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20104100" cy="11315700"/>
  <p:notesSz cx="11315700" cy="2010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left>
          <a:righ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  <a:insideH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H>
          <a:insideV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234" y="-10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9" name="Picture 9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body"/>
          </p:nvPr>
        </p:nvSpPr>
        <p:spPr>
          <a:xfrm>
            <a:off x="894589" y="1813822"/>
            <a:ext cx="8793162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/>
          <p:nvPr/>
        </p:nvPicPr>
        <p:blipFill>
          <a:blip r:embed="rId3"/>
          <a:stretch/>
        </p:blipFill>
        <p:spPr>
          <a:xfrm>
            <a:off x="8650225" y="-2453964"/>
            <a:ext cx="14708919" cy="13769663"/>
          </a:xfrm>
          <a:prstGeom prst="rect">
            <a:avLst/>
          </a:prstGeom>
        </p:spPr>
      </p:pic>
      <p:sp>
        <p:nvSpPr>
          <p:cNvPr id="30" name="Shape 3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33" name="Picture 33"/>
          <p:cNvPicPr/>
          <p:nvPr/>
        </p:nvPicPr>
        <p:blipFill>
          <a:blip r:embed="rId4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35" name="Picture 35"/>
          <p:cNvPicPr/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843249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53" name="Picture 53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/>
          </p:nvPr>
        </p:nvSpPr>
        <p:spPr>
          <a:xfrm>
            <a:off x="894589" y="1728886"/>
            <a:ext cx="9741216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/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61" name="Shape 61"/>
          <p:cNvSpPr txBox="1">
            <a:spLocks noGrp="1"/>
          </p:cNvSpPr>
          <p:nvPr>
            <p:ph type="title" idx="1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subTitle" idx="7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8"/>
          </p:nvPr>
        </p:nvSpPr>
        <p:spPr>
          <a:xfrm>
            <a:off x="910336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65" name="Picture 65"/>
          <p:cNvPicPr/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67" name="Picture 67"/>
          <p:cNvPicPr/>
          <p:nvPr/>
        </p:nvPicPr>
        <p:blipFill>
          <a:blip r:embed="rId7" cstate="print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72" name="Picture 72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/>
          </p:nvPr>
        </p:nvSpPr>
        <p:spPr>
          <a:xfrm>
            <a:off x="11107925" y="3344736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title" idx="1"/>
          </p:nvPr>
        </p:nvSpPr>
        <p:spPr>
          <a:xfrm>
            <a:off x="11107925" y="2271023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4" cy="5707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40" tIns="45720" rIns="91440" bIns="45720" anchor="ctr"/>
          <a:lstStyle>
            <a:defPPr/>
            <a:lvl1pPr marL="0" lvl="0" indent="0" algn="ctr">
              <a:buNone/>
            </a:lvl1pPr>
          </a:lstStyle>
          <a:p>
            <a:r>
              <a:t>Вставка </a:t>
            </a:r>
          </a:p>
          <a:p>
            <a:r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82" name="Picture 82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84" name="Picture 84"/>
          <p:cNvPicPr/>
          <p:nvPr/>
        </p:nvPicPr>
        <p:blipFill>
          <a:blip r:embed="rId6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4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9"/>
          </p:nvPr>
        </p:nvSpPr>
        <p:spPr>
          <a:xfrm>
            <a:off x="894588" y="6621739"/>
            <a:ext cx="4134612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0"/>
          </p:nvPr>
        </p:nvSpPr>
        <p:spPr>
          <a:xfrm>
            <a:off x="5644134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1"/>
          </p:nvPr>
        </p:nvSpPr>
        <p:spPr>
          <a:xfrm>
            <a:off x="5644896" y="3949700"/>
            <a:ext cx="2139949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2"/>
          </p:nvPr>
        </p:nvSpPr>
        <p:spPr>
          <a:xfrm>
            <a:off x="5644134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3"/>
          </p:nvPr>
        </p:nvSpPr>
        <p:spPr>
          <a:xfrm>
            <a:off x="10393680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4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5"/>
          </p:nvPr>
        </p:nvSpPr>
        <p:spPr>
          <a:xfrm>
            <a:off x="10393680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6"/>
          </p:nvPr>
        </p:nvSpPr>
        <p:spPr>
          <a:xfrm>
            <a:off x="15143226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7"/>
          </p:nvPr>
        </p:nvSpPr>
        <p:spPr>
          <a:xfrm>
            <a:off x="15143987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8"/>
          </p:nvPr>
        </p:nvSpPr>
        <p:spPr>
          <a:xfrm>
            <a:off x="15143226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/>
          <p:nvPr/>
        </p:nvPicPr>
        <p:blipFill>
          <a:blip r:embed="rId3"/>
          <a:srcRect l="-912" r="6517" b="8319"/>
          <a:stretch/>
        </p:blipFill>
        <p:spPr>
          <a:xfrm>
            <a:off x="0" y="0"/>
            <a:ext cx="20228512" cy="11315700"/>
          </a:xfrm>
          <a:prstGeom prst="rect">
            <a:avLst/>
          </a:prstGeom>
        </p:spPr>
      </p:pic>
      <p:sp>
        <p:nvSpPr>
          <p:cNvPr id="103" name="Shape 103"/>
          <p:cNvSpPr txBox="1">
            <a:spLocks noGrp="1"/>
          </p:cNvSpPr>
          <p:nvPr>
            <p:ph type="title" idx="1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lIns="91440" tIns="45720" rIns="91440" bIns="4572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7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8"/>
          </p:nvPr>
        </p:nvSpPr>
        <p:spPr>
          <a:xfrm>
            <a:off x="965200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107" name="Picture 107"/>
          <p:cNvPicPr/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3"/>
          <p:cNvPicPr/>
          <p:nvPr/>
        </p:nvPicPr>
        <p:blipFill>
          <a:blip r:embed="rId3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124" name="Shape 124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127" name="Picture 127"/>
          <p:cNvPicPr/>
          <p:nvPr/>
        </p:nvPicPr>
        <p:blipFill>
          <a:blip r:embed="rId4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29" name="Picture 129"/>
          <p:cNvPicPr/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Пользовательский макет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46" name="Picture 146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148" name="Picture 148"/>
          <p:cNvPicPr/>
          <p:nvPr/>
        </p:nvPicPr>
        <p:blipFill>
          <a:blip r:embed="rId6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/>
          <p:nvPr/>
        </p:nvPicPr>
        <p:blipFill>
          <a:blip r:embed="rId3"/>
          <a:stretch/>
        </p:blipFill>
        <p:spPr>
          <a:xfrm>
            <a:off x="8063346" y="-3760202"/>
            <a:ext cx="15445311" cy="14464126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21" name="Picture 21"/>
          <p:cNvPicPr/>
          <p:nvPr/>
        </p:nvPicPr>
        <p:blipFill>
          <a:blip r:embed="rId4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22" name="Shape 22"/>
          <p:cNvSpPr txBox="1">
            <a:spLocks noGrp="1"/>
          </p:cNvSpPr>
          <p:nvPr>
            <p:ph type="subTitle" idx="5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title" idx="6"/>
          </p:nvPr>
        </p:nvSpPr>
        <p:spPr>
          <a:xfrm>
            <a:off x="906400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pic>
        <p:nvPicPr>
          <p:cNvPr id="26" name="Picture 26"/>
          <p:cNvPicPr/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/>
        </p:blipFill>
        <p:spPr>
          <a:xfrm>
            <a:off x="906400" y="714058"/>
            <a:ext cx="3177668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/>
          <p:nvPr/>
        </p:nvPicPr>
        <p:blipFill>
          <a:blip r:embed="rId3"/>
          <a:srcRect l="9099" t="15719" r="12464" b="31481"/>
          <a:stretch/>
        </p:blipFill>
        <p:spPr>
          <a:xfrm>
            <a:off x="5163451" y="-2088439"/>
            <a:ext cx="18969642" cy="13404138"/>
          </a:xfrm>
          <a:prstGeom prst="rect">
            <a:avLst/>
          </a:prstGeom>
        </p:spPr>
      </p:pic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43" name="Picture 43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45" name="Picture 45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46" name="Shape 46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pic>
        <p:nvPicPr>
          <p:cNvPr id="114" name="Picture 114"/>
          <p:cNvPicPr/>
          <p:nvPr/>
        </p:nvPicPr>
        <p:blipFill>
          <a:blip r:embed="rId3"/>
          <a:stretch/>
        </p:blipFill>
        <p:spPr>
          <a:xfrm>
            <a:off x="7297805" y="-1758683"/>
            <a:ext cx="15018686" cy="15364879"/>
          </a:xfrm>
          <a:prstGeom prst="rect">
            <a:avLst/>
          </a:prstGeom>
        </p:spPr>
      </p:pic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18" name="Picture 118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20" name="Picture 120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Титульный слайд">
    <p:bg>
      <p:bgPr>
        <a:blipFill>
          <a:blip r:embed="rId2"/>
          <a:stretch/>
        </a:blipFill>
        <a:effectLst/>
      </p:bgPr>
    </p:bg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36" name="Picture 136"/>
          <p:cNvPicPr/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38" name="Picture 138"/>
          <p:cNvPicPr/>
          <p:nvPr/>
        </p:nvPicPr>
        <p:blipFill>
          <a:blip r:embed="rId5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9" name="Shape 139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subTitle" idx="5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pic>
        <p:nvPicPr>
          <p:cNvPr id="157" name="Picture 157"/>
          <p:cNvPicPr/>
          <p:nvPr/>
        </p:nvPicPr>
        <p:blipFill>
          <a:blip r:embed="rId3"/>
          <a:stretch/>
        </p:blipFill>
        <p:spPr>
          <a:xfrm rot="175391">
            <a:off x="5474785" y="-2762628"/>
            <a:ext cx="17590816" cy="16840956"/>
          </a:xfrm>
          <a:prstGeom prst="rect">
            <a:avLst/>
          </a:prstGeom>
        </p:spPr>
      </p:pic>
      <p:sp>
        <p:nvSpPr>
          <p:cNvPr id="158" name="Shape 158"/>
          <p:cNvSpPr txBox="1">
            <a:spLocks noGrp="1"/>
          </p:cNvSpPr>
          <p:nvPr>
            <p:ph type="title" idx="6"/>
          </p:nvPr>
        </p:nvSpPr>
        <p:spPr>
          <a:xfrm>
            <a:off x="888112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162" name="Picture 162"/>
          <p:cNvPicPr/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/>
        </p:blipFill>
        <p:spPr>
          <a:xfrm>
            <a:off x="888112" y="714058"/>
            <a:ext cx="3177668" cy="1182388"/>
          </a:xfrm>
          <a:prstGeom prst="rect">
            <a:avLst/>
          </a:prstGeom>
        </p:spPr>
      </p:pic>
      <p:pic>
        <p:nvPicPr>
          <p:cNvPr id="164" name="Picture 164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subTitle" idx="7"/>
          </p:nvPr>
        </p:nvSpPr>
        <p:spPr>
          <a:xfrm>
            <a:off x="705232" y="5077967"/>
            <a:ext cx="8149208" cy="248844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600" dirty="0" smtClean="0"/>
              <a:t>ДОСТУПНЫЙ ОТЕЧЕСТВЕННЫЙ БПЛА МУЛЬТИРОТОРНОГО ТИПА ДЛЯ АГРОПРОМЫШЛЕННОГО КОМПЛЕКСА «KONDOR»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68" name="Shape 168"/>
          <p:cNvSpPr txBox="1">
            <a:spLocks noGrp="1"/>
          </p:cNvSpPr>
          <p:nvPr>
            <p:ph type="body" idx="8"/>
          </p:nvPr>
        </p:nvSpPr>
        <p:spPr>
          <a:xfrm>
            <a:off x="751114" y="8549641"/>
            <a:ext cx="4476206" cy="147828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1800" dirty="0"/>
              <a:t>Автор проекта</a:t>
            </a:r>
            <a:r>
              <a:rPr lang="ru-RU" sz="1800" dirty="0" smtClean="0"/>
              <a:t>:</a:t>
            </a:r>
          </a:p>
          <a:p>
            <a:r>
              <a:rPr lang="ru-RU" sz="1800" dirty="0" err="1" smtClean="0"/>
              <a:t>Ефименко</a:t>
            </a:r>
            <a:r>
              <a:rPr lang="ru-RU" sz="1800" dirty="0" smtClean="0"/>
              <a:t> </a:t>
            </a:r>
            <a:r>
              <a:rPr lang="ru-RU" sz="1800" dirty="0"/>
              <a:t>Демид Дмитриевич</a:t>
            </a:r>
          </a:p>
          <a:p>
            <a:r>
              <a:rPr lang="ru-RU" sz="1800" dirty="0"/>
              <a:t>Научный руководитель</a:t>
            </a:r>
            <a:r>
              <a:rPr lang="ru-RU" sz="1800" dirty="0" smtClean="0"/>
              <a:t>:</a:t>
            </a:r>
          </a:p>
          <a:p>
            <a:r>
              <a:rPr lang="ru-RU" sz="1800" dirty="0" err="1" smtClean="0"/>
              <a:t>д.т.н</a:t>
            </a:r>
            <a:r>
              <a:rPr lang="ru-RU" sz="1800" dirty="0" smtClean="0"/>
              <a:t> </a:t>
            </a:r>
            <a:r>
              <a:rPr lang="ru-RU" sz="1800" dirty="0"/>
              <a:t>Хакимов Рамиль Тагирович</a:t>
            </a:r>
            <a:endParaRPr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621" y="1822847"/>
            <a:ext cx="10329480" cy="94928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31" t="25212" r="20916" b="60363"/>
          <a:stretch/>
        </p:blipFill>
        <p:spPr>
          <a:xfrm>
            <a:off x="7014279" y="483181"/>
            <a:ext cx="2586922" cy="11978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1" t="10521" r="5537" b="12837"/>
          <a:stretch/>
        </p:blipFill>
        <p:spPr>
          <a:xfrm>
            <a:off x="9749021" y="488443"/>
            <a:ext cx="2992583" cy="11970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Актуальность проекта</a:t>
            </a:r>
          </a:p>
        </p:txBody>
      </p:sp>
      <p:grpSp>
        <p:nvGrpSpPr>
          <p:cNvPr id="223" name="Группа 222">
            <a:extLst>
              <a:ext uri="{FF2B5EF4-FFF2-40B4-BE49-F238E27FC236}">
                <a16:creationId xmlns="" xmlns:a16="http://schemas.microsoft.com/office/drawing/2014/main" id="{C560C0AF-0B73-67EF-AC55-00E32805684A}"/>
              </a:ext>
            </a:extLst>
          </p:cNvPr>
          <p:cNvGrpSpPr/>
          <p:nvPr/>
        </p:nvGrpSpPr>
        <p:grpSpPr>
          <a:xfrm>
            <a:off x="1616530" y="2207173"/>
            <a:ext cx="17666783" cy="9108528"/>
            <a:chOff x="0" y="748065"/>
            <a:chExt cx="11850751" cy="6109935"/>
          </a:xfrm>
        </p:grpSpPr>
        <p:pic>
          <p:nvPicPr>
            <p:cNvPr id="194" name="Picture 4">
              <a:extLst>
                <a:ext uri="{FF2B5EF4-FFF2-40B4-BE49-F238E27FC236}">
                  <a16:creationId xmlns="" xmlns:a16="http://schemas.microsoft.com/office/drawing/2014/main" id="{A94AF127-A067-374F-7D51-BAE6FF0828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981" y="748066"/>
              <a:ext cx="2191801" cy="219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" name="Freeform 5">
              <a:extLst>
                <a:ext uri="{FF2B5EF4-FFF2-40B4-BE49-F238E27FC236}">
                  <a16:creationId xmlns="" xmlns:a16="http://schemas.microsoft.com/office/drawing/2014/main" id="{28CC6F41-4713-0FCC-2616-0B4D35D036A1}"/>
                </a:ext>
              </a:extLst>
            </p:cNvPr>
            <p:cNvSpPr/>
            <p:nvPr/>
          </p:nvSpPr>
          <p:spPr bwMode="auto">
            <a:xfrm>
              <a:off x="1835453" y="3623033"/>
              <a:ext cx="2467715" cy="3234967"/>
            </a:xfrm>
            <a:custGeom>
              <a:avLst/>
              <a:gdLst>
                <a:gd name="T0" fmla="*/ 417 w 492"/>
                <a:gd name="T1" fmla="*/ 473 h 789"/>
                <a:gd name="T2" fmla="*/ 273 w 492"/>
                <a:gd name="T3" fmla="*/ 181 h 789"/>
                <a:gd name="T4" fmla="*/ 22 w 492"/>
                <a:gd name="T5" fmla="*/ 2 h 789"/>
                <a:gd name="T6" fmla="*/ 2 w 492"/>
                <a:gd name="T7" fmla="*/ 14 h 789"/>
                <a:gd name="T8" fmla="*/ 14 w 492"/>
                <a:gd name="T9" fmla="*/ 34 h 789"/>
                <a:gd name="T10" fmla="*/ 29 w 492"/>
                <a:gd name="T11" fmla="*/ 37 h 789"/>
                <a:gd name="T12" fmla="*/ 387 w 492"/>
                <a:gd name="T13" fmla="*/ 483 h 789"/>
                <a:gd name="T14" fmla="*/ 460 w 492"/>
                <a:gd name="T15" fmla="*/ 789 h 789"/>
                <a:gd name="T16" fmla="*/ 476 w 492"/>
                <a:gd name="T17" fmla="*/ 789 h 789"/>
                <a:gd name="T18" fmla="*/ 492 w 492"/>
                <a:gd name="T19" fmla="*/ 789 h 789"/>
                <a:gd name="T20" fmla="*/ 417 w 492"/>
                <a:gd name="T21" fmla="*/ 473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2" h="789">
                  <a:moveTo>
                    <a:pt x="417" y="473"/>
                  </a:moveTo>
                  <a:cubicBezTo>
                    <a:pt x="378" y="355"/>
                    <a:pt x="329" y="257"/>
                    <a:pt x="273" y="181"/>
                  </a:cubicBezTo>
                  <a:cubicBezTo>
                    <a:pt x="201" y="85"/>
                    <a:pt x="117" y="25"/>
                    <a:pt x="22" y="2"/>
                  </a:cubicBezTo>
                  <a:cubicBezTo>
                    <a:pt x="13" y="0"/>
                    <a:pt x="5" y="6"/>
                    <a:pt x="2" y="14"/>
                  </a:cubicBezTo>
                  <a:cubicBezTo>
                    <a:pt x="0" y="23"/>
                    <a:pt x="6" y="31"/>
                    <a:pt x="14" y="34"/>
                  </a:cubicBezTo>
                  <a:cubicBezTo>
                    <a:pt x="19" y="35"/>
                    <a:pt x="24" y="36"/>
                    <a:pt x="29" y="37"/>
                  </a:cubicBezTo>
                  <a:cubicBezTo>
                    <a:pt x="219" y="92"/>
                    <a:pt x="328" y="308"/>
                    <a:pt x="387" y="483"/>
                  </a:cubicBezTo>
                  <a:cubicBezTo>
                    <a:pt x="426" y="601"/>
                    <a:pt x="448" y="716"/>
                    <a:pt x="460" y="789"/>
                  </a:cubicBezTo>
                  <a:cubicBezTo>
                    <a:pt x="476" y="789"/>
                    <a:pt x="476" y="789"/>
                    <a:pt x="476" y="789"/>
                  </a:cubicBezTo>
                  <a:cubicBezTo>
                    <a:pt x="492" y="789"/>
                    <a:pt x="492" y="789"/>
                    <a:pt x="492" y="789"/>
                  </a:cubicBezTo>
                  <a:cubicBezTo>
                    <a:pt x="481" y="715"/>
                    <a:pt x="458" y="596"/>
                    <a:pt x="417" y="47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6" name="Freeform 6">
              <a:extLst>
                <a:ext uri="{FF2B5EF4-FFF2-40B4-BE49-F238E27FC236}">
                  <a16:creationId xmlns="" xmlns:a16="http://schemas.microsoft.com/office/drawing/2014/main" id="{B7E290A3-680E-6875-8656-ABE10F9E20F6}"/>
                </a:ext>
              </a:extLst>
            </p:cNvPr>
            <p:cNvSpPr/>
            <p:nvPr/>
          </p:nvSpPr>
          <p:spPr bwMode="auto">
            <a:xfrm>
              <a:off x="4435994" y="3522827"/>
              <a:ext cx="2441268" cy="3335173"/>
            </a:xfrm>
            <a:custGeom>
              <a:avLst/>
              <a:gdLst>
                <a:gd name="T0" fmla="*/ 489 w 491"/>
                <a:gd name="T1" fmla="*/ 14 h 789"/>
                <a:gd name="T2" fmla="*/ 470 w 491"/>
                <a:gd name="T3" fmla="*/ 2 h 789"/>
                <a:gd name="T4" fmla="*/ 219 w 491"/>
                <a:gd name="T5" fmla="*/ 181 h 789"/>
                <a:gd name="T6" fmla="*/ 74 w 491"/>
                <a:gd name="T7" fmla="*/ 473 h 789"/>
                <a:gd name="T8" fmla="*/ 0 w 491"/>
                <a:gd name="T9" fmla="*/ 789 h 789"/>
                <a:gd name="T10" fmla="*/ 16 w 491"/>
                <a:gd name="T11" fmla="*/ 789 h 789"/>
                <a:gd name="T12" fmla="*/ 32 w 491"/>
                <a:gd name="T13" fmla="*/ 789 h 789"/>
                <a:gd name="T14" fmla="*/ 105 w 491"/>
                <a:gd name="T15" fmla="*/ 483 h 789"/>
                <a:gd name="T16" fmla="*/ 463 w 491"/>
                <a:gd name="T17" fmla="*/ 37 h 789"/>
                <a:gd name="T18" fmla="*/ 477 w 491"/>
                <a:gd name="T19" fmla="*/ 34 h 789"/>
                <a:gd name="T20" fmla="*/ 489 w 491"/>
                <a:gd name="T21" fmla="*/ 14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789">
                  <a:moveTo>
                    <a:pt x="489" y="14"/>
                  </a:moveTo>
                  <a:cubicBezTo>
                    <a:pt x="487" y="6"/>
                    <a:pt x="479" y="0"/>
                    <a:pt x="470" y="2"/>
                  </a:cubicBezTo>
                  <a:cubicBezTo>
                    <a:pt x="375" y="25"/>
                    <a:pt x="291" y="85"/>
                    <a:pt x="219" y="181"/>
                  </a:cubicBezTo>
                  <a:cubicBezTo>
                    <a:pt x="163" y="257"/>
                    <a:pt x="114" y="355"/>
                    <a:pt x="74" y="473"/>
                  </a:cubicBezTo>
                  <a:cubicBezTo>
                    <a:pt x="33" y="596"/>
                    <a:pt x="11" y="715"/>
                    <a:pt x="0" y="789"/>
                  </a:cubicBezTo>
                  <a:cubicBezTo>
                    <a:pt x="16" y="789"/>
                    <a:pt x="16" y="789"/>
                    <a:pt x="16" y="789"/>
                  </a:cubicBezTo>
                  <a:cubicBezTo>
                    <a:pt x="32" y="789"/>
                    <a:pt x="32" y="789"/>
                    <a:pt x="32" y="789"/>
                  </a:cubicBezTo>
                  <a:cubicBezTo>
                    <a:pt x="43" y="716"/>
                    <a:pt x="65" y="601"/>
                    <a:pt x="105" y="483"/>
                  </a:cubicBezTo>
                  <a:cubicBezTo>
                    <a:pt x="163" y="309"/>
                    <a:pt x="272" y="92"/>
                    <a:pt x="463" y="37"/>
                  </a:cubicBezTo>
                  <a:cubicBezTo>
                    <a:pt x="468" y="36"/>
                    <a:pt x="473" y="35"/>
                    <a:pt x="477" y="34"/>
                  </a:cubicBezTo>
                  <a:cubicBezTo>
                    <a:pt x="486" y="31"/>
                    <a:pt x="491" y="23"/>
                    <a:pt x="489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7" name="Freeform 7">
              <a:extLst>
                <a:ext uri="{FF2B5EF4-FFF2-40B4-BE49-F238E27FC236}">
                  <a16:creationId xmlns="" xmlns:a16="http://schemas.microsoft.com/office/drawing/2014/main" id="{6ABD6911-C31F-0743-3E4F-9C56B0F66346}"/>
                </a:ext>
              </a:extLst>
            </p:cNvPr>
            <p:cNvSpPr/>
            <p:nvPr/>
          </p:nvSpPr>
          <p:spPr bwMode="auto">
            <a:xfrm>
              <a:off x="3821180" y="2931613"/>
              <a:ext cx="635623" cy="3926387"/>
            </a:xfrm>
            <a:custGeom>
              <a:avLst/>
              <a:gdLst>
                <a:gd name="T0" fmla="*/ 33 w 110"/>
                <a:gd name="T1" fmla="*/ 13 h 869"/>
                <a:gd name="T2" fmla="*/ 13 w 110"/>
                <a:gd name="T3" fmla="*/ 3 h 869"/>
                <a:gd name="T4" fmla="*/ 2 w 110"/>
                <a:gd name="T5" fmla="*/ 23 h 869"/>
                <a:gd name="T6" fmla="*/ 25 w 110"/>
                <a:gd name="T7" fmla="*/ 107 h 869"/>
                <a:gd name="T8" fmla="*/ 76 w 110"/>
                <a:gd name="T9" fmla="*/ 760 h 869"/>
                <a:gd name="T10" fmla="*/ 75 w 110"/>
                <a:gd name="T11" fmla="*/ 869 h 869"/>
                <a:gd name="T12" fmla="*/ 84 w 110"/>
                <a:gd name="T13" fmla="*/ 869 h 869"/>
                <a:gd name="T14" fmla="*/ 91 w 110"/>
                <a:gd name="T15" fmla="*/ 869 h 869"/>
                <a:gd name="T16" fmla="*/ 107 w 110"/>
                <a:gd name="T17" fmla="*/ 869 h 869"/>
                <a:gd name="T18" fmla="*/ 33 w 110"/>
                <a:gd name="T19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33" y="13"/>
                  </a:moveTo>
                  <a:cubicBezTo>
                    <a:pt x="30" y="5"/>
                    <a:pt x="21" y="0"/>
                    <a:pt x="13" y="3"/>
                  </a:cubicBezTo>
                  <a:cubicBezTo>
                    <a:pt x="4" y="6"/>
                    <a:pt x="0" y="15"/>
                    <a:pt x="2" y="23"/>
                  </a:cubicBezTo>
                  <a:cubicBezTo>
                    <a:pt x="11" y="48"/>
                    <a:pt x="18" y="77"/>
                    <a:pt x="25" y="107"/>
                  </a:cubicBezTo>
                  <a:cubicBezTo>
                    <a:pt x="66" y="301"/>
                    <a:pt x="75" y="580"/>
                    <a:pt x="76" y="760"/>
                  </a:cubicBezTo>
                  <a:cubicBezTo>
                    <a:pt x="76" y="803"/>
                    <a:pt x="76" y="840"/>
                    <a:pt x="75" y="869"/>
                  </a:cubicBezTo>
                  <a:cubicBezTo>
                    <a:pt x="84" y="869"/>
                    <a:pt x="84" y="869"/>
                    <a:pt x="84" y="869"/>
                  </a:cubicBezTo>
                  <a:cubicBezTo>
                    <a:pt x="91" y="869"/>
                    <a:pt x="91" y="869"/>
                    <a:pt x="91" y="869"/>
                  </a:cubicBezTo>
                  <a:cubicBezTo>
                    <a:pt x="107" y="869"/>
                    <a:pt x="107" y="869"/>
                    <a:pt x="107" y="869"/>
                  </a:cubicBezTo>
                  <a:cubicBezTo>
                    <a:pt x="110" y="693"/>
                    <a:pt x="108" y="246"/>
                    <a:pt x="33" y="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8" name="椭圆 37">
              <a:extLst>
                <a:ext uri="{FF2B5EF4-FFF2-40B4-BE49-F238E27FC236}">
                  <a16:creationId xmlns="" xmlns:a16="http://schemas.microsoft.com/office/drawing/2014/main" id="{412DB88F-F344-2099-13CF-0976F5E6FE58}"/>
                </a:ext>
              </a:extLst>
            </p:cNvPr>
            <p:cNvSpPr/>
            <p:nvPr/>
          </p:nvSpPr>
          <p:spPr>
            <a:xfrm>
              <a:off x="632991" y="3252271"/>
              <a:ext cx="801644" cy="80164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grpSp>
          <p:nvGrpSpPr>
            <p:cNvPr id="199" name="组合 7">
              <a:extLst>
                <a:ext uri="{FF2B5EF4-FFF2-40B4-BE49-F238E27FC236}">
                  <a16:creationId xmlns="" xmlns:a16="http://schemas.microsoft.com/office/drawing/2014/main" id="{798D559B-2EF4-8359-CD16-E31810DF4A04}"/>
                </a:ext>
              </a:extLst>
            </p:cNvPr>
            <p:cNvGrpSpPr/>
            <p:nvPr/>
          </p:nvGrpSpPr>
          <p:grpSpPr>
            <a:xfrm>
              <a:off x="3390503" y="1990801"/>
              <a:ext cx="801644" cy="801644"/>
              <a:chOff x="3383280" y="1615440"/>
              <a:chExt cx="609600" cy="609600"/>
            </a:xfrm>
          </p:grpSpPr>
          <p:sp>
            <p:nvSpPr>
              <p:cNvPr id="200" name="椭圆 33">
                <a:extLst>
                  <a:ext uri="{FF2B5EF4-FFF2-40B4-BE49-F238E27FC236}">
                    <a16:creationId xmlns="" xmlns:a16="http://schemas.microsoft.com/office/drawing/2014/main" id="{6EB75564-18C1-E1BC-8E92-ED5D73572917}"/>
                  </a:ext>
                </a:extLst>
              </p:cNvPr>
              <p:cNvSpPr/>
              <p:nvPr/>
            </p:nvSpPr>
            <p:spPr>
              <a:xfrm>
                <a:off x="3383280" y="1615440"/>
                <a:ext cx="609600" cy="609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1" name="Freeform 13">
                <a:extLst>
                  <a:ext uri="{FF2B5EF4-FFF2-40B4-BE49-F238E27FC236}">
                    <a16:creationId xmlns="" xmlns:a16="http://schemas.microsoft.com/office/drawing/2014/main" id="{9FC5B78F-882F-B1D7-E08E-A1F51B1D33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19488" y="1751013"/>
                <a:ext cx="338137" cy="338137"/>
              </a:xfrm>
              <a:custGeom>
                <a:avLst/>
                <a:gdLst>
                  <a:gd name="T0" fmla="*/ 2767 w 3278"/>
                  <a:gd name="T1" fmla="*/ 1785 h 3276"/>
                  <a:gd name="T2" fmla="*/ 2897 w 3278"/>
                  <a:gd name="T3" fmla="*/ 1239 h 3276"/>
                  <a:gd name="T4" fmla="*/ 1639 w 3278"/>
                  <a:gd name="T5" fmla="*/ 0 h 3276"/>
                  <a:gd name="T6" fmla="*/ 381 w 3278"/>
                  <a:gd name="T7" fmla="*/ 1239 h 3276"/>
                  <a:gd name="T8" fmla="*/ 511 w 3278"/>
                  <a:gd name="T9" fmla="*/ 1785 h 3276"/>
                  <a:gd name="T10" fmla="*/ 0 w 3278"/>
                  <a:gd name="T11" fmla="*/ 2657 h 3276"/>
                  <a:gd name="T12" fmla="*/ 653 w 3278"/>
                  <a:gd name="T13" fmla="*/ 2789 h 3276"/>
                  <a:gd name="T14" fmla="*/ 1090 w 3278"/>
                  <a:gd name="T15" fmla="*/ 3276 h 3276"/>
                  <a:gd name="T16" fmla="*/ 1559 w 3278"/>
                  <a:gd name="T17" fmla="*/ 2475 h 3276"/>
                  <a:gd name="T18" fmla="*/ 1639 w 3278"/>
                  <a:gd name="T19" fmla="*/ 2479 h 3276"/>
                  <a:gd name="T20" fmla="*/ 1719 w 3278"/>
                  <a:gd name="T21" fmla="*/ 2475 h 3276"/>
                  <a:gd name="T22" fmla="*/ 2189 w 3278"/>
                  <a:gd name="T23" fmla="*/ 3276 h 3276"/>
                  <a:gd name="T24" fmla="*/ 2626 w 3278"/>
                  <a:gd name="T25" fmla="*/ 2789 h 3276"/>
                  <a:gd name="T26" fmla="*/ 3278 w 3278"/>
                  <a:gd name="T27" fmla="*/ 2657 h 3276"/>
                  <a:gd name="T28" fmla="*/ 2767 w 3278"/>
                  <a:gd name="T29" fmla="*/ 1785 h 3276"/>
                  <a:gd name="T30" fmla="*/ 1065 w 3278"/>
                  <a:gd name="T31" fmla="*/ 2905 h 3276"/>
                  <a:gd name="T32" fmla="*/ 760 w 3278"/>
                  <a:gd name="T33" fmla="*/ 2612 h 3276"/>
                  <a:gd name="T34" fmla="*/ 339 w 3278"/>
                  <a:gd name="T35" fmla="*/ 2491 h 3276"/>
                  <a:gd name="T36" fmla="*/ 636 w 3278"/>
                  <a:gd name="T37" fmla="*/ 1985 h 3276"/>
                  <a:gd name="T38" fmla="*/ 1337 w 3278"/>
                  <a:gd name="T39" fmla="*/ 2441 h 3276"/>
                  <a:gd name="T40" fmla="*/ 1065 w 3278"/>
                  <a:gd name="T41" fmla="*/ 2905 h 3276"/>
                  <a:gd name="T42" fmla="*/ 1639 w 3278"/>
                  <a:gd name="T43" fmla="*/ 2253 h 3276"/>
                  <a:gd name="T44" fmla="*/ 616 w 3278"/>
                  <a:gd name="T45" fmla="*/ 1228 h 3276"/>
                  <a:gd name="T46" fmla="*/ 1639 w 3278"/>
                  <a:gd name="T47" fmla="*/ 203 h 3276"/>
                  <a:gd name="T48" fmla="*/ 2662 w 3278"/>
                  <a:gd name="T49" fmla="*/ 1228 h 3276"/>
                  <a:gd name="T50" fmla="*/ 1639 w 3278"/>
                  <a:gd name="T51" fmla="*/ 2253 h 3276"/>
                  <a:gd name="T52" fmla="*/ 2518 w 3278"/>
                  <a:gd name="T53" fmla="*/ 2612 h 3276"/>
                  <a:gd name="T54" fmla="*/ 2213 w 3278"/>
                  <a:gd name="T55" fmla="*/ 2905 h 3276"/>
                  <a:gd name="T56" fmla="*/ 1941 w 3278"/>
                  <a:gd name="T57" fmla="*/ 2442 h 3276"/>
                  <a:gd name="T58" fmla="*/ 2642 w 3278"/>
                  <a:gd name="T59" fmla="*/ 1985 h 3276"/>
                  <a:gd name="T60" fmla="*/ 2939 w 3278"/>
                  <a:gd name="T61" fmla="*/ 2492 h 3276"/>
                  <a:gd name="T62" fmla="*/ 2518 w 3278"/>
                  <a:gd name="T63" fmla="*/ 2612 h 3276"/>
                  <a:gd name="T64" fmla="*/ 1639 w 3278"/>
                  <a:gd name="T65" fmla="*/ 512 h 3276"/>
                  <a:gd name="T66" fmla="*/ 922 w 3278"/>
                  <a:gd name="T67" fmla="*/ 1229 h 3276"/>
                  <a:gd name="T68" fmla="*/ 1639 w 3278"/>
                  <a:gd name="T69" fmla="*/ 1945 h 3276"/>
                  <a:gd name="T70" fmla="*/ 2356 w 3278"/>
                  <a:gd name="T71" fmla="*/ 1229 h 3276"/>
                  <a:gd name="T72" fmla="*/ 1639 w 3278"/>
                  <a:gd name="T73" fmla="*/ 512 h 3276"/>
                  <a:gd name="T74" fmla="*/ 1639 w 3278"/>
                  <a:gd name="T75" fmla="*/ 1741 h 3276"/>
                  <a:gd name="T76" fmla="*/ 1127 w 3278"/>
                  <a:gd name="T77" fmla="*/ 1229 h 3276"/>
                  <a:gd name="T78" fmla="*/ 1639 w 3278"/>
                  <a:gd name="T79" fmla="*/ 717 h 3276"/>
                  <a:gd name="T80" fmla="*/ 2151 w 3278"/>
                  <a:gd name="T81" fmla="*/ 1229 h 3276"/>
                  <a:gd name="T82" fmla="*/ 1639 w 3278"/>
                  <a:gd name="T83" fmla="*/ 1741 h 3276"/>
                  <a:gd name="T84" fmla="*/ 1639 w 3278"/>
                  <a:gd name="T85" fmla="*/ 1741 h 3276"/>
                  <a:gd name="T86" fmla="*/ 1639 w 3278"/>
                  <a:gd name="T87" fmla="*/ 1741 h 3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78" h="3276">
                    <a:moveTo>
                      <a:pt x="2767" y="1785"/>
                    </a:moveTo>
                    <a:cubicBezTo>
                      <a:pt x="2850" y="1620"/>
                      <a:pt x="2897" y="1436"/>
                      <a:pt x="2897" y="1239"/>
                    </a:cubicBezTo>
                    <a:cubicBezTo>
                      <a:pt x="2897" y="555"/>
                      <a:pt x="2334" y="0"/>
                      <a:pt x="1639" y="0"/>
                    </a:cubicBezTo>
                    <a:cubicBezTo>
                      <a:pt x="944" y="0"/>
                      <a:pt x="381" y="555"/>
                      <a:pt x="381" y="1239"/>
                    </a:cubicBezTo>
                    <a:cubicBezTo>
                      <a:pt x="381" y="1436"/>
                      <a:pt x="428" y="1620"/>
                      <a:pt x="511" y="1785"/>
                    </a:cubicBezTo>
                    <a:cubicBezTo>
                      <a:pt x="0" y="2657"/>
                      <a:pt x="0" y="2657"/>
                      <a:pt x="0" y="2657"/>
                    </a:cubicBezTo>
                    <a:cubicBezTo>
                      <a:pt x="0" y="2657"/>
                      <a:pt x="324" y="2721"/>
                      <a:pt x="653" y="2789"/>
                    </a:cubicBezTo>
                    <a:cubicBezTo>
                      <a:pt x="872" y="3033"/>
                      <a:pt x="1090" y="3276"/>
                      <a:pt x="1090" y="3276"/>
                    </a:cubicBezTo>
                    <a:cubicBezTo>
                      <a:pt x="1559" y="2475"/>
                      <a:pt x="1559" y="2475"/>
                      <a:pt x="1559" y="2475"/>
                    </a:cubicBezTo>
                    <a:cubicBezTo>
                      <a:pt x="1586" y="2477"/>
                      <a:pt x="1612" y="2479"/>
                      <a:pt x="1639" y="2479"/>
                    </a:cubicBezTo>
                    <a:cubicBezTo>
                      <a:pt x="1666" y="2479"/>
                      <a:pt x="1692" y="2477"/>
                      <a:pt x="1719" y="2475"/>
                    </a:cubicBezTo>
                    <a:cubicBezTo>
                      <a:pt x="2189" y="3276"/>
                      <a:pt x="2189" y="3276"/>
                      <a:pt x="2189" y="3276"/>
                    </a:cubicBezTo>
                    <a:cubicBezTo>
                      <a:pt x="2189" y="3276"/>
                      <a:pt x="2407" y="3033"/>
                      <a:pt x="2626" y="2789"/>
                    </a:cubicBezTo>
                    <a:cubicBezTo>
                      <a:pt x="2954" y="2722"/>
                      <a:pt x="3278" y="2657"/>
                      <a:pt x="3278" y="2657"/>
                    </a:cubicBezTo>
                    <a:cubicBezTo>
                      <a:pt x="2767" y="1785"/>
                      <a:pt x="2767" y="1785"/>
                      <a:pt x="2767" y="1785"/>
                    </a:cubicBezTo>
                    <a:close/>
                    <a:moveTo>
                      <a:pt x="1065" y="2905"/>
                    </a:moveTo>
                    <a:cubicBezTo>
                      <a:pt x="1065" y="2905"/>
                      <a:pt x="908" y="2756"/>
                      <a:pt x="760" y="2612"/>
                    </a:cubicBezTo>
                    <a:cubicBezTo>
                      <a:pt x="550" y="2552"/>
                      <a:pt x="339" y="2491"/>
                      <a:pt x="339" y="2491"/>
                    </a:cubicBezTo>
                    <a:cubicBezTo>
                      <a:pt x="636" y="1985"/>
                      <a:pt x="636" y="1985"/>
                      <a:pt x="636" y="1985"/>
                    </a:cubicBezTo>
                    <a:cubicBezTo>
                      <a:pt x="807" y="2208"/>
                      <a:pt x="1052" y="2372"/>
                      <a:pt x="1337" y="2441"/>
                    </a:cubicBezTo>
                    <a:cubicBezTo>
                      <a:pt x="1065" y="2905"/>
                      <a:pt x="1065" y="2905"/>
                      <a:pt x="1065" y="2905"/>
                    </a:cubicBezTo>
                    <a:close/>
                    <a:moveTo>
                      <a:pt x="1639" y="2253"/>
                    </a:moveTo>
                    <a:cubicBezTo>
                      <a:pt x="1074" y="2253"/>
                      <a:pt x="616" y="1794"/>
                      <a:pt x="616" y="1228"/>
                    </a:cubicBezTo>
                    <a:cubicBezTo>
                      <a:pt x="616" y="662"/>
                      <a:pt x="1074" y="203"/>
                      <a:pt x="1639" y="203"/>
                    </a:cubicBezTo>
                    <a:cubicBezTo>
                      <a:pt x="2204" y="203"/>
                      <a:pt x="2662" y="662"/>
                      <a:pt x="2662" y="1228"/>
                    </a:cubicBezTo>
                    <a:cubicBezTo>
                      <a:pt x="2662" y="1794"/>
                      <a:pt x="2204" y="2253"/>
                      <a:pt x="1639" y="2253"/>
                    </a:cubicBezTo>
                    <a:close/>
                    <a:moveTo>
                      <a:pt x="2518" y="2612"/>
                    </a:moveTo>
                    <a:cubicBezTo>
                      <a:pt x="2370" y="2756"/>
                      <a:pt x="2213" y="2905"/>
                      <a:pt x="2213" y="2905"/>
                    </a:cubicBezTo>
                    <a:cubicBezTo>
                      <a:pt x="1941" y="2442"/>
                      <a:pt x="1941" y="2442"/>
                      <a:pt x="1941" y="2442"/>
                    </a:cubicBezTo>
                    <a:cubicBezTo>
                      <a:pt x="2226" y="2372"/>
                      <a:pt x="2471" y="2208"/>
                      <a:pt x="2642" y="1985"/>
                    </a:cubicBezTo>
                    <a:cubicBezTo>
                      <a:pt x="2939" y="2492"/>
                      <a:pt x="2939" y="2492"/>
                      <a:pt x="2939" y="2492"/>
                    </a:cubicBezTo>
                    <a:cubicBezTo>
                      <a:pt x="2939" y="2492"/>
                      <a:pt x="2728" y="2552"/>
                      <a:pt x="2518" y="2612"/>
                    </a:cubicBezTo>
                    <a:close/>
                    <a:moveTo>
                      <a:pt x="1639" y="512"/>
                    </a:moveTo>
                    <a:cubicBezTo>
                      <a:pt x="1243" y="512"/>
                      <a:pt x="922" y="833"/>
                      <a:pt x="922" y="1229"/>
                    </a:cubicBezTo>
                    <a:cubicBezTo>
                      <a:pt x="922" y="1624"/>
                      <a:pt x="1243" y="1945"/>
                      <a:pt x="1639" y="1945"/>
                    </a:cubicBezTo>
                    <a:cubicBezTo>
                      <a:pt x="2035" y="1945"/>
                      <a:pt x="2356" y="1624"/>
                      <a:pt x="2356" y="1229"/>
                    </a:cubicBezTo>
                    <a:cubicBezTo>
                      <a:pt x="2356" y="833"/>
                      <a:pt x="2035" y="512"/>
                      <a:pt x="1639" y="512"/>
                    </a:cubicBezTo>
                    <a:close/>
                    <a:moveTo>
                      <a:pt x="1639" y="1741"/>
                    </a:moveTo>
                    <a:cubicBezTo>
                      <a:pt x="1356" y="1741"/>
                      <a:pt x="1127" y="1511"/>
                      <a:pt x="1127" y="1229"/>
                    </a:cubicBezTo>
                    <a:cubicBezTo>
                      <a:pt x="1127" y="946"/>
                      <a:pt x="1356" y="717"/>
                      <a:pt x="1639" y="717"/>
                    </a:cubicBezTo>
                    <a:cubicBezTo>
                      <a:pt x="1922" y="717"/>
                      <a:pt x="2151" y="946"/>
                      <a:pt x="2151" y="1229"/>
                    </a:cubicBezTo>
                    <a:cubicBezTo>
                      <a:pt x="2151" y="1511"/>
                      <a:pt x="1922" y="1741"/>
                      <a:pt x="1639" y="1741"/>
                    </a:cubicBezTo>
                    <a:close/>
                    <a:moveTo>
                      <a:pt x="1639" y="1741"/>
                    </a:moveTo>
                    <a:cubicBezTo>
                      <a:pt x="1639" y="1741"/>
                      <a:pt x="1639" y="1741"/>
                      <a:pt x="1639" y="174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02" name="组合 8">
              <a:extLst>
                <a:ext uri="{FF2B5EF4-FFF2-40B4-BE49-F238E27FC236}">
                  <a16:creationId xmlns="" xmlns:a16="http://schemas.microsoft.com/office/drawing/2014/main" id="{018C9E19-D185-A79E-4E70-A019204800C1}"/>
                </a:ext>
              </a:extLst>
            </p:cNvPr>
            <p:cNvGrpSpPr/>
            <p:nvPr/>
          </p:nvGrpSpPr>
          <p:grpSpPr>
            <a:xfrm>
              <a:off x="7238005" y="3132024"/>
              <a:ext cx="801644" cy="801644"/>
              <a:chOff x="6865620" y="1615440"/>
              <a:chExt cx="609600" cy="609600"/>
            </a:xfrm>
          </p:grpSpPr>
          <p:sp>
            <p:nvSpPr>
              <p:cNvPr id="203" name="椭圆 31">
                <a:extLst>
                  <a:ext uri="{FF2B5EF4-FFF2-40B4-BE49-F238E27FC236}">
                    <a16:creationId xmlns="" xmlns:a16="http://schemas.microsoft.com/office/drawing/2014/main" id="{5CD07CB5-2A24-9085-35CC-BC6E560C51A6}"/>
                  </a:ext>
                </a:extLst>
              </p:cNvPr>
              <p:cNvSpPr/>
              <p:nvPr/>
            </p:nvSpPr>
            <p:spPr>
              <a:xfrm>
                <a:off x="6865620" y="1615440"/>
                <a:ext cx="609600" cy="609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4" name="Freeform 17">
                <a:extLst>
                  <a:ext uri="{FF2B5EF4-FFF2-40B4-BE49-F238E27FC236}">
                    <a16:creationId xmlns="" xmlns:a16="http://schemas.microsoft.com/office/drawing/2014/main" id="{0C27267A-C736-7304-BD6E-4316C4A4E7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26431" y="1780381"/>
                <a:ext cx="279400" cy="279400"/>
              </a:xfrm>
              <a:custGeom>
                <a:avLst/>
                <a:gdLst>
                  <a:gd name="T0" fmla="*/ 1434 w 2867"/>
                  <a:gd name="T1" fmla="*/ 205 h 2867"/>
                  <a:gd name="T2" fmla="*/ 2662 w 2867"/>
                  <a:gd name="T3" fmla="*/ 1434 h 2867"/>
                  <a:gd name="T4" fmla="*/ 1434 w 2867"/>
                  <a:gd name="T5" fmla="*/ 2662 h 2867"/>
                  <a:gd name="T6" fmla="*/ 205 w 2867"/>
                  <a:gd name="T7" fmla="*/ 1434 h 2867"/>
                  <a:gd name="T8" fmla="*/ 1434 w 2867"/>
                  <a:gd name="T9" fmla="*/ 205 h 2867"/>
                  <a:gd name="T10" fmla="*/ 1434 w 2867"/>
                  <a:gd name="T11" fmla="*/ 0 h 2867"/>
                  <a:gd name="T12" fmla="*/ 0 w 2867"/>
                  <a:gd name="T13" fmla="*/ 1434 h 2867"/>
                  <a:gd name="T14" fmla="*/ 1434 w 2867"/>
                  <a:gd name="T15" fmla="*/ 2867 h 2867"/>
                  <a:gd name="T16" fmla="*/ 2867 w 2867"/>
                  <a:gd name="T17" fmla="*/ 1434 h 2867"/>
                  <a:gd name="T18" fmla="*/ 1434 w 2867"/>
                  <a:gd name="T19" fmla="*/ 0 h 2867"/>
                  <a:gd name="T20" fmla="*/ 1434 w 2867"/>
                  <a:gd name="T21" fmla="*/ 0 h 2867"/>
                  <a:gd name="T22" fmla="*/ 901 w 2867"/>
                  <a:gd name="T23" fmla="*/ 573 h 2867"/>
                  <a:gd name="T24" fmla="*/ 1341 w 2867"/>
                  <a:gd name="T25" fmla="*/ 393 h 2867"/>
                  <a:gd name="T26" fmla="*/ 2232 w 2867"/>
                  <a:gd name="T27" fmla="*/ 737 h 2867"/>
                  <a:gd name="T28" fmla="*/ 2212 w 2867"/>
                  <a:gd name="T29" fmla="*/ 860 h 2867"/>
                  <a:gd name="T30" fmla="*/ 2089 w 2867"/>
                  <a:gd name="T31" fmla="*/ 840 h 2867"/>
                  <a:gd name="T32" fmla="*/ 1399 w 2867"/>
                  <a:gd name="T33" fmla="*/ 573 h 2867"/>
                  <a:gd name="T34" fmla="*/ 1004 w 2867"/>
                  <a:gd name="T35" fmla="*/ 717 h 2867"/>
                  <a:gd name="T36" fmla="*/ 895 w 2867"/>
                  <a:gd name="T37" fmla="*/ 702 h 2867"/>
                  <a:gd name="T38" fmla="*/ 901 w 2867"/>
                  <a:gd name="T39" fmla="*/ 573 h 2867"/>
                  <a:gd name="T40" fmla="*/ 2253 w 2867"/>
                  <a:gd name="T41" fmla="*/ 1106 h 2867"/>
                  <a:gd name="T42" fmla="*/ 2314 w 2867"/>
                  <a:gd name="T43" fmla="*/ 998 h 2867"/>
                  <a:gd name="T44" fmla="*/ 2437 w 2867"/>
                  <a:gd name="T45" fmla="*/ 1044 h 2867"/>
                  <a:gd name="T46" fmla="*/ 2478 w 2867"/>
                  <a:gd name="T47" fmla="*/ 1208 h 2867"/>
                  <a:gd name="T48" fmla="*/ 2416 w 2867"/>
                  <a:gd name="T49" fmla="*/ 1316 h 2867"/>
                  <a:gd name="T50" fmla="*/ 2314 w 2867"/>
                  <a:gd name="T51" fmla="*/ 1290 h 2867"/>
                  <a:gd name="T52" fmla="*/ 2253 w 2867"/>
                  <a:gd name="T53" fmla="*/ 1106 h 2867"/>
                  <a:gd name="T54" fmla="*/ 942 w 2867"/>
                  <a:gd name="T55" fmla="*/ 1925 h 2867"/>
                  <a:gd name="T56" fmla="*/ 1434 w 2867"/>
                  <a:gd name="T57" fmla="*/ 1843 h 2867"/>
                  <a:gd name="T58" fmla="*/ 1925 w 2867"/>
                  <a:gd name="T59" fmla="*/ 1925 h 2867"/>
                  <a:gd name="T60" fmla="*/ 1843 w 2867"/>
                  <a:gd name="T61" fmla="*/ 1434 h 2867"/>
                  <a:gd name="T62" fmla="*/ 1925 w 2867"/>
                  <a:gd name="T63" fmla="*/ 942 h 2867"/>
                  <a:gd name="T64" fmla="*/ 1434 w 2867"/>
                  <a:gd name="T65" fmla="*/ 1024 h 2867"/>
                  <a:gd name="T66" fmla="*/ 942 w 2867"/>
                  <a:gd name="T67" fmla="*/ 942 h 2867"/>
                  <a:gd name="T68" fmla="*/ 1024 w 2867"/>
                  <a:gd name="T69" fmla="*/ 1434 h 2867"/>
                  <a:gd name="T70" fmla="*/ 942 w 2867"/>
                  <a:gd name="T71" fmla="*/ 1925 h 2867"/>
                  <a:gd name="T72" fmla="*/ 819 w 2867"/>
                  <a:gd name="T73" fmla="*/ 2048 h 2867"/>
                  <a:gd name="T74" fmla="*/ 819 w 2867"/>
                  <a:gd name="T75" fmla="*/ 2048 h 2867"/>
                  <a:gd name="T76" fmla="*/ 819 w 2867"/>
                  <a:gd name="T77" fmla="*/ 2048 h 2867"/>
                  <a:gd name="T78" fmla="*/ 819 w 2867"/>
                  <a:gd name="T79" fmla="*/ 2048 h 2867"/>
                  <a:gd name="T80" fmla="*/ 819 w 2867"/>
                  <a:gd name="T81" fmla="*/ 819 h 2867"/>
                  <a:gd name="T82" fmla="*/ 819 w 2867"/>
                  <a:gd name="T83" fmla="*/ 819 h 2867"/>
                  <a:gd name="T84" fmla="*/ 819 w 2867"/>
                  <a:gd name="T85" fmla="*/ 819 h 2867"/>
                  <a:gd name="T86" fmla="*/ 819 w 2867"/>
                  <a:gd name="T87" fmla="*/ 819 h 2867"/>
                  <a:gd name="T88" fmla="*/ 819 w 2867"/>
                  <a:gd name="T89" fmla="*/ 819 h 2867"/>
                  <a:gd name="T90" fmla="*/ 819 w 2867"/>
                  <a:gd name="T91" fmla="*/ 819 h 2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67" h="2867">
                    <a:moveTo>
                      <a:pt x="1434" y="205"/>
                    </a:moveTo>
                    <a:cubicBezTo>
                      <a:pt x="2109" y="205"/>
                      <a:pt x="2662" y="758"/>
                      <a:pt x="2662" y="1434"/>
                    </a:cubicBezTo>
                    <a:cubicBezTo>
                      <a:pt x="2662" y="2109"/>
                      <a:pt x="2109" y="2662"/>
                      <a:pt x="1434" y="2662"/>
                    </a:cubicBezTo>
                    <a:cubicBezTo>
                      <a:pt x="758" y="2662"/>
                      <a:pt x="205" y="2109"/>
                      <a:pt x="205" y="1434"/>
                    </a:cubicBezTo>
                    <a:cubicBezTo>
                      <a:pt x="205" y="758"/>
                      <a:pt x="758" y="205"/>
                      <a:pt x="1434" y="205"/>
                    </a:cubicBezTo>
                    <a:moveTo>
                      <a:pt x="1434" y="0"/>
                    </a:moveTo>
                    <a:cubicBezTo>
                      <a:pt x="655" y="0"/>
                      <a:pt x="0" y="655"/>
                      <a:pt x="0" y="1434"/>
                    </a:cubicBezTo>
                    <a:cubicBezTo>
                      <a:pt x="0" y="2212"/>
                      <a:pt x="655" y="2867"/>
                      <a:pt x="1434" y="2867"/>
                    </a:cubicBezTo>
                    <a:cubicBezTo>
                      <a:pt x="2212" y="2867"/>
                      <a:pt x="2867" y="2232"/>
                      <a:pt x="2867" y="1434"/>
                    </a:cubicBezTo>
                    <a:cubicBezTo>
                      <a:pt x="2867" y="635"/>
                      <a:pt x="2232" y="0"/>
                      <a:pt x="1434" y="0"/>
                    </a:cubicBezTo>
                    <a:cubicBezTo>
                      <a:pt x="1434" y="0"/>
                      <a:pt x="1434" y="0"/>
                      <a:pt x="1434" y="0"/>
                    </a:cubicBezTo>
                    <a:close/>
                    <a:moveTo>
                      <a:pt x="901" y="573"/>
                    </a:moveTo>
                    <a:cubicBezTo>
                      <a:pt x="1030" y="479"/>
                      <a:pt x="1147" y="420"/>
                      <a:pt x="1341" y="393"/>
                    </a:cubicBezTo>
                    <a:cubicBezTo>
                      <a:pt x="1646" y="350"/>
                      <a:pt x="2037" y="463"/>
                      <a:pt x="2232" y="737"/>
                    </a:cubicBezTo>
                    <a:cubicBezTo>
                      <a:pt x="2266" y="784"/>
                      <a:pt x="2257" y="831"/>
                      <a:pt x="2212" y="860"/>
                    </a:cubicBezTo>
                    <a:cubicBezTo>
                      <a:pt x="2161" y="893"/>
                      <a:pt x="2118" y="881"/>
                      <a:pt x="2089" y="840"/>
                    </a:cubicBezTo>
                    <a:cubicBezTo>
                      <a:pt x="1938" y="625"/>
                      <a:pt x="1599" y="539"/>
                      <a:pt x="1399" y="573"/>
                    </a:cubicBezTo>
                    <a:cubicBezTo>
                      <a:pt x="1200" y="607"/>
                      <a:pt x="1116" y="650"/>
                      <a:pt x="1004" y="717"/>
                    </a:cubicBezTo>
                    <a:cubicBezTo>
                      <a:pt x="978" y="732"/>
                      <a:pt x="924" y="739"/>
                      <a:pt x="895" y="702"/>
                    </a:cubicBezTo>
                    <a:cubicBezTo>
                      <a:pt x="864" y="664"/>
                      <a:pt x="861" y="603"/>
                      <a:pt x="901" y="573"/>
                    </a:cubicBezTo>
                    <a:close/>
                    <a:moveTo>
                      <a:pt x="2253" y="1106"/>
                    </a:moveTo>
                    <a:cubicBezTo>
                      <a:pt x="2248" y="1050"/>
                      <a:pt x="2271" y="1012"/>
                      <a:pt x="2314" y="998"/>
                    </a:cubicBezTo>
                    <a:cubicBezTo>
                      <a:pt x="2362" y="982"/>
                      <a:pt x="2417" y="1004"/>
                      <a:pt x="2437" y="1044"/>
                    </a:cubicBezTo>
                    <a:cubicBezTo>
                      <a:pt x="2456" y="1082"/>
                      <a:pt x="2466" y="1140"/>
                      <a:pt x="2478" y="1208"/>
                    </a:cubicBezTo>
                    <a:cubicBezTo>
                      <a:pt x="2485" y="1249"/>
                      <a:pt x="2472" y="1310"/>
                      <a:pt x="2416" y="1316"/>
                    </a:cubicBezTo>
                    <a:cubicBezTo>
                      <a:pt x="2375" y="1320"/>
                      <a:pt x="2348" y="1324"/>
                      <a:pt x="2314" y="1290"/>
                    </a:cubicBezTo>
                    <a:cubicBezTo>
                      <a:pt x="2280" y="1256"/>
                      <a:pt x="2256" y="1147"/>
                      <a:pt x="2253" y="1106"/>
                    </a:cubicBezTo>
                    <a:close/>
                    <a:moveTo>
                      <a:pt x="942" y="1925"/>
                    </a:moveTo>
                    <a:cubicBezTo>
                      <a:pt x="1044" y="1884"/>
                      <a:pt x="1229" y="1843"/>
                      <a:pt x="1434" y="1843"/>
                    </a:cubicBezTo>
                    <a:cubicBezTo>
                      <a:pt x="1638" y="1843"/>
                      <a:pt x="1823" y="1884"/>
                      <a:pt x="1925" y="1925"/>
                    </a:cubicBezTo>
                    <a:cubicBezTo>
                      <a:pt x="1884" y="1823"/>
                      <a:pt x="1843" y="1638"/>
                      <a:pt x="1843" y="1434"/>
                    </a:cubicBezTo>
                    <a:cubicBezTo>
                      <a:pt x="1843" y="1229"/>
                      <a:pt x="1884" y="1044"/>
                      <a:pt x="1925" y="942"/>
                    </a:cubicBezTo>
                    <a:cubicBezTo>
                      <a:pt x="1823" y="983"/>
                      <a:pt x="1638" y="1024"/>
                      <a:pt x="1434" y="1024"/>
                    </a:cubicBezTo>
                    <a:cubicBezTo>
                      <a:pt x="1229" y="1024"/>
                      <a:pt x="1044" y="983"/>
                      <a:pt x="942" y="942"/>
                    </a:cubicBezTo>
                    <a:cubicBezTo>
                      <a:pt x="983" y="1044"/>
                      <a:pt x="1024" y="1229"/>
                      <a:pt x="1024" y="1434"/>
                    </a:cubicBezTo>
                    <a:cubicBezTo>
                      <a:pt x="1024" y="1638"/>
                      <a:pt x="983" y="1823"/>
                      <a:pt x="942" y="1925"/>
                    </a:cubicBezTo>
                    <a:close/>
                    <a:moveTo>
                      <a:pt x="819" y="2048"/>
                    </a:moveTo>
                    <a:cubicBezTo>
                      <a:pt x="819" y="2048"/>
                      <a:pt x="819" y="2048"/>
                      <a:pt x="819" y="2048"/>
                    </a:cubicBezTo>
                    <a:cubicBezTo>
                      <a:pt x="819" y="2048"/>
                      <a:pt x="819" y="2048"/>
                      <a:pt x="819" y="2048"/>
                    </a:cubicBezTo>
                    <a:cubicBezTo>
                      <a:pt x="819" y="2048"/>
                      <a:pt x="819" y="2048"/>
                      <a:pt x="819" y="2048"/>
                    </a:cubicBezTo>
                    <a:close/>
                    <a:moveTo>
                      <a:pt x="819" y="819"/>
                    </a:moveTo>
                    <a:cubicBezTo>
                      <a:pt x="819" y="819"/>
                      <a:pt x="819" y="819"/>
                      <a:pt x="819" y="819"/>
                    </a:cubicBezTo>
                    <a:cubicBezTo>
                      <a:pt x="819" y="819"/>
                      <a:pt x="819" y="819"/>
                      <a:pt x="819" y="819"/>
                    </a:cubicBezTo>
                    <a:cubicBezTo>
                      <a:pt x="819" y="819"/>
                      <a:pt x="819" y="819"/>
                      <a:pt x="819" y="819"/>
                    </a:cubicBezTo>
                    <a:close/>
                    <a:moveTo>
                      <a:pt x="819" y="819"/>
                    </a:moveTo>
                    <a:cubicBezTo>
                      <a:pt x="819" y="819"/>
                      <a:pt x="819" y="819"/>
                      <a:pt x="819" y="8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05" name="椭圆 13">
              <a:extLst>
                <a:ext uri="{FF2B5EF4-FFF2-40B4-BE49-F238E27FC236}">
                  <a16:creationId xmlns="" xmlns:a16="http://schemas.microsoft.com/office/drawing/2014/main" id="{8A0F4709-13E9-AFF8-30AD-F15B87092F1D}"/>
                </a:ext>
              </a:extLst>
            </p:cNvPr>
            <p:cNvSpPr/>
            <p:nvPr/>
          </p:nvSpPr>
          <p:spPr>
            <a:xfrm>
              <a:off x="3408683" y="4249316"/>
              <a:ext cx="385791" cy="385791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6" name="椭圆 14">
              <a:extLst>
                <a:ext uri="{FF2B5EF4-FFF2-40B4-BE49-F238E27FC236}">
                  <a16:creationId xmlns="" xmlns:a16="http://schemas.microsoft.com/office/drawing/2014/main" id="{7BBDE012-8A91-014C-5B31-AA52D1B75628}"/>
                </a:ext>
              </a:extLst>
            </p:cNvPr>
            <p:cNvSpPr/>
            <p:nvPr/>
          </p:nvSpPr>
          <p:spPr>
            <a:xfrm>
              <a:off x="3057964" y="5188742"/>
              <a:ext cx="536099" cy="53609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7" name="椭圆 15">
              <a:extLst>
                <a:ext uri="{FF2B5EF4-FFF2-40B4-BE49-F238E27FC236}">
                  <a16:creationId xmlns="" xmlns:a16="http://schemas.microsoft.com/office/drawing/2014/main" id="{207B5F52-622A-8E54-64E6-581F5BBF93ED}"/>
                </a:ext>
              </a:extLst>
            </p:cNvPr>
            <p:cNvSpPr/>
            <p:nvPr/>
          </p:nvSpPr>
          <p:spPr>
            <a:xfrm>
              <a:off x="4640178" y="4349521"/>
              <a:ext cx="235483" cy="23548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8" name="椭圆 17">
              <a:extLst>
                <a:ext uri="{FF2B5EF4-FFF2-40B4-BE49-F238E27FC236}">
                  <a16:creationId xmlns="" xmlns:a16="http://schemas.microsoft.com/office/drawing/2014/main" id="{A0EFE77C-5619-110C-90BA-5B305C4A1849}"/>
                </a:ext>
              </a:extLst>
            </p:cNvPr>
            <p:cNvSpPr/>
            <p:nvPr/>
          </p:nvSpPr>
          <p:spPr>
            <a:xfrm>
              <a:off x="5153731" y="5126114"/>
              <a:ext cx="385791" cy="3857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9" name="椭圆 18">
              <a:extLst>
                <a:ext uri="{FF2B5EF4-FFF2-40B4-BE49-F238E27FC236}">
                  <a16:creationId xmlns="" xmlns:a16="http://schemas.microsoft.com/office/drawing/2014/main" id="{28CFB744-C4FC-7867-5A85-192585CCA50B}"/>
                </a:ext>
              </a:extLst>
            </p:cNvPr>
            <p:cNvSpPr/>
            <p:nvPr/>
          </p:nvSpPr>
          <p:spPr>
            <a:xfrm>
              <a:off x="5855169" y="3535352"/>
              <a:ext cx="235483" cy="23548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grpSp>
          <p:nvGrpSpPr>
            <p:cNvPr id="210" name="组合 11">
              <a:extLst>
                <a:ext uri="{FF2B5EF4-FFF2-40B4-BE49-F238E27FC236}">
                  <a16:creationId xmlns="" xmlns:a16="http://schemas.microsoft.com/office/drawing/2014/main" id="{B5A9F428-C359-C6F0-3A6D-E0880F3FF8E1}"/>
                </a:ext>
              </a:extLst>
            </p:cNvPr>
            <p:cNvGrpSpPr/>
            <p:nvPr/>
          </p:nvGrpSpPr>
          <p:grpSpPr>
            <a:xfrm>
              <a:off x="939507" y="1783772"/>
              <a:ext cx="2091452" cy="1070953"/>
              <a:chOff x="7264442" y="1590302"/>
              <a:chExt cx="1590418" cy="814392"/>
            </a:xfrm>
          </p:grpSpPr>
          <p:sp>
            <p:nvSpPr>
              <p:cNvPr id="211" name="矩形 22">
                <a:extLst>
                  <a:ext uri="{FF2B5EF4-FFF2-40B4-BE49-F238E27FC236}">
                    <a16:creationId xmlns="" xmlns:a16="http://schemas.microsoft.com/office/drawing/2014/main" id="{D18535A3-6631-8702-1BF4-59E9324BD798}"/>
                  </a:ext>
                </a:extLst>
              </p:cNvPr>
              <p:cNvSpPr/>
              <p:nvPr/>
            </p:nvSpPr>
            <p:spPr>
              <a:xfrm>
                <a:off x="7361116" y="1590302"/>
                <a:ext cx="1427123" cy="298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3200" dirty="0">
                    <a:solidFill>
                      <a:schemeClr val="bg2">
                        <a:lumMod val="50000"/>
                      </a:schemeClr>
                    </a:solidFill>
                    <a:ea typeface="文泉驿微米黑" panose="020B0606030804020204" pitchFamily="34" charset="-122"/>
                    <a:cs typeface="Arial" panose="020B0604020202020204" pitchFamily="34" charset="0"/>
                  </a:rPr>
                  <a:t>ЭКОНОМИКА</a:t>
                </a:r>
                <a:endParaRPr lang="zh-CN" altLang="en-US" sz="3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2" name="文本框 24">
                <a:extLst>
                  <a:ext uri="{FF2B5EF4-FFF2-40B4-BE49-F238E27FC236}">
                    <a16:creationId xmlns="" xmlns:a16="http://schemas.microsoft.com/office/drawing/2014/main" id="{794F542B-90EF-8899-FF68-DE6C055EEA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64442" y="1866984"/>
                <a:ext cx="1590418" cy="53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потребность экономики РФ в специалистах</a:t>
                </a:r>
                <a:r>
                  <a:rPr lang="en-US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</a:t>
                </a:r>
                <a:r>
                  <a:rPr lang="en-A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умеющих грамотно собирать</a:t>
                </a:r>
                <a:r>
                  <a:rPr lang="en-US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 </a:t>
                </a: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эксплуатировать и выполнять ремонт БВС</a:t>
                </a:r>
                <a:endParaRPr lang="ru-RU" altLang="zh-CN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213" name="组合 60">
              <a:extLst>
                <a:ext uri="{FF2B5EF4-FFF2-40B4-BE49-F238E27FC236}">
                  <a16:creationId xmlns="" xmlns:a16="http://schemas.microsoft.com/office/drawing/2014/main" id="{0F7A6658-70B1-C3B3-7345-CAC34582AC6C}"/>
                </a:ext>
              </a:extLst>
            </p:cNvPr>
            <p:cNvGrpSpPr/>
            <p:nvPr/>
          </p:nvGrpSpPr>
          <p:grpSpPr>
            <a:xfrm>
              <a:off x="6396507" y="3969252"/>
              <a:ext cx="3121159" cy="2409577"/>
              <a:chOff x="9161506" y="4033636"/>
              <a:chExt cx="3121159" cy="2409577"/>
            </a:xfrm>
          </p:grpSpPr>
          <p:sp>
            <p:nvSpPr>
              <p:cNvPr id="214" name="矩形 51">
                <a:extLst>
                  <a:ext uri="{FF2B5EF4-FFF2-40B4-BE49-F238E27FC236}">
                    <a16:creationId xmlns="" xmlns:a16="http://schemas.microsoft.com/office/drawing/2014/main" id="{5B57D746-D2BA-7618-3245-C27B2007CEEE}"/>
                  </a:ext>
                </a:extLst>
              </p:cNvPr>
              <p:cNvSpPr/>
              <p:nvPr/>
            </p:nvSpPr>
            <p:spPr>
              <a:xfrm>
                <a:off x="9161506" y="4033636"/>
                <a:ext cx="3121159" cy="7225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3200" dirty="0">
                    <a:solidFill>
                      <a:schemeClr val="bg2">
                        <a:lumMod val="50000"/>
                      </a:schemeClr>
                    </a:solidFill>
                    <a:ea typeface="文泉驿微米黑" panose="020B0606030804020204" pitchFamily="34" charset="-122"/>
                    <a:cs typeface="Arial" panose="020B0604020202020204" pitchFamily="34" charset="0"/>
                  </a:rPr>
                  <a:t>НИЗКАЯ СТОИМОСТЬ 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3200" dirty="0">
                    <a:solidFill>
                      <a:schemeClr val="bg2">
                        <a:lumMod val="50000"/>
                      </a:schemeClr>
                    </a:solidFill>
                    <a:ea typeface="文泉驿微米黑" panose="020B0606030804020204" pitchFamily="34" charset="-122"/>
                    <a:cs typeface="Arial" panose="020B0604020202020204" pitchFamily="34" charset="0"/>
                  </a:rPr>
                  <a:t>И ДОСТУПНОСТЬ</a:t>
                </a:r>
                <a:endParaRPr lang="zh-CN" altLang="en-US" sz="3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5" name="文本框 53">
                <a:extLst>
                  <a:ext uri="{FF2B5EF4-FFF2-40B4-BE49-F238E27FC236}">
                    <a16:creationId xmlns="" xmlns:a16="http://schemas.microsoft.com/office/drawing/2014/main" id="{D85EFA95-7F0A-1028-BC6D-ADC55FC18E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76359" y="4894806"/>
                <a:ext cx="2091452" cy="1548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стоимость и доступность </a:t>
                </a:r>
                <a:r>
                  <a:rPr lang="ru-RU" sz="18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дронов</a:t>
                </a: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отечественной разработки</a:t>
                </a:r>
                <a:r>
                  <a:rPr lang="en-US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</a:t>
                </a: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их дальнейшего сервисного обслуживания</a:t>
                </a:r>
                <a:r>
                  <a:rPr lang="en-US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 </a:t>
                </a: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а так же доступность образовательных программ</a:t>
                </a:r>
                <a:endParaRPr lang="ru-RU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216" name="组合 62">
              <a:extLst>
                <a:ext uri="{FF2B5EF4-FFF2-40B4-BE49-F238E27FC236}">
                  <a16:creationId xmlns="" xmlns:a16="http://schemas.microsoft.com/office/drawing/2014/main" id="{D591FD28-4FCE-3719-A99D-D99D21718256}"/>
                </a:ext>
              </a:extLst>
            </p:cNvPr>
            <p:cNvGrpSpPr/>
            <p:nvPr/>
          </p:nvGrpSpPr>
          <p:grpSpPr>
            <a:xfrm>
              <a:off x="0" y="4103055"/>
              <a:ext cx="2091452" cy="814265"/>
              <a:chOff x="1412840" y="4103055"/>
              <a:chExt cx="2091452" cy="814265"/>
            </a:xfrm>
          </p:grpSpPr>
          <p:sp>
            <p:nvSpPr>
              <p:cNvPr id="217" name="矩形 55">
                <a:extLst>
                  <a:ext uri="{FF2B5EF4-FFF2-40B4-BE49-F238E27FC236}">
                    <a16:creationId xmlns="" xmlns:a16="http://schemas.microsoft.com/office/drawing/2014/main" id="{D4A2C32D-5A7B-A925-B70B-7E2DD3532878}"/>
                  </a:ext>
                </a:extLst>
              </p:cNvPr>
              <p:cNvSpPr/>
              <p:nvPr/>
            </p:nvSpPr>
            <p:spPr>
              <a:xfrm>
                <a:off x="1634302" y="4103055"/>
                <a:ext cx="1620796" cy="3922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3200" dirty="0">
                    <a:solidFill>
                      <a:schemeClr val="bg2">
                        <a:lumMod val="50000"/>
                      </a:schemeClr>
                    </a:solidFill>
                    <a:ea typeface="文泉驿微米黑" panose="020B0606030804020204" pitchFamily="34" charset="-122"/>
                    <a:cs typeface="Arial" panose="020B0604020202020204" pitchFamily="34" charset="0"/>
                  </a:rPr>
                  <a:t>ПОЛИТИКА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8" name="文本框 57">
                <a:extLst>
                  <a:ext uri="{FF2B5EF4-FFF2-40B4-BE49-F238E27FC236}">
                    <a16:creationId xmlns="" xmlns:a16="http://schemas.microsoft.com/office/drawing/2014/main" id="{95EA85E3-19E5-C46F-91B5-33C1C0E2A7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2840" y="4468282"/>
                <a:ext cx="2091452" cy="44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ru-R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проект полностью отвечает актуальным задачам внутренней политике РФ</a:t>
                </a:r>
                <a:endParaRPr lang="ru-RU" altLang="zh-CN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endParaRPr>
              </a:p>
            </p:txBody>
          </p:sp>
        </p:grpSp>
        <p:pic>
          <p:nvPicPr>
            <p:cNvPr id="219" name="Picture 3" descr="D:\Data\Downloads\3free-icon-uav-1976427.png">
              <a:extLst>
                <a:ext uri="{FF2B5EF4-FFF2-40B4-BE49-F238E27FC236}">
                  <a16:creationId xmlns="" xmlns:a16="http://schemas.microsoft.com/office/drawing/2014/main" id="{FF250228-659A-CBA9-CDA9-EDC1F337F9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449" y="3382729"/>
              <a:ext cx="540728" cy="54072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0" name="Picture 5">
              <a:extLst>
                <a:ext uri="{FF2B5EF4-FFF2-40B4-BE49-F238E27FC236}">
                  <a16:creationId xmlns="" xmlns:a16="http://schemas.microsoft.com/office/drawing/2014/main" id="{55E8A83D-0A86-BF3F-7E6A-1FFF2D14F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3078" y="748065"/>
              <a:ext cx="2183547" cy="2183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6">
              <a:extLst>
                <a:ext uri="{FF2B5EF4-FFF2-40B4-BE49-F238E27FC236}">
                  <a16:creationId xmlns="" xmlns:a16="http://schemas.microsoft.com/office/drawing/2014/main" id="{FDA200BE-8578-D200-6C80-B5D2E605E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8950" y="3233300"/>
              <a:ext cx="2191801" cy="219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" name="Picture 9">
              <a:extLst>
                <a:ext uri="{FF2B5EF4-FFF2-40B4-BE49-F238E27FC236}">
                  <a16:creationId xmlns="" xmlns:a16="http://schemas.microsoft.com/office/drawing/2014/main" id="{B0562C3F-ABDE-3829-5895-E76922B8D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36" y="748066"/>
              <a:ext cx="2183547" cy="2183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Проблема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5400" dirty="0"/>
              <a:t>Дороговизна предложений</a:t>
            </a:r>
            <a:r>
              <a:rPr lang="en-AU" sz="5400" dirty="0"/>
              <a:t>,</a:t>
            </a:r>
            <a:r>
              <a:rPr lang="ru-RU" sz="5400" dirty="0"/>
              <a:t> находящихся сейчас на рынке. </a:t>
            </a:r>
            <a:endParaRPr lang="en-US" sz="5400"/>
          </a:p>
          <a:p>
            <a:endParaRPr lang="ru-RU" sz="5400" dirty="0"/>
          </a:p>
          <a:p>
            <a:r>
              <a:rPr lang="ru-RU" sz="5400" dirty="0"/>
              <a:t>Отсутствие универсальных решений.</a:t>
            </a:r>
            <a:endParaRPr lang="en-US" sz="5400" dirty="0"/>
          </a:p>
          <a:p>
            <a:r>
              <a:rPr lang="ru-RU" sz="5400" dirty="0"/>
              <a:t> </a:t>
            </a:r>
            <a:endParaRPr lang="en-US" sz="5400" dirty="0"/>
          </a:p>
          <a:p>
            <a:r>
              <a:rPr lang="ru-RU" sz="5400" dirty="0"/>
              <a:t>Слабая сервисная поддержка </a:t>
            </a:r>
            <a:endParaRPr sz="5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050" y="2942400"/>
            <a:ext cx="10052050" cy="7088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Решение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just"/>
            <a:r>
              <a:rPr lang="ru-RU" sz="4000" dirty="0"/>
              <a:t>Беспилотный летательный аппарат для агропромышленного комплекса, который сможет выполнять работы по внесению химии для обработки различных сельскохозяйственных культур в жидком и твердом виде, выполнять сеяние, создавать NDVI карты (карты растительности), кадастровые карты, обнаруживать болезни растений и локально решать проблему, не применяя для этого тяжелую технику. За счет БПЛА KONDOR можно будет создавать цифровых двойников </a:t>
            </a:r>
            <a:r>
              <a:rPr lang="ru-RU" sz="4000" dirty="0" err="1"/>
              <a:t>с.х</a:t>
            </a:r>
            <a:r>
              <a:rPr lang="ru-RU" sz="4000" dirty="0"/>
              <a:t> угодий и прогнозировать различные сценарии событий на данном участке. Все описанные выше операции будут выполняться  на одной раме </a:t>
            </a:r>
            <a:r>
              <a:rPr lang="ru-RU" sz="4000" dirty="0" err="1"/>
              <a:t>бпла</a:t>
            </a:r>
            <a:r>
              <a:rPr lang="ru-RU" sz="4000" dirty="0"/>
              <a:t> </a:t>
            </a:r>
            <a:r>
              <a:rPr lang="ru-RU" sz="4000" dirty="0" err="1"/>
              <a:t>мультироторного</a:t>
            </a:r>
            <a:r>
              <a:rPr lang="ru-RU" sz="4000" dirty="0"/>
              <a:t> типа с 6 лучевой конструкцией собственной разработки за счет быстросъемных  креплений для навесного оборудования, такого как: мультиспектральная камера, </a:t>
            </a:r>
            <a:r>
              <a:rPr lang="ru-RU" sz="4000" dirty="0" err="1"/>
              <a:t>rtk</a:t>
            </a:r>
            <a:r>
              <a:rPr lang="ru-RU" sz="4000" dirty="0"/>
              <a:t> камера, бак для жидкости, бак для твердых удобрений</a:t>
            </a:r>
            <a:r>
              <a:rPr lang="ru-RU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Рынок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8B15AB84-C746-A1DE-51FE-B82F1C07F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7310340"/>
              </p:ext>
            </p:extLst>
          </p:nvPr>
        </p:nvGraphicFramePr>
        <p:xfrm>
          <a:off x="0" y="2418359"/>
          <a:ext cx="20098978" cy="68675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494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94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44588">
                <a:tc>
                  <a:txBody>
                    <a:bodyPr/>
                    <a:lstStyle/>
                    <a:p>
                      <a:pPr algn="ctr"/>
                      <a:r>
                        <a:rPr lang="ru-RU" sz="5900" dirty="0"/>
                        <a:t>Модель</a:t>
                      </a:r>
                      <a:endParaRPr lang="ru-RU" sz="3000" dirty="0"/>
                    </a:p>
                  </a:txBody>
                  <a:tcPr marL="150742" marR="150742" marT="75371" marB="75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900" dirty="0"/>
                        <a:t>Цена</a:t>
                      </a:r>
                    </a:p>
                  </a:txBody>
                  <a:tcPr marL="150742" marR="150742" marT="75371" marB="7537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4588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/>
                        <a:t>DJI </a:t>
                      </a:r>
                      <a:r>
                        <a:rPr lang="en-US" sz="4000" b="1" dirty="0" err="1"/>
                        <a:t>Agras</a:t>
                      </a:r>
                      <a:r>
                        <a:rPr lang="en-US" sz="4000" b="1" dirty="0"/>
                        <a:t> T</a:t>
                      </a:r>
                      <a:r>
                        <a:rPr lang="ru-RU" sz="4000" b="1" dirty="0"/>
                        <a:t>1</a:t>
                      </a:r>
                      <a:r>
                        <a:rPr lang="en-US" sz="4000" b="1" dirty="0"/>
                        <a:t>0</a:t>
                      </a:r>
                      <a:endParaRPr lang="ru-RU" sz="3000" b="1" dirty="0"/>
                    </a:p>
                  </a:txBody>
                  <a:tcPr marL="150742" marR="150742" marT="75371" marB="75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1.338.700 р </a:t>
                      </a:r>
                    </a:p>
                  </a:txBody>
                  <a:tcPr marL="150742" marR="150742" marT="75371" marB="7537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44588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/>
                        <a:t>AgDy</a:t>
                      </a:r>
                      <a:endParaRPr lang="en-US" sz="4000" b="1" dirty="0"/>
                    </a:p>
                  </a:txBody>
                  <a:tcPr marL="150742" marR="150742" marT="75371" marB="75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1.755.000 р</a:t>
                      </a:r>
                    </a:p>
                  </a:txBody>
                  <a:tcPr marL="150742" marR="150742" marT="75371" marB="7537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44588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/>
                        <a:t>XAG V40</a:t>
                      </a:r>
                      <a:endParaRPr lang="ru-RU" sz="4000" b="1" dirty="0"/>
                    </a:p>
                  </a:txBody>
                  <a:tcPr marL="150742" marR="150742" marT="75371" marB="75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1.521.000 р</a:t>
                      </a:r>
                    </a:p>
                  </a:txBody>
                  <a:tcPr marL="150742" marR="150742" marT="75371" marB="7537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445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XAG P100</a:t>
                      </a:r>
                    </a:p>
                  </a:txBody>
                  <a:tcPr marL="150742" marR="150742" marT="75371" marB="75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1.526.400</a:t>
                      </a:r>
                      <a:r>
                        <a:rPr lang="ru-RU" sz="4000" baseline="0" dirty="0"/>
                        <a:t> р</a:t>
                      </a:r>
                      <a:endParaRPr lang="ru-RU" sz="4000" dirty="0"/>
                    </a:p>
                  </a:txBody>
                  <a:tcPr marL="150742" marR="150742" marT="75371" marB="7537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4458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FF0000"/>
                          </a:solidFill>
                        </a:rPr>
                        <a:t>Наше решение</a:t>
                      </a:r>
                    </a:p>
                  </a:txBody>
                  <a:tcPr marL="150742" marR="150742" marT="75371" marB="75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FF0000"/>
                          </a:solidFill>
                        </a:rPr>
                        <a:t>870.534 р</a:t>
                      </a:r>
                    </a:p>
                  </a:txBody>
                  <a:tcPr marL="150742" marR="150742" marT="75371" marB="7537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1298B74-78EA-CEC2-0C12-43C615CA21C9}"/>
              </a:ext>
            </a:extLst>
          </p:cNvPr>
          <p:cNvSpPr txBox="1"/>
          <p:nvPr/>
        </p:nvSpPr>
        <p:spPr>
          <a:xfrm>
            <a:off x="426720" y="10014379"/>
            <a:ext cx="1317268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* Все цены представлены без учета стоимости дополнительного оборудования</a:t>
            </a:r>
          </a:p>
          <a:p>
            <a:r>
              <a:rPr lang="ru-RU" sz="2000" dirty="0"/>
              <a:t>   Курс доллара 93.7р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Текущие результаты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364" y="4539343"/>
            <a:ext cx="6515100" cy="59579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6" y="4539343"/>
            <a:ext cx="11041600" cy="5957967"/>
          </a:xfrm>
          <a:prstGeom prst="rect">
            <a:avLst/>
          </a:prstGeom>
        </p:spPr>
      </p:pic>
      <p:sp>
        <p:nvSpPr>
          <p:cNvPr id="195" name="Shape 195"/>
          <p:cNvSpPr txBox="1">
            <a:spLocks noGrp="1"/>
          </p:cNvSpPr>
          <p:nvPr>
            <p:ph type="body" idx="2"/>
          </p:nvPr>
        </p:nvSpPr>
        <p:spPr>
          <a:xfrm>
            <a:off x="894586" y="2499360"/>
            <a:ext cx="18432492" cy="799795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lang="ru-RU" sz="2400" b="1" dirty="0"/>
              <a:t>Более 20 успешно собранных и введенных в работу грузовых</a:t>
            </a:r>
          </a:p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БПЛА </a:t>
            </a:r>
            <a:r>
              <a:rPr lang="ru-RU" sz="2400" b="1" dirty="0"/>
              <a:t>со взлетной массой 30 кг и менее</a:t>
            </a:r>
            <a:endParaRPr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 dirty="0" err="1"/>
              <a:t>Ключевые</a:t>
            </a:r>
            <a:r>
              <a:rPr sz="2800" dirty="0"/>
              <a:t> </a:t>
            </a:r>
            <a:r>
              <a:rPr sz="2800" dirty="0" err="1"/>
              <a:t>члены</a:t>
            </a:r>
            <a:r>
              <a:rPr sz="2800" dirty="0"/>
              <a:t> </a:t>
            </a:r>
            <a:r>
              <a:rPr sz="2800" dirty="0" err="1"/>
              <a:t>ваше</a:t>
            </a:r>
            <a:r>
              <a:rPr sz="2800" dirty="0"/>
              <a:t> </a:t>
            </a:r>
            <a:r>
              <a:rPr sz="2800" dirty="0" err="1"/>
              <a:t>команды</a:t>
            </a:r>
            <a:r>
              <a:rPr sz="2800" dirty="0"/>
              <a:t> (CEO, CTO и СMO), </a:t>
            </a:r>
            <a:r>
              <a:rPr sz="2800" dirty="0" err="1"/>
              <a:t>опыт</a:t>
            </a:r>
            <a:r>
              <a:rPr sz="2800" dirty="0"/>
              <a:t> и </a:t>
            </a:r>
            <a:r>
              <a:rPr sz="2800" dirty="0" err="1"/>
              <a:t>компетенции</a:t>
            </a:r>
            <a:r>
              <a:rPr sz="2800" dirty="0"/>
              <a:t>;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Команда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dirty="0"/>
              <a:t>СЕО</a:t>
            </a:r>
            <a:endParaRPr sz="2800" dirty="0"/>
          </a:p>
        </p:txBody>
      </p:sp>
      <p:sp>
        <p:nvSpPr>
          <p:cNvPr id="203" name="Shape 203"/>
          <p:cNvSpPr txBox="1">
            <a:spLocks noGrp="1"/>
          </p:cNvSpPr>
          <p:nvPr>
            <p:ph type="body" idx="9"/>
          </p:nvPr>
        </p:nvSpPr>
        <p:spPr>
          <a:xfrm>
            <a:off x="894588" y="6368143"/>
            <a:ext cx="4134612" cy="69250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Ефименко Демид Дмитриевич</a:t>
            </a:r>
            <a:endParaRPr dirty="0"/>
          </a:p>
        </p:txBody>
      </p:sp>
      <p:sp>
        <p:nvSpPr>
          <p:cNvPr id="206" name="Shape 206"/>
          <p:cNvSpPr txBox="1">
            <a:spLocks noGrp="1"/>
          </p:cNvSpPr>
          <p:nvPr>
            <p:ph type="body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body" idx="16"/>
          </p:nvPr>
        </p:nvSpPr>
        <p:spPr>
          <a:xfrm>
            <a:off x="9245346" y="7139899"/>
            <a:ext cx="4134611" cy="21031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dirty="0"/>
              <a:t>СТО</a:t>
            </a:r>
            <a:endParaRPr sz="2800" dirty="0"/>
          </a:p>
        </p:txBody>
      </p:sp>
      <p:sp>
        <p:nvSpPr>
          <p:cNvPr id="212" name="Shape 212"/>
          <p:cNvSpPr txBox="1">
            <a:spLocks noGrp="1"/>
          </p:cNvSpPr>
          <p:nvPr>
            <p:ph type="body" idx="18"/>
          </p:nvPr>
        </p:nvSpPr>
        <p:spPr>
          <a:xfrm>
            <a:off x="9245346" y="6246223"/>
            <a:ext cx="4134611" cy="69250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Ерофеев Артем Сергеевич</a:t>
            </a:r>
            <a:endParaRPr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398B223-69F7-7CD0-058D-CD22168F4C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6680" r="16680"/>
          <a:stretch/>
        </p:blipFill>
        <p:spPr>
          <a:xfrm>
            <a:off x="922403" y="3952097"/>
            <a:ext cx="2139949" cy="2139949"/>
          </a:xfrm>
          <a:custGeom>
            <a:avLst/>
            <a:gdLst>
              <a:gd name="T0" fmla="*/ 335219 w 2011272"/>
              <a:gd name="T1" fmla="*/ 0 h 2011272"/>
              <a:gd name="T2" fmla="*/ 1676053 w 2011272"/>
              <a:gd name="T3" fmla="*/ 0 h 2011272"/>
              <a:gd name="T4" fmla="*/ 2011272 w 2011272"/>
              <a:gd name="T5" fmla="*/ 335219 h 2011272"/>
              <a:gd name="T6" fmla="*/ 2011272 w 2011272"/>
              <a:gd name="T7" fmla="*/ 1676053 h 2011272"/>
              <a:gd name="T8" fmla="*/ 1676053 w 2011272"/>
              <a:gd name="T9" fmla="*/ 2011272 h 2011272"/>
              <a:gd name="T10" fmla="*/ 335219 w 2011272"/>
              <a:gd name="T11" fmla="*/ 2011272 h 2011272"/>
              <a:gd name="T12" fmla="*/ 0 w 2011272"/>
              <a:gd name="T13" fmla="*/ 1676053 h 2011272"/>
              <a:gd name="T14" fmla="*/ 0 w 2011272"/>
              <a:gd name="T15" fmla="*/ 335219 h 2011272"/>
              <a:gd name="T16" fmla="*/ 335219 w 2011272"/>
              <a:gd name="T17" fmla="*/ 0 h 20112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11272" h="2011272">
                <a:moveTo>
                  <a:pt x="335219" y="0"/>
                </a:moveTo>
                <a:lnTo>
                  <a:pt x="1676053" y="0"/>
                </a:lnTo>
                <a:cubicBezTo>
                  <a:pt x="1861189" y="0"/>
                  <a:pt x="2011272" y="150083"/>
                  <a:pt x="2011272" y="335219"/>
                </a:cubicBezTo>
                <a:lnTo>
                  <a:pt x="2011272" y="1676053"/>
                </a:lnTo>
                <a:cubicBezTo>
                  <a:pt x="2011272" y="1861189"/>
                  <a:pt x="1861189" y="2011272"/>
                  <a:pt x="1676053" y="2011272"/>
                </a:cubicBezTo>
                <a:lnTo>
                  <a:pt x="335219" y="2011272"/>
                </a:lnTo>
                <a:cubicBezTo>
                  <a:pt x="150083" y="2011272"/>
                  <a:pt x="0" y="1861189"/>
                  <a:pt x="0" y="1676053"/>
                </a:cubicBezTo>
                <a:lnTo>
                  <a:pt x="0" y="335219"/>
                </a:lnTo>
                <a:cubicBezTo>
                  <a:pt x="0" y="150083"/>
                  <a:pt x="150083" y="0"/>
                  <a:pt x="335219" y="0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D80E214A-1E02-EABE-8F10-6701553F04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50" b="1950"/>
          <a:stretch>
            <a:fillRect/>
          </a:stretch>
        </p:blipFill>
        <p:spPr>
          <a:xfrm>
            <a:off x="9245346" y="3809492"/>
            <a:ext cx="2139949" cy="2139949"/>
          </a:xfrm>
          <a:custGeom>
            <a:avLst/>
            <a:gdLst>
              <a:gd name="T0" fmla="*/ 335219 w 2011272"/>
              <a:gd name="T1" fmla="*/ 0 h 2011272"/>
              <a:gd name="T2" fmla="*/ 1676053 w 2011272"/>
              <a:gd name="T3" fmla="*/ 0 h 2011272"/>
              <a:gd name="T4" fmla="*/ 2011272 w 2011272"/>
              <a:gd name="T5" fmla="*/ 335219 h 2011272"/>
              <a:gd name="T6" fmla="*/ 2011272 w 2011272"/>
              <a:gd name="T7" fmla="*/ 1676053 h 2011272"/>
              <a:gd name="T8" fmla="*/ 1676053 w 2011272"/>
              <a:gd name="T9" fmla="*/ 2011272 h 2011272"/>
              <a:gd name="T10" fmla="*/ 335219 w 2011272"/>
              <a:gd name="T11" fmla="*/ 2011272 h 2011272"/>
              <a:gd name="T12" fmla="*/ 0 w 2011272"/>
              <a:gd name="T13" fmla="*/ 1676053 h 2011272"/>
              <a:gd name="T14" fmla="*/ 0 w 2011272"/>
              <a:gd name="T15" fmla="*/ 335219 h 2011272"/>
              <a:gd name="T16" fmla="*/ 335219 w 2011272"/>
              <a:gd name="T17" fmla="*/ 0 h 20112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11272" h="2011272">
                <a:moveTo>
                  <a:pt x="335219" y="0"/>
                </a:moveTo>
                <a:lnTo>
                  <a:pt x="1676053" y="0"/>
                </a:lnTo>
                <a:cubicBezTo>
                  <a:pt x="1861189" y="0"/>
                  <a:pt x="2011272" y="150083"/>
                  <a:pt x="2011272" y="335219"/>
                </a:cubicBezTo>
                <a:lnTo>
                  <a:pt x="2011272" y="1676053"/>
                </a:lnTo>
                <a:cubicBezTo>
                  <a:pt x="2011272" y="1861189"/>
                  <a:pt x="1861189" y="2011272"/>
                  <a:pt x="1676053" y="2011272"/>
                </a:cubicBezTo>
                <a:lnTo>
                  <a:pt x="335219" y="2011272"/>
                </a:lnTo>
                <a:cubicBezTo>
                  <a:pt x="150083" y="2011272"/>
                  <a:pt x="0" y="1861189"/>
                  <a:pt x="0" y="1676053"/>
                </a:cubicBezTo>
                <a:lnTo>
                  <a:pt x="0" y="335219"/>
                </a:lnTo>
                <a:cubicBezTo>
                  <a:pt x="0" y="150083"/>
                  <a:pt x="150083" y="0"/>
                  <a:pt x="335219" y="0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</p:spPr>
      </p:pic>
      <p:sp>
        <p:nvSpPr>
          <p:cNvPr id="18" name="Shape 207"/>
          <p:cNvSpPr txBox="1">
            <a:spLocks noGrp="1"/>
          </p:cNvSpPr>
          <p:nvPr>
            <p:ph type="body" idx="13"/>
          </p:nvPr>
        </p:nvSpPr>
        <p:spPr>
          <a:xfrm>
            <a:off x="4704431" y="7154613"/>
            <a:ext cx="4134611" cy="21031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800" dirty="0" smtClean="0"/>
              <a:t>Наставник проекта</a:t>
            </a:r>
            <a:endParaRPr sz="2800" dirty="0"/>
          </a:p>
        </p:txBody>
      </p:sp>
      <p:sp>
        <p:nvSpPr>
          <p:cNvPr id="19" name="Shape 209"/>
          <p:cNvSpPr txBox="1">
            <a:spLocks noGrp="1"/>
          </p:cNvSpPr>
          <p:nvPr>
            <p:ph type="body" idx="15"/>
          </p:nvPr>
        </p:nvSpPr>
        <p:spPr>
          <a:xfrm>
            <a:off x="4704431" y="6306657"/>
            <a:ext cx="4134611" cy="69250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 err="1" smtClean="0"/>
              <a:t>Д.т.н</a:t>
            </a:r>
            <a:r>
              <a:rPr lang="ru-RU" dirty="0" smtClean="0"/>
              <a:t> Хакимов </a:t>
            </a:r>
            <a:r>
              <a:rPr lang="ru-RU" dirty="0" err="1" smtClean="0"/>
              <a:t>Рамиль</a:t>
            </a:r>
            <a:r>
              <a:rPr lang="ru-RU" dirty="0" smtClean="0"/>
              <a:t> </a:t>
            </a:r>
            <a:r>
              <a:rPr lang="ru-RU" dirty="0" err="1" smtClean="0"/>
              <a:t>Тагирович</a:t>
            </a:r>
            <a:endParaRPr dirty="0"/>
          </a:p>
        </p:txBody>
      </p:sp>
      <p:pic>
        <p:nvPicPr>
          <p:cNvPr id="20" name="Объект 2">
            <a:extLst>
              <a:ext uri="{FF2B5EF4-FFF2-40B4-BE49-F238E27FC236}">
                <a16:creationId xmlns="" xmlns:a16="http://schemas.microsoft.com/office/drawing/2014/main" id="{01D9829A-73EA-47CD-A45A-0D5CC469BD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72" r="16351" b="26188"/>
          <a:stretch>
            <a:fillRect/>
          </a:stretch>
        </p:blipFill>
        <p:spPr>
          <a:xfrm>
            <a:off x="4815840" y="3827811"/>
            <a:ext cx="1968587" cy="2222599"/>
          </a:xfrm>
          <a:prstGeom prst="flowChartAlternateProcess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Планы развития</a:t>
            </a:r>
          </a:p>
        </p:txBody>
      </p:sp>
      <p:grpSp>
        <p:nvGrpSpPr>
          <p:cNvPr id="197" name="Группа 196">
            <a:extLst>
              <a:ext uri="{FF2B5EF4-FFF2-40B4-BE49-F238E27FC236}">
                <a16:creationId xmlns="" xmlns:a16="http://schemas.microsoft.com/office/drawing/2014/main" id="{C7A93465-1869-9106-FCE1-FE83B3D514FC}"/>
              </a:ext>
            </a:extLst>
          </p:cNvPr>
          <p:cNvGrpSpPr/>
          <p:nvPr/>
        </p:nvGrpSpPr>
        <p:grpSpPr>
          <a:xfrm>
            <a:off x="0" y="2603396"/>
            <a:ext cx="20084417" cy="7875636"/>
            <a:chOff x="-10160" y="937300"/>
            <a:chExt cx="12393955" cy="4860001"/>
          </a:xfrm>
        </p:grpSpPr>
        <p:sp>
          <p:nvSpPr>
            <p:cNvPr id="20" name="TextBox 29">
              <a:extLst>
                <a:ext uri="{FF2B5EF4-FFF2-40B4-BE49-F238E27FC236}">
                  <a16:creationId xmlns="" xmlns:a16="http://schemas.microsoft.com/office/drawing/2014/main" id="{D0BC58E9-6C5C-A2AD-6914-590702CAD384}"/>
                </a:ext>
              </a:extLst>
            </p:cNvPr>
            <p:cNvSpPr txBox="1"/>
            <p:nvPr/>
          </p:nvSpPr>
          <p:spPr>
            <a:xfrm>
              <a:off x="4979471" y="5034508"/>
              <a:ext cx="3227163" cy="1132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300"/>
                </a:lnSpc>
              </a:pPr>
              <a:r>
                <a:rPr lang="ru-RU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Проведений испытаний</a:t>
              </a:r>
            </a:p>
          </p:txBody>
        </p:sp>
        <p:sp>
          <p:nvSpPr>
            <p:cNvPr id="21" name="TextBox 30">
              <a:extLst>
                <a:ext uri="{FF2B5EF4-FFF2-40B4-BE49-F238E27FC236}">
                  <a16:creationId xmlns="" xmlns:a16="http://schemas.microsoft.com/office/drawing/2014/main" id="{0E0B9578-DC36-BE94-33AD-3664CB618009}"/>
                </a:ext>
              </a:extLst>
            </p:cNvPr>
            <p:cNvSpPr txBox="1"/>
            <p:nvPr/>
          </p:nvSpPr>
          <p:spPr>
            <a:xfrm>
              <a:off x="4310615" y="4642077"/>
              <a:ext cx="4553576" cy="303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20.03.2024-15.04.2024</a:t>
              </a:r>
              <a:endParaRPr lang="zh-CN" altLang="en-US" sz="3200" b="1" dirty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="" xmlns:a16="http://schemas.microsoft.com/office/drawing/2014/main" id="{9666EA8E-3F80-C585-29CC-0EBC51FA7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640" y="2510648"/>
              <a:ext cx="5686030" cy="2090762"/>
            </a:xfrm>
            <a:custGeom>
              <a:avLst/>
              <a:gdLst>
                <a:gd name="T0" fmla="*/ 1873 w 7286"/>
                <a:gd name="T1" fmla="*/ 0 h 2661"/>
                <a:gd name="T2" fmla="*/ 3743 w 7286"/>
                <a:gd name="T3" fmla="*/ 1183 h 2661"/>
                <a:gd name="T4" fmla="*/ 3743 w 7286"/>
                <a:gd name="T5" fmla="*/ 1182 h 2661"/>
                <a:gd name="T6" fmla="*/ 5118 w 7286"/>
                <a:gd name="T7" fmla="*/ 2088 h 2661"/>
                <a:gd name="T8" fmla="*/ 6536 w 7286"/>
                <a:gd name="T9" fmla="*/ 1071 h 2661"/>
                <a:gd name="T10" fmla="*/ 6403 w 7286"/>
                <a:gd name="T11" fmla="*/ 1020 h 2661"/>
                <a:gd name="T12" fmla="*/ 6404 w 7286"/>
                <a:gd name="T13" fmla="*/ 935 h 2661"/>
                <a:gd name="T14" fmla="*/ 7031 w 7286"/>
                <a:gd name="T15" fmla="*/ 496 h 2661"/>
                <a:gd name="T16" fmla="*/ 7105 w 7286"/>
                <a:gd name="T17" fmla="*/ 525 h 2661"/>
                <a:gd name="T18" fmla="*/ 7276 w 7286"/>
                <a:gd name="T19" fmla="*/ 1274 h 2661"/>
                <a:gd name="T20" fmla="*/ 7215 w 7286"/>
                <a:gd name="T21" fmla="*/ 1336 h 2661"/>
                <a:gd name="T22" fmla="*/ 7070 w 7286"/>
                <a:gd name="T23" fmla="*/ 1279 h 2661"/>
                <a:gd name="T24" fmla="*/ 5118 w 7286"/>
                <a:gd name="T25" fmla="*/ 2661 h 2661"/>
                <a:gd name="T26" fmla="*/ 3248 w 7286"/>
                <a:gd name="T27" fmla="*/ 1479 h 2661"/>
                <a:gd name="T28" fmla="*/ 3248 w 7286"/>
                <a:gd name="T29" fmla="*/ 1479 h 2661"/>
                <a:gd name="T30" fmla="*/ 1873 w 7286"/>
                <a:gd name="T31" fmla="*/ 573 h 2661"/>
                <a:gd name="T32" fmla="*/ 499 w 7286"/>
                <a:gd name="T33" fmla="*/ 1477 h 2661"/>
                <a:gd name="T34" fmla="*/ 0 w 7286"/>
                <a:gd name="T35" fmla="*/ 1189 h 2661"/>
                <a:gd name="T36" fmla="*/ 1873 w 7286"/>
                <a:gd name="T37" fmla="*/ 0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86" h="2661">
                  <a:moveTo>
                    <a:pt x="1873" y="0"/>
                  </a:moveTo>
                  <a:cubicBezTo>
                    <a:pt x="2698" y="0"/>
                    <a:pt x="3411" y="484"/>
                    <a:pt x="3743" y="1183"/>
                  </a:cubicBezTo>
                  <a:lnTo>
                    <a:pt x="3743" y="1182"/>
                  </a:lnTo>
                  <a:cubicBezTo>
                    <a:pt x="3972" y="1715"/>
                    <a:pt x="4502" y="2088"/>
                    <a:pt x="5118" y="2088"/>
                  </a:cubicBezTo>
                  <a:cubicBezTo>
                    <a:pt x="5777" y="2088"/>
                    <a:pt x="6336" y="1663"/>
                    <a:pt x="6536" y="1071"/>
                  </a:cubicBezTo>
                  <a:lnTo>
                    <a:pt x="6403" y="1020"/>
                  </a:lnTo>
                  <a:cubicBezTo>
                    <a:pt x="6363" y="1004"/>
                    <a:pt x="6372" y="957"/>
                    <a:pt x="6404" y="935"/>
                  </a:cubicBezTo>
                  <a:lnTo>
                    <a:pt x="7031" y="496"/>
                  </a:lnTo>
                  <a:cubicBezTo>
                    <a:pt x="7056" y="479"/>
                    <a:pt x="7098" y="495"/>
                    <a:pt x="7105" y="525"/>
                  </a:cubicBezTo>
                  <a:lnTo>
                    <a:pt x="7276" y="1274"/>
                  </a:lnTo>
                  <a:cubicBezTo>
                    <a:pt x="7286" y="1319"/>
                    <a:pt x="7253" y="1350"/>
                    <a:pt x="7215" y="1336"/>
                  </a:cubicBezTo>
                  <a:lnTo>
                    <a:pt x="7070" y="1279"/>
                  </a:lnTo>
                  <a:cubicBezTo>
                    <a:pt x="6787" y="2084"/>
                    <a:pt x="6020" y="2661"/>
                    <a:pt x="5118" y="2661"/>
                  </a:cubicBezTo>
                  <a:cubicBezTo>
                    <a:pt x="4293" y="2661"/>
                    <a:pt x="3581" y="2178"/>
                    <a:pt x="3248" y="1479"/>
                  </a:cubicBezTo>
                  <a:lnTo>
                    <a:pt x="3248" y="1479"/>
                  </a:lnTo>
                  <a:cubicBezTo>
                    <a:pt x="3019" y="946"/>
                    <a:pt x="2490" y="573"/>
                    <a:pt x="1873" y="573"/>
                  </a:cubicBezTo>
                  <a:cubicBezTo>
                    <a:pt x="1258" y="573"/>
                    <a:pt x="729" y="945"/>
                    <a:pt x="499" y="1477"/>
                  </a:cubicBezTo>
                  <a:lnTo>
                    <a:pt x="0" y="1189"/>
                  </a:lnTo>
                  <a:cubicBezTo>
                    <a:pt x="331" y="486"/>
                    <a:pt x="1045" y="0"/>
                    <a:pt x="18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/>
            </a:p>
          </p:txBody>
        </p:sp>
        <p:sp>
          <p:nvSpPr>
            <p:cNvPr id="23" name="TextBox 29">
              <a:extLst>
                <a:ext uri="{FF2B5EF4-FFF2-40B4-BE49-F238E27FC236}">
                  <a16:creationId xmlns="" xmlns:a16="http://schemas.microsoft.com/office/drawing/2014/main" id="{5548C9B0-5E2F-6730-0CC1-9CB68BF0F4D2}"/>
                </a:ext>
              </a:extLst>
            </p:cNvPr>
            <p:cNvSpPr txBox="1"/>
            <p:nvPr/>
          </p:nvSpPr>
          <p:spPr>
            <a:xfrm>
              <a:off x="8063144" y="1886934"/>
              <a:ext cx="1613394" cy="3798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Презентация готового </a:t>
              </a:r>
              <a:r>
                <a:rPr lang="ru-RU" altLang="zh-CN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дрона</a:t>
              </a:r>
              <a:endParaRPr lang="ru-RU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4" name="TextBox 30">
              <a:extLst>
                <a:ext uri="{FF2B5EF4-FFF2-40B4-BE49-F238E27FC236}">
                  <a16:creationId xmlns="" xmlns:a16="http://schemas.microsoft.com/office/drawing/2014/main" id="{C5FF690C-EBC2-60AF-2B9D-47132F5837F8}"/>
                </a:ext>
              </a:extLst>
            </p:cNvPr>
            <p:cNvSpPr txBox="1"/>
            <p:nvPr/>
          </p:nvSpPr>
          <p:spPr>
            <a:xfrm>
              <a:off x="7919655" y="2272695"/>
              <a:ext cx="1900373" cy="303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20.04.2024</a:t>
              </a:r>
              <a:endParaRPr lang="zh-CN" altLang="en-US" sz="3200" b="1" dirty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5" name="TextBox 29">
              <a:extLst>
                <a:ext uri="{FF2B5EF4-FFF2-40B4-BE49-F238E27FC236}">
                  <a16:creationId xmlns="" xmlns:a16="http://schemas.microsoft.com/office/drawing/2014/main" id="{F31F3048-44E0-56F2-0737-FA0011B9A502}"/>
                </a:ext>
              </a:extLst>
            </p:cNvPr>
            <p:cNvSpPr txBox="1"/>
            <p:nvPr/>
          </p:nvSpPr>
          <p:spPr>
            <a:xfrm>
              <a:off x="325077" y="5037594"/>
              <a:ext cx="2653207" cy="759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Подготовка ТЗ и начало создания конструкторской разработки, закупка оборудования и комплектующих</a:t>
              </a:r>
            </a:p>
          </p:txBody>
        </p:sp>
        <p:sp>
          <p:nvSpPr>
            <p:cNvPr id="26" name="TextBox 30">
              <a:extLst>
                <a:ext uri="{FF2B5EF4-FFF2-40B4-BE49-F238E27FC236}">
                  <a16:creationId xmlns="" xmlns:a16="http://schemas.microsoft.com/office/drawing/2014/main" id="{BAE97D99-6BAA-7D09-B338-3FBDA4DB3FC4}"/>
                </a:ext>
              </a:extLst>
            </p:cNvPr>
            <p:cNvSpPr txBox="1"/>
            <p:nvPr/>
          </p:nvSpPr>
          <p:spPr>
            <a:xfrm>
              <a:off x="325078" y="4642076"/>
              <a:ext cx="2653206" cy="303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05.10.2023</a:t>
              </a:r>
              <a:r>
                <a:rPr lang="ru-RU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-</a:t>
              </a:r>
              <a:r>
                <a:rPr lang="en-US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31.12.2023</a:t>
              </a:r>
              <a:endParaRPr lang="zh-CN" altLang="en-US" sz="3200" b="1" dirty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7" name="TextBox 29">
              <a:extLst>
                <a:ext uri="{FF2B5EF4-FFF2-40B4-BE49-F238E27FC236}">
                  <a16:creationId xmlns="" xmlns:a16="http://schemas.microsoft.com/office/drawing/2014/main" id="{B5E9A87D-3D8C-EFC9-31D3-5998CED7BA19}"/>
                </a:ext>
              </a:extLst>
            </p:cNvPr>
            <p:cNvSpPr txBox="1"/>
            <p:nvPr/>
          </p:nvSpPr>
          <p:spPr>
            <a:xfrm>
              <a:off x="2314888" y="2032201"/>
              <a:ext cx="3227163" cy="1132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300"/>
                </a:lnSpc>
              </a:pPr>
              <a:r>
                <a:rPr lang="ru-RU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Изготовление конструкторской разработки</a:t>
              </a:r>
            </a:p>
          </p:txBody>
        </p:sp>
        <p:sp>
          <p:nvSpPr>
            <p:cNvPr id="28" name="TextBox 30">
              <a:extLst>
                <a:ext uri="{FF2B5EF4-FFF2-40B4-BE49-F238E27FC236}">
                  <a16:creationId xmlns="" xmlns:a16="http://schemas.microsoft.com/office/drawing/2014/main" id="{D75329F1-5E30-7BC5-2607-6F56F979EB31}"/>
                </a:ext>
              </a:extLst>
            </p:cNvPr>
            <p:cNvSpPr txBox="1"/>
            <p:nvPr/>
          </p:nvSpPr>
          <p:spPr>
            <a:xfrm>
              <a:off x="2170911" y="2305487"/>
              <a:ext cx="3515120" cy="303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10.01.2024-01.03.2024</a:t>
              </a:r>
              <a:endParaRPr lang="zh-CN" altLang="en-US" sz="4000" b="1" dirty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9" name="Freeform 8">
              <a:extLst>
                <a:ext uri="{FF2B5EF4-FFF2-40B4-BE49-F238E27FC236}">
                  <a16:creationId xmlns="" xmlns:a16="http://schemas.microsoft.com/office/drawing/2014/main" id="{05E0CB1A-76E2-A4D0-4D4F-9CF8A1B7148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-10160" y="2549694"/>
              <a:ext cx="5686030" cy="2092382"/>
            </a:xfrm>
            <a:custGeom>
              <a:avLst/>
              <a:gdLst>
                <a:gd name="T0" fmla="*/ 216 w 7286"/>
                <a:gd name="T1" fmla="*/ 1382 h 2663"/>
                <a:gd name="T2" fmla="*/ 2168 w 7286"/>
                <a:gd name="T3" fmla="*/ 0 h 2663"/>
                <a:gd name="T4" fmla="*/ 4038 w 7286"/>
                <a:gd name="T5" fmla="*/ 1184 h 2663"/>
                <a:gd name="T6" fmla="*/ 4038 w 7286"/>
                <a:gd name="T7" fmla="*/ 1184 h 2663"/>
                <a:gd name="T8" fmla="*/ 4040 w 7286"/>
                <a:gd name="T9" fmla="*/ 1189 h 2663"/>
                <a:gd name="T10" fmla="*/ 4041 w 7286"/>
                <a:gd name="T11" fmla="*/ 1191 h 2663"/>
                <a:gd name="T12" fmla="*/ 4041 w 7286"/>
                <a:gd name="T13" fmla="*/ 1191 h 2663"/>
                <a:gd name="T14" fmla="*/ 5413 w 7286"/>
                <a:gd name="T15" fmla="*/ 2090 h 2663"/>
                <a:gd name="T16" fmla="*/ 6787 w 7286"/>
                <a:gd name="T17" fmla="*/ 1186 h 2663"/>
                <a:gd name="T18" fmla="*/ 7286 w 7286"/>
                <a:gd name="T19" fmla="*/ 1475 h 2663"/>
                <a:gd name="T20" fmla="*/ 5413 w 7286"/>
                <a:gd name="T21" fmla="*/ 2663 h 2663"/>
                <a:gd name="T22" fmla="*/ 3543 w 7286"/>
                <a:gd name="T23" fmla="*/ 1479 h 2663"/>
                <a:gd name="T24" fmla="*/ 3542 w 7286"/>
                <a:gd name="T25" fmla="*/ 1479 h 2663"/>
                <a:gd name="T26" fmla="*/ 3540 w 7286"/>
                <a:gd name="T27" fmla="*/ 1474 h 2663"/>
                <a:gd name="T28" fmla="*/ 3539 w 7286"/>
                <a:gd name="T29" fmla="*/ 1472 h 2663"/>
                <a:gd name="T30" fmla="*/ 3539 w 7286"/>
                <a:gd name="T31" fmla="*/ 1472 h 2663"/>
                <a:gd name="T32" fmla="*/ 2168 w 7286"/>
                <a:gd name="T33" fmla="*/ 573 h 2663"/>
                <a:gd name="T34" fmla="*/ 750 w 7286"/>
                <a:gd name="T35" fmla="*/ 1590 h 2663"/>
                <a:gd name="T36" fmla="*/ 883 w 7286"/>
                <a:gd name="T37" fmla="*/ 1642 h 2663"/>
                <a:gd name="T38" fmla="*/ 882 w 7286"/>
                <a:gd name="T39" fmla="*/ 1727 h 2663"/>
                <a:gd name="T40" fmla="*/ 255 w 7286"/>
                <a:gd name="T41" fmla="*/ 2165 h 2663"/>
                <a:gd name="T42" fmla="*/ 181 w 7286"/>
                <a:gd name="T43" fmla="*/ 2136 h 2663"/>
                <a:gd name="T44" fmla="*/ 10 w 7286"/>
                <a:gd name="T45" fmla="*/ 1387 h 2663"/>
                <a:gd name="T46" fmla="*/ 71 w 7286"/>
                <a:gd name="T47" fmla="*/ 1326 h 2663"/>
                <a:gd name="T48" fmla="*/ 216 w 7286"/>
                <a:gd name="T49" fmla="*/ 1382 h 2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86" h="2663">
                  <a:moveTo>
                    <a:pt x="216" y="1382"/>
                  </a:moveTo>
                  <a:cubicBezTo>
                    <a:pt x="499" y="577"/>
                    <a:pt x="1266" y="0"/>
                    <a:pt x="2168" y="0"/>
                  </a:cubicBezTo>
                  <a:cubicBezTo>
                    <a:pt x="2993" y="0"/>
                    <a:pt x="3706" y="484"/>
                    <a:pt x="4038" y="1184"/>
                  </a:cubicBezTo>
                  <a:lnTo>
                    <a:pt x="4038" y="1184"/>
                  </a:lnTo>
                  <a:lnTo>
                    <a:pt x="4040" y="1189"/>
                  </a:lnTo>
                  <a:lnTo>
                    <a:pt x="4041" y="1191"/>
                  </a:lnTo>
                  <a:lnTo>
                    <a:pt x="4041" y="1191"/>
                  </a:lnTo>
                  <a:cubicBezTo>
                    <a:pt x="4272" y="1720"/>
                    <a:pt x="4799" y="2090"/>
                    <a:pt x="5413" y="2090"/>
                  </a:cubicBezTo>
                  <a:cubicBezTo>
                    <a:pt x="6029" y="2090"/>
                    <a:pt x="6558" y="1718"/>
                    <a:pt x="6787" y="1186"/>
                  </a:cubicBezTo>
                  <a:lnTo>
                    <a:pt x="7286" y="1475"/>
                  </a:lnTo>
                  <a:cubicBezTo>
                    <a:pt x="6955" y="2177"/>
                    <a:pt x="6241" y="2663"/>
                    <a:pt x="5413" y="2663"/>
                  </a:cubicBezTo>
                  <a:cubicBezTo>
                    <a:pt x="4587" y="2663"/>
                    <a:pt x="3874" y="2179"/>
                    <a:pt x="3543" y="1479"/>
                  </a:cubicBezTo>
                  <a:lnTo>
                    <a:pt x="3542" y="1479"/>
                  </a:lnTo>
                  <a:lnTo>
                    <a:pt x="3540" y="1474"/>
                  </a:lnTo>
                  <a:lnTo>
                    <a:pt x="3539" y="1472"/>
                  </a:lnTo>
                  <a:lnTo>
                    <a:pt x="3539" y="1472"/>
                  </a:lnTo>
                  <a:cubicBezTo>
                    <a:pt x="3309" y="943"/>
                    <a:pt x="2781" y="573"/>
                    <a:pt x="2168" y="573"/>
                  </a:cubicBezTo>
                  <a:cubicBezTo>
                    <a:pt x="1509" y="573"/>
                    <a:pt x="950" y="999"/>
                    <a:pt x="750" y="1590"/>
                  </a:cubicBezTo>
                  <a:lnTo>
                    <a:pt x="883" y="1642"/>
                  </a:lnTo>
                  <a:cubicBezTo>
                    <a:pt x="922" y="1657"/>
                    <a:pt x="914" y="1704"/>
                    <a:pt x="882" y="1727"/>
                  </a:cubicBezTo>
                  <a:lnTo>
                    <a:pt x="255" y="2165"/>
                  </a:lnTo>
                  <a:cubicBezTo>
                    <a:pt x="229" y="2183"/>
                    <a:pt x="188" y="2166"/>
                    <a:pt x="181" y="2136"/>
                  </a:cubicBezTo>
                  <a:lnTo>
                    <a:pt x="10" y="1387"/>
                  </a:lnTo>
                  <a:cubicBezTo>
                    <a:pt x="0" y="1342"/>
                    <a:pt x="33" y="1311"/>
                    <a:pt x="71" y="1326"/>
                  </a:cubicBezTo>
                  <a:lnTo>
                    <a:pt x="216" y="13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/>
            </a:p>
          </p:txBody>
        </p:sp>
        <p:pic>
          <p:nvPicPr>
            <p:cNvPr id="30" name="Picture 4" descr="D:\Data\Downloads\4free-icon-uav-1976427.png">
              <a:extLst>
                <a:ext uri="{FF2B5EF4-FFF2-40B4-BE49-F238E27FC236}">
                  <a16:creationId xmlns="" xmlns:a16="http://schemas.microsoft.com/office/drawing/2014/main" id="{2CB17AE8-A7A1-C46E-83D2-558CD88E1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6327" y="2785453"/>
              <a:ext cx="764288" cy="76428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5" descr="D:\Data\Downloads\5free-icon-uav-1976427.png">
              <a:extLst>
                <a:ext uri="{FF2B5EF4-FFF2-40B4-BE49-F238E27FC236}">
                  <a16:creationId xmlns="" xmlns:a16="http://schemas.microsoft.com/office/drawing/2014/main" id="{FAC31C7A-454C-0558-2C34-766C2DF4AA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1906" y="3492977"/>
              <a:ext cx="722292" cy="72229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2" name="Picture 6" descr="D:\Data\Downloads\6free-icon-uav-1976427.png">
              <a:extLst>
                <a:ext uri="{FF2B5EF4-FFF2-40B4-BE49-F238E27FC236}">
                  <a16:creationId xmlns="" xmlns:a16="http://schemas.microsoft.com/office/drawing/2014/main" id="{B8FFE3FD-BDDB-5770-709B-F12319D34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3116" y="2739527"/>
              <a:ext cx="753450" cy="7534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3" name="TextBox 30">
              <a:extLst>
                <a:ext uri="{FF2B5EF4-FFF2-40B4-BE49-F238E27FC236}">
                  <a16:creationId xmlns="" xmlns:a16="http://schemas.microsoft.com/office/drawing/2014/main" id="{61F53BE9-E8F6-E9D3-E6F3-48094EE7B000}"/>
                </a:ext>
              </a:extLst>
            </p:cNvPr>
            <p:cNvSpPr txBox="1"/>
            <p:nvPr/>
          </p:nvSpPr>
          <p:spPr>
            <a:xfrm>
              <a:off x="10483422" y="2272694"/>
              <a:ext cx="1900373" cy="6077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2">
                      <a:lumMod val="50000"/>
                    </a:schemeClr>
                  </a:solidFill>
                  <a:ea typeface="微软雅黑" pitchFamily="34" charset="-122"/>
                </a:rPr>
                <a:t>01.05.2024-10.07.2024</a:t>
              </a:r>
              <a:endParaRPr lang="zh-CN" altLang="en-US" sz="3200" b="1" dirty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94" name="TextBox 29">
              <a:extLst>
                <a:ext uri="{FF2B5EF4-FFF2-40B4-BE49-F238E27FC236}">
                  <a16:creationId xmlns="" xmlns:a16="http://schemas.microsoft.com/office/drawing/2014/main" id="{52E5C29C-A352-8765-492E-0BA4B533EB43}"/>
                </a:ext>
              </a:extLst>
            </p:cNvPr>
            <p:cNvSpPr txBox="1"/>
            <p:nvPr/>
          </p:nvSpPr>
          <p:spPr>
            <a:xfrm>
              <a:off x="10718943" y="937300"/>
              <a:ext cx="1429330" cy="13294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Разработка методического пособия и подготовка к запуску новой образовательной программы</a:t>
              </a:r>
            </a:p>
          </p:txBody>
        </p:sp>
        <p:pic>
          <p:nvPicPr>
            <p:cNvPr id="195" name="Picture 8" descr="D:\Data\Downloads\7free-icon-uav-1976427.png">
              <a:extLst>
                <a:ext uri="{FF2B5EF4-FFF2-40B4-BE49-F238E27FC236}">
                  <a16:creationId xmlns="" xmlns:a16="http://schemas.microsoft.com/office/drawing/2014/main" id="{0EBB7EC7-153C-4D7D-1A9B-1703EC32B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610" y="3100673"/>
              <a:ext cx="753450" cy="7534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6" name="Picture 10" descr="D:\Data\Downloads\8free-icon-uav-1976427.png">
              <a:extLst>
                <a:ext uri="{FF2B5EF4-FFF2-40B4-BE49-F238E27FC236}">
                  <a16:creationId xmlns="" xmlns:a16="http://schemas.microsoft.com/office/drawing/2014/main" id="{9521D0FB-E97C-F0CA-D3B4-BA3F8C7C4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99" y="3399742"/>
              <a:ext cx="908762" cy="9087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ubTitle" idx="19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sz="1800" dirty="0" err="1"/>
              <a:t>Сайт</a:t>
            </a:r>
            <a:r>
              <a:rPr sz="1800" dirty="0"/>
              <a:t> </a:t>
            </a:r>
          </a:p>
          <a:p>
            <a:pPr>
              <a:lnSpc>
                <a:spcPts val="4360"/>
              </a:lnSpc>
              <a:buNone/>
            </a:pPr>
            <a:r>
              <a:rPr sz="1800" dirty="0" err="1"/>
              <a:t>Телефон</a:t>
            </a:r>
            <a:endParaRPr sz="1800" dirty="0"/>
          </a:p>
          <a:p>
            <a:pPr>
              <a:lnSpc>
                <a:spcPts val="4360"/>
              </a:lnSpc>
              <a:buNone/>
            </a:pPr>
            <a:r>
              <a:rPr sz="1800" dirty="0"/>
              <a:t>email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title" idx="6"/>
          </p:nvPr>
        </p:nvSpPr>
        <p:spPr>
          <a:xfrm>
            <a:off x="906463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rPr b="1" dirty="0" err="1"/>
              <a:t>Контакты</a:t>
            </a:r>
            <a:endParaRPr b="1" dirty="0"/>
          </a:p>
        </p:txBody>
      </p:sp>
      <p:sp>
        <p:nvSpPr>
          <p:cNvPr id="221" name="Shape 221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lvl="1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marR="0" lvl="2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marR="0" lvl="3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marR="0" lvl="4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marR="0" lvl="5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marR="0" lvl="6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marR="0" lvl="7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marR="0" lvl="8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r>
              <a:rPr sz="2800" dirty="0"/>
              <a:t> </a:t>
            </a:r>
            <a:r>
              <a:rPr lang="en-US" sz="2800" dirty="0"/>
              <a:t>https://t.me/terraskysolutions</a:t>
            </a:r>
            <a:endParaRPr sz="2800" dirty="0"/>
          </a:p>
          <a:p>
            <a:pPr>
              <a:lnSpc>
                <a:spcPts val="4360"/>
              </a:lnSpc>
            </a:pPr>
            <a:r>
              <a:rPr sz="2800" dirty="0"/>
              <a:t>+7 (</a:t>
            </a:r>
            <a:r>
              <a:rPr lang="ru-RU" sz="2800" dirty="0"/>
              <a:t>921</a:t>
            </a:r>
            <a:r>
              <a:rPr sz="2800" dirty="0"/>
              <a:t>) </a:t>
            </a:r>
            <a:r>
              <a:rPr lang="ru-RU" sz="2800" dirty="0"/>
              <a:t>860</a:t>
            </a:r>
            <a:r>
              <a:rPr sz="2800" dirty="0"/>
              <a:t>-</a:t>
            </a:r>
            <a:r>
              <a:rPr lang="ru-RU" sz="2800" dirty="0"/>
              <a:t>91</a:t>
            </a:r>
            <a:r>
              <a:rPr sz="2800" dirty="0"/>
              <a:t>-</a:t>
            </a:r>
            <a:r>
              <a:rPr lang="ru-RU" sz="2800" dirty="0"/>
              <a:t>65</a:t>
            </a:r>
            <a:endParaRPr sz="2800" dirty="0"/>
          </a:p>
          <a:p>
            <a:pPr>
              <a:lnSpc>
                <a:spcPts val="4360"/>
              </a:lnSpc>
            </a:pPr>
            <a:r>
              <a:rPr lang="en-US" sz="2800" dirty="0"/>
              <a:t>efimov.demid@gmail.com</a:t>
            </a:r>
            <a:endParaRPr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31" t="25212" r="20916" b="60363"/>
          <a:stretch/>
        </p:blipFill>
        <p:spPr>
          <a:xfrm>
            <a:off x="7014279" y="483181"/>
            <a:ext cx="2586922" cy="11978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1" t="10521" r="5537" b="12837"/>
          <a:stretch/>
        </p:blipFill>
        <p:spPr>
          <a:xfrm>
            <a:off x="9749021" y="488443"/>
            <a:ext cx="2992583" cy="11970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102</TotalTime>
  <Words>368</Words>
  <Application>Microsoft Office PowerPoint</Application>
  <DocSecurity>0</DocSecurity>
  <PresentationFormat>Произвольный</PresentationFormat>
  <Paragraphs>66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ОБЛОЖКИ</vt:lpstr>
      <vt:lpstr>РАЗДЕЛИТЕЛИ</vt:lpstr>
      <vt:lpstr>Слайд 1</vt:lpstr>
      <vt:lpstr>Актуальность проекта</vt:lpstr>
      <vt:lpstr>Проблема</vt:lpstr>
      <vt:lpstr>Решение</vt:lpstr>
      <vt:lpstr>Рынок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Ganna</dc:creator>
  <cp:lastModifiedBy>ГАУ</cp:lastModifiedBy>
  <cp:revision>9</cp:revision>
  <dcterms:modified xsi:type="dcterms:W3CDTF">2023-11-21T20:40:05Z</dcterms:modified>
</cp:coreProperties>
</file>