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0112038" cy="11315700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iII5u//miXWhaEVxoqiSv8tA7o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658" y="-96"/>
      </p:cViewPr>
      <p:guideLst>
        <p:guide orient="horz" pos="3564"/>
        <p:guide pos="63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372589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9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12"/>
          <p:cNvGrpSpPr/>
          <p:nvPr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7" name="Google Shape;17;p1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37936" y="188451"/>
              <a:ext cx="2562549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1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1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725250" y="0"/>
              <a:ext cx="3042585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1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1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1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1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1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1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12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12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" name="Google Shape;30;p1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10337" y="2678099"/>
            <a:ext cx="6982380" cy="22940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oogle Shape;31;p12"/>
          <p:cNvGrpSpPr/>
          <p:nvPr/>
        </p:nvGrpSpPr>
        <p:grpSpPr>
          <a:xfrm>
            <a:off x="8124612" y="2678099"/>
            <a:ext cx="10822308" cy="2294006"/>
            <a:chOff x="8124612" y="2533062"/>
            <a:chExt cx="8218587" cy="1742095"/>
          </a:xfrm>
        </p:grpSpPr>
        <p:pic>
          <p:nvPicPr>
            <p:cNvPr id="32" name="Google Shape;32;p12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8124612" y="2533062"/>
              <a:ext cx="4182332" cy="1734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12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2538839" y="2535046"/>
              <a:ext cx="3804360" cy="17401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" name="Google Shape;34;p12"/>
          <p:cNvSpPr txBox="1">
            <a:spLocks noGrp="1"/>
          </p:cNvSpPr>
          <p:nvPr>
            <p:ph type="body" idx="1"/>
          </p:nvPr>
        </p:nvSpPr>
        <p:spPr>
          <a:xfrm>
            <a:off x="887413" y="5888038"/>
            <a:ext cx="16759237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2"/>
          </p:nvPr>
        </p:nvSpPr>
        <p:spPr>
          <a:xfrm>
            <a:off x="887413" y="7451725"/>
            <a:ext cx="7399337" cy="244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12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2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3"/>
          </p:nvPr>
        </p:nvSpPr>
        <p:spPr>
          <a:xfrm>
            <a:off x="887413" y="10064750"/>
            <a:ext cx="7399337" cy="32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12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302E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2"/>
          <p:cNvSpPr/>
          <p:nvPr/>
        </p:nvSpPr>
        <p:spPr>
          <a:xfrm>
            <a:off x="13042232" y="8165432"/>
            <a:ext cx="7074568" cy="3160294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2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302E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Google Shape;42;p1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16769" y="5158132"/>
            <a:ext cx="923925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10479264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3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3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3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3"/>
          </p:nvPr>
        </p:nvSpPr>
        <p:spPr>
          <a:xfrm>
            <a:off x="1035843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4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7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олько заголовок">
  <p:cSld name="1_Только заголовок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8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8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0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2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>
            <a:spLocks noGrp="1"/>
          </p:cNvSpPr>
          <p:nvPr>
            <p:ph type="pic" idx="3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9"/>
          <p:cNvSpPr txBox="1">
            <a:spLocks noGrp="1"/>
          </p:cNvSpPr>
          <p:nvPr>
            <p:ph type="body" idx="4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5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19"/>
          <p:cNvSpPr>
            <a:spLocks noGrp="1"/>
          </p:cNvSpPr>
          <p:nvPr>
            <p:ph type="pic" idx="6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19"/>
          <p:cNvSpPr txBox="1">
            <a:spLocks noGrp="1"/>
          </p:cNvSpPr>
          <p:nvPr>
            <p:ph type="body" idx="7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body" idx="8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19"/>
          <p:cNvSpPr>
            <a:spLocks noGrp="1"/>
          </p:cNvSpPr>
          <p:nvPr>
            <p:ph type="pic" idx="9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19"/>
          <p:cNvSpPr txBox="1">
            <a:spLocks noGrp="1"/>
          </p:cNvSpPr>
          <p:nvPr>
            <p:ph type="body" idx="13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14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9"/>
          <p:cNvSpPr>
            <a:spLocks noGrp="1"/>
          </p:cNvSpPr>
          <p:nvPr>
            <p:ph type="pic" idx="15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9"/>
          <p:cNvSpPr txBox="1">
            <a:spLocks noGrp="1"/>
          </p:cNvSpPr>
          <p:nvPr>
            <p:ph type="body" idx="16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9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9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9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раздела">
  <p:cSld name="1_Заголовок раздела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3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12725399" y="-11430"/>
            <a:ext cx="6962775" cy="1192530"/>
          </a:xfrm>
          <a:custGeom>
            <a:avLst/>
            <a:gdLst/>
            <a:ahLst/>
            <a:cxnLst/>
            <a:rect l="l" t="t" r="r" b="b"/>
            <a:pathLst>
              <a:path w="6962775" h="1192530" extrusionOk="0">
                <a:moveTo>
                  <a:pt x="0" y="0"/>
                </a:moveTo>
                <a:lnTo>
                  <a:pt x="2933700" y="925830"/>
                </a:lnTo>
                <a:lnTo>
                  <a:pt x="5753100" y="1192530"/>
                </a:lnTo>
                <a:lnTo>
                  <a:pt x="6962775" y="11431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16259175" y="-4762"/>
            <a:ext cx="3857625" cy="2252662"/>
          </a:xfrm>
          <a:custGeom>
            <a:avLst/>
            <a:gdLst/>
            <a:ahLst/>
            <a:cxnLst/>
            <a:rect l="l" t="t" r="r" b="b"/>
            <a:pathLst>
              <a:path w="3857625" h="2252662" extrusionOk="0">
                <a:moveTo>
                  <a:pt x="3857625" y="2252662"/>
                </a:moveTo>
                <a:lnTo>
                  <a:pt x="2257425" y="1204912"/>
                </a:lnTo>
                <a:lnTo>
                  <a:pt x="990600" y="79057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0"/>
          <p:cNvSpPr/>
          <p:nvPr/>
        </p:nvSpPr>
        <p:spPr>
          <a:xfrm>
            <a:off x="15716250" y="333374"/>
            <a:ext cx="4395788" cy="1466850"/>
          </a:xfrm>
          <a:custGeom>
            <a:avLst/>
            <a:gdLst/>
            <a:ahLst/>
            <a:cxnLst/>
            <a:rect l="l" t="t" r="r" b="b"/>
            <a:pathLst>
              <a:path w="4395788" h="1466850" extrusionOk="0">
                <a:moveTo>
                  <a:pt x="0" y="581025"/>
                </a:moveTo>
                <a:lnTo>
                  <a:pt x="1485900" y="466725"/>
                </a:lnTo>
                <a:lnTo>
                  <a:pt x="3643312" y="0"/>
                </a:lnTo>
                <a:lnTo>
                  <a:pt x="4395788" y="146685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17268825" y="-14287"/>
            <a:ext cx="271462" cy="809625"/>
          </a:xfrm>
          <a:custGeom>
            <a:avLst/>
            <a:gdLst/>
            <a:ahLst/>
            <a:cxnLst/>
            <a:rect l="l" t="t" r="r" b="b"/>
            <a:pathLst>
              <a:path w="271462" h="809625" extrusionOk="0">
                <a:moveTo>
                  <a:pt x="0" y="809625"/>
                </a:moveTo>
                <a:cubicBezTo>
                  <a:pt x="79375" y="533400"/>
                  <a:pt x="182562" y="280987"/>
                  <a:pt x="271462" y="0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15011400" y="1"/>
            <a:ext cx="685800" cy="914399"/>
          </a:xfrm>
          <a:custGeom>
            <a:avLst/>
            <a:gdLst/>
            <a:ahLst/>
            <a:cxnLst/>
            <a:rect l="l" t="t" r="r" b="b"/>
            <a:pathLst>
              <a:path w="685800" h="914399" extrusionOk="0">
                <a:moveTo>
                  <a:pt x="685800" y="91439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21"/>
          <p:cNvGrpSpPr/>
          <p:nvPr/>
        </p:nvGrpSpPr>
        <p:grpSpPr>
          <a:xfrm>
            <a:off x="737936" y="0"/>
            <a:ext cx="18740307" cy="1983679"/>
            <a:chOff x="737936" y="0"/>
            <a:chExt cx="18740307" cy="1983679"/>
          </a:xfrm>
        </p:grpSpPr>
        <p:pic>
          <p:nvPicPr>
            <p:cNvPr id="133" name="Google Shape;133;p2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37936" y="188451"/>
              <a:ext cx="2562549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64840" y="266103"/>
              <a:ext cx="3487325" cy="628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16521" y="190309"/>
              <a:ext cx="2569608" cy="783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50485" y="228050"/>
              <a:ext cx="1596750" cy="743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725250" y="0"/>
              <a:ext cx="3042585" cy="1200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803428" y="266103"/>
              <a:ext cx="1656995" cy="676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959565" y="258006"/>
              <a:ext cx="2017813" cy="68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85707" y="1341245"/>
              <a:ext cx="1263363" cy="563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41947" y="1200092"/>
              <a:ext cx="1539172" cy="684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06769" y="1233772"/>
              <a:ext cx="2553443" cy="609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306944" y="1200091"/>
              <a:ext cx="965493" cy="783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1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665314" y="1200091"/>
              <a:ext cx="677270" cy="677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1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6959565" y="1273552"/>
              <a:ext cx="2518678" cy="63666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21"/>
          <p:cNvSpPr txBox="1"/>
          <p:nvPr/>
        </p:nvSpPr>
        <p:spPr>
          <a:xfrm>
            <a:off x="1034254" y="5948671"/>
            <a:ext cx="1323935" cy="273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77099" marR="0" lvl="0" indent="-377099" algn="l" rtl="0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Сайт: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Телефон:</a:t>
            </a:r>
            <a:endParaRPr/>
          </a:p>
          <a:p>
            <a:pPr marL="377099" marR="0" lvl="0" indent="-377099" algn="l" rtl="0">
              <a:lnSpc>
                <a:spcPct val="242222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Email:</a:t>
            </a:r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58"/>
              <a:buFont typeface="Arial"/>
              <a:buNone/>
              <a:defRPr sz="7258" b="1" i="0" u="none" strike="noStrike" cap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48" name="Google Shape;148;p2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405912" y="2763633"/>
            <a:ext cx="9940867" cy="571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>
            <a:spLocks noGrp="1"/>
          </p:cNvSpPr>
          <p:nvPr>
            <p:ph type="body" idx="1"/>
          </p:nvPr>
        </p:nvSpPr>
        <p:spPr>
          <a:xfrm>
            <a:off x="3800475" y="7460165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body" idx="2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body" idx="3"/>
          </p:nvPr>
        </p:nvSpPr>
        <p:spPr>
          <a:xfrm>
            <a:off x="3800475" y="5896581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7999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Char char="•"/>
              <a:defRPr sz="39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8086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Char char="•"/>
              <a:defRPr sz="32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7131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969"/>
              <a:buFont typeface="Arial"/>
              <a:buChar char="•"/>
              <a:defRPr sz="2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2" name="Google Shape;152;p2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4803428" y="1200091"/>
            <a:ext cx="1675664" cy="62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/>
          <p:nvPr/>
        </p:nvSpPr>
        <p:spPr>
          <a:xfrm>
            <a:off x="14401800" y="6381750"/>
            <a:ext cx="5715000" cy="4876800"/>
          </a:xfrm>
          <a:custGeom>
            <a:avLst/>
            <a:gdLst/>
            <a:ahLst/>
            <a:cxnLst/>
            <a:rect l="l" t="t" r="r" b="b"/>
            <a:pathLst>
              <a:path w="5715000" h="4876800" extrusionOk="0">
                <a:moveTo>
                  <a:pt x="5715000" y="0"/>
                </a:moveTo>
                <a:lnTo>
                  <a:pt x="4705350" y="2857500"/>
                </a:lnTo>
                <a:lnTo>
                  <a:pt x="1047750" y="3733800"/>
                </a:lnTo>
                <a:lnTo>
                  <a:pt x="0" y="4876800"/>
                </a:lnTo>
              </a:path>
            </a:pathLst>
          </a:custGeom>
          <a:noFill/>
          <a:ln w="9525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1"/>
          <p:cNvSpPr/>
          <p:nvPr/>
        </p:nvSpPr>
        <p:spPr>
          <a:xfrm>
            <a:off x="16268700" y="7639050"/>
            <a:ext cx="3867150" cy="3467100"/>
          </a:xfrm>
          <a:custGeom>
            <a:avLst/>
            <a:gdLst/>
            <a:ahLst/>
            <a:cxnLst/>
            <a:rect l="l" t="t" r="r" b="b"/>
            <a:pathLst>
              <a:path w="3867150" h="3467100" extrusionOk="0">
                <a:moveTo>
                  <a:pt x="3867150" y="0"/>
                </a:moveTo>
                <a:lnTo>
                  <a:pt x="3276600" y="381000"/>
                </a:lnTo>
                <a:lnTo>
                  <a:pt x="438150" y="2190750"/>
                </a:lnTo>
                <a:lnTo>
                  <a:pt x="95250" y="2724150"/>
                </a:lnTo>
                <a:lnTo>
                  <a:pt x="0" y="346710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1"/>
          <p:cNvSpPr/>
          <p:nvPr/>
        </p:nvSpPr>
        <p:spPr>
          <a:xfrm>
            <a:off x="13620750" y="8610600"/>
            <a:ext cx="6515100" cy="2724150"/>
          </a:xfrm>
          <a:custGeom>
            <a:avLst/>
            <a:gdLst/>
            <a:ahLst/>
            <a:cxnLst/>
            <a:rect l="l" t="t" r="r" b="b"/>
            <a:pathLst>
              <a:path w="6515100" h="2724150" extrusionOk="0">
                <a:moveTo>
                  <a:pt x="6496050" y="0"/>
                </a:moveTo>
                <a:lnTo>
                  <a:pt x="5581650" y="247650"/>
                </a:lnTo>
                <a:lnTo>
                  <a:pt x="4114800" y="1847850"/>
                </a:lnTo>
                <a:lnTo>
                  <a:pt x="0" y="2724150"/>
                </a:lnTo>
                <a:lnTo>
                  <a:pt x="6515100" y="2724150"/>
                </a:lnTo>
                <a:lnTo>
                  <a:pt x="6496050" y="0"/>
                </a:lnTo>
                <a:close/>
              </a:path>
            </a:pathLst>
          </a:custGeom>
          <a:solidFill>
            <a:srgbClr val="BAB7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1"/>
          <p:cNvSpPr/>
          <p:nvPr/>
        </p:nvSpPr>
        <p:spPr>
          <a:xfrm>
            <a:off x="13042232" y="8165432"/>
            <a:ext cx="7074568" cy="3160294"/>
          </a:xfrm>
          <a:custGeom>
            <a:avLst/>
            <a:gdLst/>
            <a:ahLst/>
            <a:cxnLst/>
            <a:rect l="l" t="t" r="r" b="b"/>
            <a:pathLst>
              <a:path w="7074568" h="4555958" extrusionOk="0">
                <a:moveTo>
                  <a:pt x="7074568" y="0"/>
                </a:moveTo>
                <a:lnTo>
                  <a:pt x="7074568" y="4555958"/>
                </a:lnTo>
                <a:lnTo>
                  <a:pt x="0" y="4555958"/>
                </a:lnTo>
                <a:lnTo>
                  <a:pt x="417094" y="4138864"/>
                </a:lnTo>
                <a:lnTo>
                  <a:pt x="4459705" y="3962400"/>
                </a:lnTo>
                <a:lnTo>
                  <a:pt x="6272463" y="2935706"/>
                </a:lnTo>
                <a:lnTo>
                  <a:pt x="6481010" y="1106906"/>
                </a:lnTo>
                <a:lnTo>
                  <a:pt x="7074568" y="0"/>
                </a:lnTo>
                <a:close/>
              </a:path>
            </a:pathLst>
          </a:custGeom>
          <a:solidFill>
            <a:srgbClr val="FFB2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1"/>
          <p:cNvSpPr/>
          <p:nvPr/>
        </p:nvSpPr>
        <p:spPr>
          <a:xfrm>
            <a:off x="11906250" y="10363200"/>
            <a:ext cx="4457700" cy="971550"/>
          </a:xfrm>
          <a:custGeom>
            <a:avLst/>
            <a:gdLst/>
            <a:ahLst/>
            <a:cxnLst/>
            <a:rect l="l" t="t" r="r" b="b"/>
            <a:pathLst>
              <a:path w="4457700" h="971550" extrusionOk="0">
                <a:moveTo>
                  <a:pt x="4457700" y="0"/>
                </a:moveTo>
                <a:lnTo>
                  <a:pt x="3219450" y="95250"/>
                </a:lnTo>
                <a:lnTo>
                  <a:pt x="0" y="971550"/>
                </a:lnTo>
              </a:path>
            </a:pathLst>
          </a:custGeom>
          <a:noFill/>
          <a:ln w="12700" cap="flat" cmpd="sng">
            <a:solidFill>
              <a:srgbClr val="A29E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6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>
            <a:spLocks noGrp="1"/>
          </p:cNvSpPr>
          <p:nvPr>
            <p:ph type="body" idx="1"/>
          </p:nvPr>
        </p:nvSpPr>
        <p:spPr>
          <a:xfrm>
            <a:off x="887413" y="5888038"/>
            <a:ext cx="16759237" cy="2578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</a:pPr>
            <a:endParaRPr lang="ru-RU" dirty="0" smtClean="0"/>
          </a:p>
          <a:p>
            <a:pPr marL="0" lvl="0" indent="0">
              <a:spcBef>
                <a:spcPts val="0"/>
              </a:spcBef>
            </a:pPr>
            <a:endParaRPr lang="ru-RU" dirty="0"/>
          </a:p>
          <a:p>
            <a:pPr marL="0" lvl="0" indent="0">
              <a:spcBef>
                <a:spcPts val="0"/>
              </a:spcBef>
            </a:pPr>
            <a:r>
              <a:rPr lang="ru-RU" dirty="0" smtClean="0"/>
              <a:t>Оптимизация </a:t>
            </a:r>
            <a:r>
              <a:rPr lang="ru-RU" dirty="0"/>
              <a:t>процессов </a:t>
            </a:r>
            <a:r>
              <a:rPr lang="ru-RU" dirty="0" smtClean="0"/>
              <a:t>бурения нефтяных </a:t>
            </a:r>
            <a:r>
              <a:rPr lang="ru-RU" dirty="0"/>
              <a:t>и газовых скважин </a:t>
            </a:r>
            <a:r>
              <a:rPr lang="ru-RU" dirty="0" smtClean="0"/>
              <a:t>с применением </a:t>
            </a:r>
            <a:r>
              <a:rPr lang="ru-RU" dirty="0"/>
              <a:t>машинного </a:t>
            </a:r>
            <a:r>
              <a:rPr lang="ru-RU" dirty="0" smtClean="0"/>
              <a:t>обучения</a:t>
            </a:r>
          </a:p>
        </p:txBody>
      </p:sp>
      <p:sp>
        <p:nvSpPr>
          <p:cNvPr id="158" name="Google Shape;158;p1"/>
          <p:cNvSpPr txBox="1">
            <a:spLocks noGrp="1"/>
          </p:cNvSpPr>
          <p:nvPr>
            <p:ph type="body" idx="2"/>
          </p:nvPr>
        </p:nvSpPr>
        <p:spPr>
          <a:xfrm>
            <a:off x="911003" y="8682186"/>
            <a:ext cx="7399337" cy="582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dirty="0" smtClean="0"/>
              <a:t>Руководитель проекта Парфенов К.В.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10479265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Актуальность проекта</a:t>
            </a:r>
            <a:endParaRPr/>
          </a:p>
        </p:txBody>
      </p:sp>
      <p:sp>
        <p:nvSpPr>
          <p:cNvPr id="166" name="Google Shape;166;p2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just">
              <a:spcBef>
                <a:spcPts val="0"/>
              </a:spcBef>
            </a:pPr>
            <a:r>
              <a:rPr lang="ru-RU" sz="2800" dirty="0" smtClean="0"/>
              <a:t>	Строительство </a:t>
            </a:r>
            <a:r>
              <a:rPr lang="ru-RU" sz="2800" dirty="0"/>
              <a:t>нефтяных и газовых скважин является трудоемким и технологически сложным процессом в нефтегазовой отрасли, занимающим около </a:t>
            </a:r>
            <a:r>
              <a:rPr lang="ru-RU" sz="2800" b="1" dirty="0">
                <a:solidFill>
                  <a:schemeClr val="accent2"/>
                </a:solidFill>
              </a:rPr>
              <a:t>40–50% </a:t>
            </a:r>
            <a:r>
              <a:rPr lang="ru-RU" sz="2800" dirty="0"/>
              <a:t>всех вложений и инвестиций. </a:t>
            </a:r>
            <a:endParaRPr lang="ru-RU" sz="2800" dirty="0" smtClean="0"/>
          </a:p>
          <a:p>
            <a:pPr marL="15875" lvl="0" indent="0" algn="just">
              <a:spcBef>
                <a:spcPts val="0"/>
              </a:spcBef>
            </a:pPr>
            <a:r>
              <a:rPr lang="ru-RU" sz="2800" dirty="0"/>
              <a:t>	</a:t>
            </a:r>
            <a:r>
              <a:rPr lang="ru-RU" sz="2800" dirty="0" smtClean="0"/>
              <a:t>При </a:t>
            </a:r>
            <a:r>
              <a:rPr lang="ru-RU" sz="2800" dirty="0"/>
              <a:t>этом эффективные добывающие скважины являются главной составляющей основных средств нефтяных компаний. Учитывая современную необходимость бурения на месторождениях со сложной геологией, возникающую в связи с истощением легкодоступных источников, тенденция к повышению стоимости строительства   скважины растет с каждым годом. </a:t>
            </a:r>
            <a:endParaRPr lang="ru-RU" sz="2800" dirty="0" smtClean="0"/>
          </a:p>
          <a:p>
            <a:pPr marL="15875" lvl="0" indent="0" algn="just">
              <a:spcBef>
                <a:spcPts val="0"/>
              </a:spcBef>
            </a:pPr>
            <a:r>
              <a:rPr lang="ru-RU" sz="2800" dirty="0"/>
              <a:t>	</a:t>
            </a:r>
            <a:r>
              <a:rPr lang="ru-RU" sz="2800" dirty="0" smtClean="0"/>
              <a:t>Таким </a:t>
            </a:r>
            <a:r>
              <a:rPr lang="ru-RU" sz="2800" dirty="0"/>
              <a:t>образом, возникает потребность в минимизации количества возникающих осложнений в процессе углубления скважины и, как следствие, сокращения временных затрат на ликвидацию нежелательных аварий. Для решения данной задачи возможно применение специально обученных интеллектуальных систем отслеживания и предотвращения осложнений и аварий, основанных на методах машинного обучения.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Проблема</a:t>
            </a:r>
            <a:endParaRPr/>
          </a:p>
        </p:txBody>
      </p:sp>
      <p:sp>
        <p:nvSpPr>
          <p:cNvPr id="173" name="Google Shape;173;p3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18666486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just">
              <a:spcBef>
                <a:spcPts val="0"/>
              </a:spcBef>
            </a:pPr>
            <a:r>
              <a:rPr lang="ru-RU" sz="2800" dirty="0" smtClean="0"/>
              <a:t>	Проблема </a:t>
            </a:r>
            <a:r>
              <a:rPr lang="ru-RU" sz="2800" dirty="0"/>
              <a:t>своевременного прогнозирования и классификации проблем, которые возникают в процессе строительства скважины остается актуальной. Необходимо создание новой методологии, которая должна помочь персоналу буровой своевременно принимать решения о возможных проблемах в процессе бурения на основе анализа данных в реальном времени, что повысит эффективность работы и соответственно снизит затраты на бурение.</a:t>
            </a:r>
            <a:endParaRPr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Решение</a:t>
            </a:r>
            <a:endParaRPr/>
          </a:p>
        </p:txBody>
      </p:sp>
      <p:sp>
        <p:nvSpPr>
          <p:cNvPr id="182" name="Google Shape;182;p4"/>
          <p:cNvSpPr txBox="1">
            <a:spLocks noGrp="1"/>
          </p:cNvSpPr>
          <p:nvPr>
            <p:ph type="body" idx="2"/>
          </p:nvPr>
        </p:nvSpPr>
        <p:spPr>
          <a:xfrm>
            <a:off x="894588" y="1769418"/>
            <a:ext cx="18424652" cy="8727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dirty="0"/>
              <a:t>"Система оптимизации процессов бурения нефтяных и газовых скважин с применением машинного обучения" представляет собой инновационное решение, которое объединяет в себе современные технологии машинного обучения и отраслевой опыт для оптимизации процессов бурения и повышения эффективности добычи нефти и газа. Эта система использует алгоритмы машинного обучения для анализа данных, принятия решений и автоматизации процессов, что позволяет улучшить качество работ, снизить операционные затраты и риски, а также увеличить производительность проектов.</a:t>
            </a:r>
            <a:endParaRPr sz="2400" dirty="0"/>
          </a:p>
          <a:p>
            <a:pPr marL="15875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/>
          </a:p>
          <a:p>
            <a:pPr marL="15875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dirty="0"/>
              <a:t>Основные характеристики и преимущества системы оптимизации процессов бурения включают:</a:t>
            </a:r>
            <a:endParaRPr sz="2400" dirty="0"/>
          </a:p>
          <a:p>
            <a:pPr marL="15875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/>
          </a:p>
          <a:p>
            <a:pPr marL="15875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dirty="0"/>
              <a:t>    Анализ больших объемов данных: система способна обрабатывать и анализировать большие объемы данных, собранных в ходе бурения скважин, для выявления паттернов и определения оптимальных стратегий.</a:t>
            </a:r>
            <a:endParaRPr sz="2400" dirty="0"/>
          </a:p>
          <a:p>
            <a:pPr marL="15875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dirty="0"/>
              <a:t>    Прогнозирование и оптимизация: на основе данных и алгоритмов машинного обучения система способна предсказывать возможные проблемы, оптимизировать процессы бурения и корректировать параметры в реальном времени.</a:t>
            </a:r>
            <a:endParaRPr sz="2400" dirty="0"/>
          </a:p>
          <a:p>
            <a:pPr marL="15875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dirty="0"/>
              <a:t>    Автоматизация процессов: система позволяет автоматизировать многие процессы бурения, что снижает человеческий фактор, улучшает безопасность и повышает эффективность работ.</a:t>
            </a:r>
            <a:endParaRPr sz="2400" dirty="0"/>
          </a:p>
          <a:p>
            <a:pPr marL="15875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dirty="0"/>
              <a:t>    Управление рисками: благодаря возможности прогнозирования и предотвращения аварийных ситуаций, система помогает компаниям управлять рисками и снижать вероятность возникновения непредвиденных ситуаций.</a:t>
            </a:r>
            <a:endParaRPr sz="2400" dirty="0"/>
          </a:p>
          <a:p>
            <a:pPr marL="15875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dirty="0"/>
              <a:t>    Повышение прибыльности: за счет оптимизации процессов и снижения издержек компании могут увеличить прибыльность проектов и улучшить финансовые показатели.</a:t>
            </a:r>
            <a:endParaRPr sz="2400" dirty="0"/>
          </a:p>
          <a:p>
            <a:pPr marL="15875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/>
          </a:p>
          <a:p>
            <a:pPr marL="15875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dirty="0"/>
              <a:t>Система оптимизации процессов бурения с применением машинного обучения представляет собой современное решение, способное значительно улучшить работу нефтяных и газовых компаний, повысить их конкурентоспособность и эффективность в условиях современного рынка.</a:t>
            </a:r>
            <a:endParaRPr sz="2400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Рынок</a:t>
            </a:r>
            <a:endParaRPr/>
          </a:p>
        </p:txBody>
      </p:sp>
      <p:grpSp>
        <p:nvGrpSpPr>
          <p:cNvPr id="6" name="Группа 5"/>
          <p:cNvGrpSpPr/>
          <p:nvPr/>
        </p:nvGrpSpPr>
        <p:grpSpPr>
          <a:xfrm>
            <a:off x="622971" y="1912948"/>
            <a:ext cx="8288189" cy="8823600"/>
            <a:chOff x="3352006" y="1246049"/>
            <a:chExt cx="8288189" cy="8823600"/>
          </a:xfrm>
        </p:grpSpPr>
        <p:sp>
          <p:nvSpPr>
            <p:cNvPr id="7" name="Полилиния 6"/>
            <p:cNvSpPr/>
            <p:nvPr/>
          </p:nvSpPr>
          <p:spPr>
            <a:xfrm>
              <a:off x="3352006" y="1246049"/>
              <a:ext cx="8288189" cy="1333799"/>
            </a:xfrm>
            <a:custGeom>
              <a:avLst/>
              <a:gdLst>
                <a:gd name="connsiteX0" fmla="*/ 0 w 8288189"/>
                <a:gd name="connsiteY0" fmla="*/ 222304 h 1333799"/>
                <a:gd name="connsiteX1" fmla="*/ 222304 w 8288189"/>
                <a:gd name="connsiteY1" fmla="*/ 0 h 1333799"/>
                <a:gd name="connsiteX2" fmla="*/ 8065885 w 8288189"/>
                <a:gd name="connsiteY2" fmla="*/ 0 h 1333799"/>
                <a:gd name="connsiteX3" fmla="*/ 8288189 w 8288189"/>
                <a:gd name="connsiteY3" fmla="*/ 222304 h 1333799"/>
                <a:gd name="connsiteX4" fmla="*/ 8288189 w 8288189"/>
                <a:gd name="connsiteY4" fmla="*/ 1111495 h 1333799"/>
                <a:gd name="connsiteX5" fmla="*/ 8065885 w 8288189"/>
                <a:gd name="connsiteY5" fmla="*/ 1333799 h 1333799"/>
                <a:gd name="connsiteX6" fmla="*/ 222304 w 8288189"/>
                <a:gd name="connsiteY6" fmla="*/ 1333799 h 1333799"/>
                <a:gd name="connsiteX7" fmla="*/ 0 w 8288189"/>
                <a:gd name="connsiteY7" fmla="*/ 1111495 h 1333799"/>
                <a:gd name="connsiteX8" fmla="*/ 0 w 8288189"/>
                <a:gd name="connsiteY8" fmla="*/ 222304 h 133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88189" h="1333799">
                  <a:moveTo>
                    <a:pt x="0" y="222304"/>
                  </a:moveTo>
                  <a:cubicBezTo>
                    <a:pt x="0" y="99529"/>
                    <a:pt x="99529" y="0"/>
                    <a:pt x="222304" y="0"/>
                  </a:cubicBezTo>
                  <a:lnTo>
                    <a:pt x="8065885" y="0"/>
                  </a:lnTo>
                  <a:cubicBezTo>
                    <a:pt x="8188660" y="0"/>
                    <a:pt x="8288189" y="99529"/>
                    <a:pt x="8288189" y="222304"/>
                  </a:cubicBezTo>
                  <a:lnTo>
                    <a:pt x="8288189" y="1111495"/>
                  </a:lnTo>
                  <a:cubicBezTo>
                    <a:pt x="8288189" y="1234270"/>
                    <a:pt x="8188660" y="1333799"/>
                    <a:pt x="8065885" y="1333799"/>
                  </a:cubicBezTo>
                  <a:lnTo>
                    <a:pt x="222304" y="1333799"/>
                  </a:lnTo>
                  <a:cubicBezTo>
                    <a:pt x="99529" y="1333799"/>
                    <a:pt x="0" y="1234270"/>
                    <a:pt x="0" y="1111495"/>
                  </a:cubicBezTo>
                  <a:lnTo>
                    <a:pt x="0" y="22230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2281" tIns="282281" rIns="282281" bIns="282281" numCol="1" spcCol="1270" anchor="ctr" anchorCtr="0">
              <a:noAutofit/>
            </a:bodyPr>
            <a:lstStyle/>
            <a:p>
              <a:pPr lvl="0" algn="l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5700" kern="1200" dirty="0" smtClean="0"/>
                <a:t>Роснефть</a:t>
              </a:r>
              <a:endParaRPr lang="ru-RU" sz="5700" kern="1200" dirty="0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3352006" y="2744009"/>
              <a:ext cx="8288189" cy="1333799"/>
            </a:xfrm>
            <a:custGeom>
              <a:avLst/>
              <a:gdLst>
                <a:gd name="connsiteX0" fmla="*/ 0 w 8288189"/>
                <a:gd name="connsiteY0" fmla="*/ 222304 h 1333799"/>
                <a:gd name="connsiteX1" fmla="*/ 222304 w 8288189"/>
                <a:gd name="connsiteY1" fmla="*/ 0 h 1333799"/>
                <a:gd name="connsiteX2" fmla="*/ 8065885 w 8288189"/>
                <a:gd name="connsiteY2" fmla="*/ 0 h 1333799"/>
                <a:gd name="connsiteX3" fmla="*/ 8288189 w 8288189"/>
                <a:gd name="connsiteY3" fmla="*/ 222304 h 1333799"/>
                <a:gd name="connsiteX4" fmla="*/ 8288189 w 8288189"/>
                <a:gd name="connsiteY4" fmla="*/ 1111495 h 1333799"/>
                <a:gd name="connsiteX5" fmla="*/ 8065885 w 8288189"/>
                <a:gd name="connsiteY5" fmla="*/ 1333799 h 1333799"/>
                <a:gd name="connsiteX6" fmla="*/ 222304 w 8288189"/>
                <a:gd name="connsiteY6" fmla="*/ 1333799 h 1333799"/>
                <a:gd name="connsiteX7" fmla="*/ 0 w 8288189"/>
                <a:gd name="connsiteY7" fmla="*/ 1111495 h 1333799"/>
                <a:gd name="connsiteX8" fmla="*/ 0 w 8288189"/>
                <a:gd name="connsiteY8" fmla="*/ 222304 h 133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88189" h="1333799">
                  <a:moveTo>
                    <a:pt x="0" y="222304"/>
                  </a:moveTo>
                  <a:cubicBezTo>
                    <a:pt x="0" y="99529"/>
                    <a:pt x="99529" y="0"/>
                    <a:pt x="222304" y="0"/>
                  </a:cubicBezTo>
                  <a:lnTo>
                    <a:pt x="8065885" y="0"/>
                  </a:lnTo>
                  <a:cubicBezTo>
                    <a:pt x="8188660" y="0"/>
                    <a:pt x="8288189" y="99529"/>
                    <a:pt x="8288189" y="222304"/>
                  </a:cubicBezTo>
                  <a:lnTo>
                    <a:pt x="8288189" y="1111495"/>
                  </a:lnTo>
                  <a:cubicBezTo>
                    <a:pt x="8288189" y="1234270"/>
                    <a:pt x="8188660" y="1333799"/>
                    <a:pt x="8065885" y="1333799"/>
                  </a:cubicBezTo>
                  <a:lnTo>
                    <a:pt x="222304" y="1333799"/>
                  </a:lnTo>
                  <a:cubicBezTo>
                    <a:pt x="99529" y="1333799"/>
                    <a:pt x="0" y="1234270"/>
                    <a:pt x="0" y="1111495"/>
                  </a:cubicBezTo>
                  <a:lnTo>
                    <a:pt x="0" y="222304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2281" tIns="282281" rIns="282281" bIns="282281" numCol="1" spcCol="1270" anchor="ctr" anchorCtr="0">
              <a:noAutofit/>
            </a:bodyPr>
            <a:lstStyle/>
            <a:p>
              <a:pPr lvl="0" algn="l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5700" kern="1200" dirty="0" smtClean="0"/>
                <a:t>Лукойл</a:t>
              </a:r>
              <a:endParaRPr lang="ru-RU" sz="5700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3352006" y="4241969"/>
              <a:ext cx="8288189" cy="1333799"/>
            </a:xfrm>
            <a:custGeom>
              <a:avLst/>
              <a:gdLst>
                <a:gd name="connsiteX0" fmla="*/ 0 w 8288189"/>
                <a:gd name="connsiteY0" fmla="*/ 222304 h 1333799"/>
                <a:gd name="connsiteX1" fmla="*/ 222304 w 8288189"/>
                <a:gd name="connsiteY1" fmla="*/ 0 h 1333799"/>
                <a:gd name="connsiteX2" fmla="*/ 8065885 w 8288189"/>
                <a:gd name="connsiteY2" fmla="*/ 0 h 1333799"/>
                <a:gd name="connsiteX3" fmla="*/ 8288189 w 8288189"/>
                <a:gd name="connsiteY3" fmla="*/ 222304 h 1333799"/>
                <a:gd name="connsiteX4" fmla="*/ 8288189 w 8288189"/>
                <a:gd name="connsiteY4" fmla="*/ 1111495 h 1333799"/>
                <a:gd name="connsiteX5" fmla="*/ 8065885 w 8288189"/>
                <a:gd name="connsiteY5" fmla="*/ 1333799 h 1333799"/>
                <a:gd name="connsiteX6" fmla="*/ 222304 w 8288189"/>
                <a:gd name="connsiteY6" fmla="*/ 1333799 h 1333799"/>
                <a:gd name="connsiteX7" fmla="*/ 0 w 8288189"/>
                <a:gd name="connsiteY7" fmla="*/ 1111495 h 1333799"/>
                <a:gd name="connsiteX8" fmla="*/ 0 w 8288189"/>
                <a:gd name="connsiteY8" fmla="*/ 222304 h 133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88189" h="1333799">
                  <a:moveTo>
                    <a:pt x="0" y="222304"/>
                  </a:moveTo>
                  <a:cubicBezTo>
                    <a:pt x="0" y="99529"/>
                    <a:pt x="99529" y="0"/>
                    <a:pt x="222304" y="0"/>
                  </a:cubicBezTo>
                  <a:lnTo>
                    <a:pt x="8065885" y="0"/>
                  </a:lnTo>
                  <a:cubicBezTo>
                    <a:pt x="8188660" y="0"/>
                    <a:pt x="8288189" y="99529"/>
                    <a:pt x="8288189" y="222304"/>
                  </a:cubicBezTo>
                  <a:lnTo>
                    <a:pt x="8288189" y="1111495"/>
                  </a:lnTo>
                  <a:cubicBezTo>
                    <a:pt x="8288189" y="1234270"/>
                    <a:pt x="8188660" y="1333799"/>
                    <a:pt x="8065885" y="1333799"/>
                  </a:cubicBezTo>
                  <a:lnTo>
                    <a:pt x="222304" y="1333799"/>
                  </a:lnTo>
                  <a:cubicBezTo>
                    <a:pt x="99529" y="1333799"/>
                    <a:pt x="0" y="1234270"/>
                    <a:pt x="0" y="1111495"/>
                  </a:cubicBezTo>
                  <a:lnTo>
                    <a:pt x="0" y="222304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2281" tIns="282281" rIns="282281" bIns="282281" numCol="1" spcCol="1270" anchor="ctr" anchorCtr="0">
              <a:noAutofit/>
            </a:bodyPr>
            <a:lstStyle/>
            <a:p>
              <a:pPr lvl="0" algn="l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5700" kern="1200" dirty="0" smtClean="0"/>
                <a:t>Газпром</a:t>
              </a:r>
              <a:endParaRPr lang="ru-RU" sz="5700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3352006" y="5739929"/>
              <a:ext cx="8288189" cy="1333799"/>
            </a:xfrm>
            <a:custGeom>
              <a:avLst/>
              <a:gdLst>
                <a:gd name="connsiteX0" fmla="*/ 0 w 8288189"/>
                <a:gd name="connsiteY0" fmla="*/ 222304 h 1333799"/>
                <a:gd name="connsiteX1" fmla="*/ 222304 w 8288189"/>
                <a:gd name="connsiteY1" fmla="*/ 0 h 1333799"/>
                <a:gd name="connsiteX2" fmla="*/ 8065885 w 8288189"/>
                <a:gd name="connsiteY2" fmla="*/ 0 h 1333799"/>
                <a:gd name="connsiteX3" fmla="*/ 8288189 w 8288189"/>
                <a:gd name="connsiteY3" fmla="*/ 222304 h 1333799"/>
                <a:gd name="connsiteX4" fmla="*/ 8288189 w 8288189"/>
                <a:gd name="connsiteY4" fmla="*/ 1111495 h 1333799"/>
                <a:gd name="connsiteX5" fmla="*/ 8065885 w 8288189"/>
                <a:gd name="connsiteY5" fmla="*/ 1333799 h 1333799"/>
                <a:gd name="connsiteX6" fmla="*/ 222304 w 8288189"/>
                <a:gd name="connsiteY6" fmla="*/ 1333799 h 1333799"/>
                <a:gd name="connsiteX7" fmla="*/ 0 w 8288189"/>
                <a:gd name="connsiteY7" fmla="*/ 1111495 h 1333799"/>
                <a:gd name="connsiteX8" fmla="*/ 0 w 8288189"/>
                <a:gd name="connsiteY8" fmla="*/ 222304 h 133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88189" h="1333799">
                  <a:moveTo>
                    <a:pt x="0" y="222304"/>
                  </a:moveTo>
                  <a:cubicBezTo>
                    <a:pt x="0" y="99529"/>
                    <a:pt x="99529" y="0"/>
                    <a:pt x="222304" y="0"/>
                  </a:cubicBezTo>
                  <a:lnTo>
                    <a:pt x="8065885" y="0"/>
                  </a:lnTo>
                  <a:cubicBezTo>
                    <a:pt x="8188660" y="0"/>
                    <a:pt x="8288189" y="99529"/>
                    <a:pt x="8288189" y="222304"/>
                  </a:cubicBezTo>
                  <a:lnTo>
                    <a:pt x="8288189" y="1111495"/>
                  </a:lnTo>
                  <a:cubicBezTo>
                    <a:pt x="8288189" y="1234270"/>
                    <a:pt x="8188660" y="1333799"/>
                    <a:pt x="8065885" y="1333799"/>
                  </a:cubicBezTo>
                  <a:lnTo>
                    <a:pt x="222304" y="1333799"/>
                  </a:lnTo>
                  <a:cubicBezTo>
                    <a:pt x="99529" y="1333799"/>
                    <a:pt x="0" y="1234270"/>
                    <a:pt x="0" y="1111495"/>
                  </a:cubicBezTo>
                  <a:lnTo>
                    <a:pt x="0" y="222304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2281" tIns="282281" rIns="282281" bIns="282281" numCol="1" spcCol="1270" anchor="ctr" anchorCtr="0">
              <a:noAutofit/>
            </a:bodyPr>
            <a:lstStyle/>
            <a:p>
              <a:pPr lvl="0" algn="l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5700" kern="1200" dirty="0" smtClean="0"/>
                <a:t>Татнефть</a:t>
              </a:r>
              <a:endParaRPr lang="ru-RU" sz="5700" kern="1200" dirty="0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3352006" y="7237889"/>
              <a:ext cx="8288189" cy="1333799"/>
            </a:xfrm>
            <a:custGeom>
              <a:avLst/>
              <a:gdLst>
                <a:gd name="connsiteX0" fmla="*/ 0 w 8288189"/>
                <a:gd name="connsiteY0" fmla="*/ 222304 h 1333799"/>
                <a:gd name="connsiteX1" fmla="*/ 222304 w 8288189"/>
                <a:gd name="connsiteY1" fmla="*/ 0 h 1333799"/>
                <a:gd name="connsiteX2" fmla="*/ 8065885 w 8288189"/>
                <a:gd name="connsiteY2" fmla="*/ 0 h 1333799"/>
                <a:gd name="connsiteX3" fmla="*/ 8288189 w 8288189"/>
                <a:gd name="connsiteY3" fmla="*/ 222304 h 1333799"/>
                <a:gd name="connsiteX4" fmla="*/ 8288189 w 8288189"/>
                <a:gd name="connsiteY4" fmla="*/ 1111495 h 1333799"/>
                <a:gd name="connsiteX5" fmla="*/ 8065885 w 8288189"/>
                <a:gd name="connsiteY5" fmla="*/ 1333799 h 1333799"/>
                <a:gd name="connsiteX6" fmla="*/ 222304 w 8288189"/>
                <a:gd name="connsiteY6" fmla="*/ 1333799 h 1333799"/>
                <a:gd name="connsiteX7" fmla="*/ 0 w 8288189"/>
                <a:gd name="connsiteY7" fmla="*/ 1111495 h 1333799"/>
                <a:gd name="connsiteX8" fmla="*/ 0 w 8288189"/>
                <a:gd name="connsiteY8" fmla="*/ 222304 h 133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88189" h="1333799">
                  <a:moveTo>
                    <a:pt x="0" y="222304"/>
                  </a:moveTo>
                  <a:cubicBezTo>
                    <a:pt x="0" y="99529"/>
                    <a:pt x="99529" y="0"/>
                    <a:pt x="222304" y="0"/>
                  </a:cubicBezTo>
                  <a:lnTo>
                    <a:pt x="8065885" y="0"/>
                  </a:lnTo>
                  <a:cubicBezTo>
                    <a:pt x="8188660" y="0"/>
                    <a:pt x="8288189" y="99529"/>
                    <a:pt x="8288189" y="222304"/>
                  </a:cubicBezTo>
                  <a:lnTo>
                    <a:pt x="8288189" y="1111495"/>
                  </a:lnTo>
                  <a:cubicBezTo>
                    <a:pt x="8288189" y="1234270"/>
                    <a:pt x="8188660" y="1333799"/>
                    <a:pt x="8065885" y="1333799"/>
                  </a:cubicBezTo>
                  <a:lnTo>
                    <a:pt x="222304" y="1333799"/>
                  </a:lnTo>
                  <a:cubicBezTo>
                    <a:pt x="99529" y="1333799"/>
                    <a:pt x="0" y="1234270"/>
                    <a:pt x="0" y="1111495"/>
                  </a:cubicBezTo>
                  <a:lnTo>
                    <a:pt x="0" y="222304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2281" tIns="282281" rIns="282281" bIns="282281" numCol="1" spcCol="1270" anchor="ctr" anchorCtr="0">
              <a:noAutofit/>
            </a:bodyPr>
            <a:lstStyle/>
            <a:p>
              <a:pPr lvl="0" algn="l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5700" kern="1200" dirty="0" err="1" smtClean="0"/>
                <a:t>Башнефть</a:t>
              </a:r>
              <a:endParaRPr lang="ru-RU" sz="5700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3352006" y="8735850"/>
              <a:ext cx="8288189" cy="1333799"/>
            </a:xfrm>
            <a:custGeom>
              <a:avLst/>
              <a:gdLst>
                <a:gd name="connsiteX0" fmla="*/ 0 w 8288189"/>
                <a:gd name="connsiteY0" fmla="*/ 222304 h 1333799"/>
                <a:gd name="connsiteX1" fmla="*/ 222304 w 8288189"/>
                <a:gd name="connsiteY1" fmla="*/ 0 h 1333799"/>
                <a:gd name="connsiteX2" fmla="*/ 8065885 w 8288189"/>
                <a:gd name="connsiteY2" fmla="*/ 0 h 1333799"/>
                <a:gd name="connsiteX3" fmla="*/ 8288189 w 8288189"/>
                <a:gd name="connsiteY3" fmla="*/ 222304 h 1333799"/>
                <a:gd name="connsiteX4" fmla="*/ 8288189 w 8288189"/>
                <a:gd name="connsiteY4" fmla="*/ 1111495 h 1333799"/>
                <a:gd name="connsiteX5" fmla="*/ 8065885 w 8288189"/>
                <a:gd name="connsiteY5" fmla="*/ 1333799 h 1333799"/>
                <a:gd name="connsiteX6" fmla="*/ 222304 w 8288189"/>
                <a:gd name="connsiteY6" fmla="*/ 1333799 h 1333799"/>
                <a:gd name="connsiteX7" fmla="*/ 0 w 8288189"/>
                <a:gd name="connsiteY7" fmla="*/ 1111495 h 1333799"/>
                <a:gd name="connsiteX8" fmla="*/ 0 w 8288189"/>
                <a:gd name="connsiteY8" fmla="*/ 222304 h 133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88189" h="1333799">
                  <a:moveTo>
                    <a:pt x="0" y="222304"/>
                  </a:moveTo>
                  <a:cubicBezTo>
                    <a:pt x="0" y="99529"/>
                    <a:pt x="99529" y="0"/>
                    <a:pt x="222304" y="0"/>
                  </a:cubicBezTo>
                  <a:lnTo>
                    <a:pt x="8065885" y="0"/>
                  </a:lnTo>
                  <a:cubicBezTo>
                    <a:pt x="8188660" y="0"/>
                    <a:pt x="8288189" y="99529"/>
                    <a:pt x="8288189" y="222304"/>
                  </a:cubicBezTo>
                  <a:lnTo>
                    <a:pt x="8288189" y="1111495"/>
                  </a:lnTo>
                  <a:cubicBezTo>
                    <a:pt x="8288189" y="1234270"/>
                    <a:pt x="8188660" y="1333799"/>
                    <a:pt x="8065885" y="1333799"/>
                  </a:cubicBezTo>
                  <a:lnTo>
                    <a:pt x="222304" y="1333799"/>
                  </a:lnTo>
                  <a:cubicBezTo>
                    <a:pt x="99529" y="1333799"/>
                    <a:pt x="0" y="1234270"/>
                    <a:pt x="0" y="1111495"/>
                  </a:cubicBezTo>
                  <a:lnTo>
                    <a:pt x="0" y="222304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2281" tIns="282281" rIns="282281" bIns="282281" numCol="1" spcCol="1270" anchor="ctr" anchorCtr="0">
              <a:noAutofit/>
            </a:bodyPr>
            <a:lstStyle/>
            <a:p>
              <a:pPr lvl="0" algn="l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5700" kern="1200" dirty="0" smtClean="0"/>
                <a:t>Проектные институты</a:t>
              </a:r>
              <a:endParaRPr lang="ru-RU" sz="5700" kern="1200" dirty="0"/>
            </a:p>
          </p:txBody>
        </p:sp>
      </p:grpSp>
      <p:sp>
        <p:nvSpPr>
          <p:cNvPr id="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91923" y="2028349"/>
            <a:ext cx="10513168" cy="576103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609600" marR="0" lvl="0" indent="-6096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Емкость рынка </a:t>
            </a:r>
          </a:p>
          <a:p>
            <a:pPr marL="609600" marR="0" lvl="0" indent="-609600" algn="just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	Более 100 проектных институтов. В каждом из них имеется минимум 3</a:t>
            </a:r>
            <a:r>
              <a:rPr kumimoji="0" lang="ru-RU" sz="32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отдела, заинтересованных во</a:t>
            </a:r>
            <a:r>
              <a:rPr kumimoji="0" lang="ru-RU" sz="32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внедрении 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ML-</a:t>
            </a:r>
            <a:r>
              <a:rPr kumimoji="0" lang="ru-RU" sz="32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моделей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 </a:t>
            </a:r>
          </a:p>
          <a:p>
            <a:pPr marL="609600" marR="0" lvl="0" indent="-609600" algn="just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dirty="0">
              <a:solidFill>
                <a:sysClr val="windowText" lastClr="000000"/>
              </a:solidFill>
            </a:endParaRPr>
          </a:p>
          <a:p>
            <a:pPr marL="609600" marR="0" lvl="0" indent="-609600" algn="just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	1000</a:t>
            </a:r>
            <a:r>
              <a:rPr kumimoji="0" lang="ru-RU" sz="32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скважин, на которых ведется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бурение нефтяных и газовых скважин, где требуется своевременное</a:t>
            </a:r>
            <a:r>
              <a:rPr kumimoji="0" lang="ru-RU" sz="32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прогнозирование и предупреждение осложнений.</a:t>
            </a: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"/>
          <p:cNvSpPr txBox="1">
            <a:spLocks noGrp="1"/>
          </p:cNvSpPr>
          <p:nvPr>
            <p:ph type="body" idx="1"/>
          </p:nvPr>
        </p:nvSpPr>
        <p:spPr>
          <a:xfrm>
            <a:off x="894588" y="1728887"/>
            <a:ext cx="12805369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95" name="Google Shape;195;p6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Бизнес - модель</a:t>
            </a:r>
            <a:endParaRPr/>
          </a:p>
        </p:txBody>
      </p:sp>
      <p:sp>
        <p:nvSpPr>
          <p:cNvPr id="196" name="Google Shape;196;p6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Текущие результаты</a:t>
            </a:r>
            <a:endParaRPr/>
          </a:p>
        </p:txBody>
      </p:sp>
      <p:sp>
        <p:nvSpPr>
          <p:cNvPr id="203" name="Google Shape;203;p7"/>
          <p:cNvSpPr txBox="1">
            <a:spLocks noGrp="1"/>
          </p:cNvSpPr>
          <p:nvPr>
            <p:ph type="body" idx="2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just">
              <a:spcBef>
                <a:spcPts val="0"/>
              </a:spcBef>
            </a:pPr>
            <a:r>
              <a:rPr lang="ru-RU" sz="3600" dirty="0" smtClean="0"/>
              <a:t>	По </a:t>
            </a:r>
            <a:r>
              <a:rPr lang="ru-RU" sz="3600" dirty="0"/>
              <a:t>результатам исследований написано 3 статьи, которые выйдут в 1 томе сборника «</a:t>
            </a:r>
            <a:r>
              <a:rPr lang="ru-RU" sz="3600" dirty="0" err="1"/>
              <a:t>Ашировские</a:t>
            </a:r>
            <a:r>
              <a:rPr lang="ru-RU" sz="3600" dirty="0"/>
              <a:t> чтения» в конце </a:t>
            </a:r>
            <a:r>
              <a:rPr lang="ru-RU" sz="3600" dirty="0" smtClean="0"/>
              <a:t>июня.</a:t>
            </a:r>
            <a:endParaRPr lang="ru-RU" sz="3600" dirty="0"/>
          </a:p>
          <a:p>
            <a:pPr marL="15875" lvl="0" indent="0" algn="just">
              <a:spcBef>
                <a:spcPts val="0"/>
              </a:spcBef>
            </a:pPr>
            <a:r>
              <a:rPr lang="ru-RU" sz="3600" dirty="0" smtClean="0"/>
              <a:t>	Командой </a:t>
            </a:r>
            <a:r>
              <a:rPr lang="ru-RU" sz="3600" dirty="0"/>
              <a:t>ведется работа над написанием кода и дальнейшей подачей заявки патента на полезную модель.</a:t>
            </a:r>
            <a:endParaRPr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"/>
          <p:cNvSpPr txBox="1">
            <a:spLocks noGrp="1"/>
          </p:cNvSpPr>
          <p:nvPr>
            <p:ph type="sldNum" idx="12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210" name="Google Shape;210;p8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 b="1"/>
              <a:t>Команда</a:t>
            </a:r>
            <a:endParaRPr/>
          </a:p>
        </p:txBody>
      </p:sp>
      <p:sp>
        <p:nvSpPr>
          <p:cNvPr id="211" name="Google Shape;211;p8"/>
          <p:cNvSpPr txBox="1">
            <a:spLocks noGrp="1"/>
          </p:cNvSpPr>
          <p:nvPr>
            <p:ph type="body" idx="2"/>
          </p:nvPr>
        </p:nvSpPr>
        <p:spPr>
          <a:xfrm>
            <a:off x="622971" y="7818090"/>
            <a:ext cx="352839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dirty="0"/>
              <a:t>Опыт работы:</a:t>
            </a:r>
          </a:p>
          <a:p>
            <a:pPr marL="15875" lvl="0" indent="0">
              <a:spcBef>
                <a:spcPts val="0"/>
              </a:spcBef>
            </a:pPr>
            <a:r>
              <a:rPr lang="ru-RU" dirty="0" smtClean="0"/>
              <a:t>Ассистент программиста</a:t>
            </a:r>
            <a:r>
              <a:rPr lang="en-US" dirty="0" smtClean="0"/>
              <a:t> </a:t>
            </a:r>
            <a:r>
              <a:rPr lang="ru-RU" dirty="0" smtClean="0"/>
              <a:t>НОРБИТ</a:t>
            </a:r>
            <a:endParaRPr lang="ru-RU" dirty="0"/>
          </a:p>
          <a:p>
            <a:pPr marL="15875" lvl="0" indent="0">
              <a:spcBef>
                <a:spcPts val="0"/>
              </a:spcBef>
            </a:pPr>
            <a:r>
              <a:rPr lang="ru-RU" dirty="0" smtClean="0"/>
              <a:t>Специалист </a:t>
            </a:r>
            <a:r>
              <a:rPr lang="ru-RU" dirty="0"/>
              <a:t>группы </a:t>
            </a:r>
            <a:r>
              <a:rPr lang="ru-RU" dirty="0" smtClean="0"/>
              <a:t>разработки</a:t>
            </a:r>
            <a:r>
              <a:rPr lang="en-US" dirty="0" smtClean="0"/>
              <a:t> </a:t>
            </a:r>
            <a:r>
              <a:rPr lang="ru-RU" dirty="0" smtClean="0"/>
              <a:t>VDCOM</a:t>
            </a:r>
          </a:p>
          <a:p>
            <a:pPr marL="15875" lvl="0" indent="0">
              <a:spcBef>
                <a:spcPts val="0"/>
              </a:spcBef>
            </a:pPr>
            <a:endParaRPr lang="ru-RU" dirty="0"/>
          </a:p>
          <a:p>
            <a:pPr marL="15875" lvl="0" indent="0">
              <a:spcBef>
                <a:spcPts val="0"/>
              </a:spcBef>
            </a:pPr>
            <a:r>
              <a:rPr lang="ru-RU" dirty="0" smtClean="0"/>
              <a:t>Магистрант кафедры «Вычислительная техника»</a:t>
            </a:r>
            <a:endParaRPr lang="ru-RU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622971" y="3929658"/>
            <a:ext cx="2139950" cy="21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8"/>
          <p:cNvSpPr txBox="1">
            <a:spLocks noGrp="1"/>
          </p:cNvSpPr>
          <p:nvPr>
            <p:ph type="body" idx="4"/>
          </p:nvPr>
        </p:nvSpPr>
        <p:spPr>
          <a:xfrm>
            <a:off x="622971" y="6593954"/>
            <a:ext cx="4134612" cy="836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smtClean="0"/>
              <a:t>Дементьев Антон Олегович (</a:t>
            </a:r>
            <a:r>
              <a:rPr lang="en-US" dirty="0" smtClean="0"/>
              <a:t>CEO)</a:t>
            </a:r>
            <a:endParaRPr dirty="0"/>
          </a:p>
        </p:txBody>
      </p:sp>
      <p:sp>
        <p:nvSpPr>
          <p:cNvPr id="214" name="Google Shape;214;p8"/>
          <p:cNvSpPr txBox="1">
            <a:spLocks noGrp="1"/>
          </p:cNvSpPr>
          <p:nvPr>
            <p:ph type="body" idx="5"/>
          </p:nvPr>
        </p:nvSpPr>
        <p:spPr>
          <a:xfrm>
            <a:off x="4223371" y="7746082"/>
            <a:ext cx="3744416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>
              <a:spcBef>
                <a:spcPts val="0"/>
              </a:spcBef>
            </a:pPr>
            <a:r>
              <a:rPr lang="ru-RU" dirty="0" smtClean="0"/>
              <a:t>Опыт работы:</a:t>
            </a:r>
            <a:endParaRPr lang="en-US" dirty="0" smtClean="0"/>
          </a:p>
          <a:p>
            <a:pPr marL="15875" lvl="0" indent="0">
              <a:spcBef>
                <a:spcPts val="0"/>
              </a:spcBef>
            </a:pPr>
            <a:r>
              <a:rPr lang="ru-RU" dirty="0" smtClean="0"/>
              <a:t>Оператор </a:t>
            </a:r>
            <a:r>
              <a:rPr lang="ru-RU" dirty="0"/>
              <a:t>по обработке данных</a:t>
            </a:r>
          </a:p>
          <a:p>
            <a:pPr marL="15875" lvl="0" indent="0">
              <a:spcBef>
                <a:spcPts val="0"/>
              </a:spcBef>
            </a:pPr>
            <a:r>
              <a:rPr lang="ru-RU" dirty="0"/>
              <a:t>TDE </a:t>
            </a:r>
            <a:r>
              <a:rPr lang="ru-RU" dirty="0" err="1"/>
              <a:t>Energy</a:t>
            </a:r>
            <a:r>
              <a:rPr lang="ru-RU" dirty="0"/>
              <a:t> </a:t>
            </a:r>
            <a:r>
              <a:rPr lang="ru-RU" dirty="0" err="1" smtClean="0"/>
              <a:t>Services</a:t>
            </a:r>
            <a:endParaRPr lang="ru-RU" dirty="0" smtClean="0"/>
          </a:p>
          <a:p>
            <a:pPr marL="15875" lvl="0" indent="0">
              <a:spcBef>
                <a:spcPts val="0"/>
              </a:spcBef>
            </a:pPr>
            <a:endParaRPr lang="ru-RU" dirty="0"/>
          </a:p>
          <a:p>
            <a:pPr marL="15875" lvl="0" indent="0">
              <a:spcBef>
                <a:spcPts val="0"/>
              </a:spcBef>
            </a:pPr>
            <a:r>
              <a:rPr lang="ru-RU" dirty="0" smtClean="0"/>
              <a:t>Магистрант кафедры «Бурение нефтяных и газовых скважин»</a:t>
            </a:r>
            <a:endParaRPr lang="ru-RU" dirty="0"/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pic>
        <p:nvPicPr>
          <p:cNvPr id="2" name="Рисунок 1"/>
          <p:cNvPicPr>
            <a:picLocks noGrp="1" noChangeAspect="1"/>
          </p:cNvPicPr>
          <p:nvPr>
            <p:ph type="pic" idx="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4295379" y="3929658"/>
            <a:ext cx="2139950" cy="21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8"/>
          <p:cNvSpPr txBox="1">
            <a:spLocks noGrp="1"/>
          </p:cNvSpPr>
          <p:nvPr>
            <p:ph type="body" idx="7"/>
          </p:nvPr>
        </p:nvSpPr>
        <p:spPr>
          <a:xfrm>
            <a:off x="4295379" y="6521946"/>
            <a:ext cx="4134612" cy="908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err="1" smtClean="0"/>
              <a:t>Дурыманов</a:t>
            </a:r>
            <a:r>
              <a:rPr lang="ru-RU" dirty="0" smtClean="0"/>
              <a:t> Никита Вадимович</a:t>
            </a:r>
            <a:r>
              <a:rPr lang="en-US" dirty="0" smtClean="0"/>
              <a:t> (CTO)</a:t>
            </a:r>
            <a:endParaRPr dirty="0"/>
          </a:p>
        </p:txBody>
      </p:sp>
      <p:sp>
        <p:nvSpPr>
          <p:cNvPr id="217" name="Google Shape;217;p8"/>
          <p:cNvSpPr txBox="1">
            <a:spLocks noGrp="1"/>
          </p:cNvSpPr>
          <p:nvPr>
            <p:ph type="body" idx="8"/>
          </p:nvPr>
        </p:nvSpPr>
        <p:spPr>
          <a:xfrm>
            <a:off x="8183811" y="7602066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indent="0">
              <a:spcBef>
                <a:spcPts val="0"/>
              </a:spcBef>
            </a:pPr>
            <a:r>
              <a:rPr lang="ru-RU" dirty="0"/>
              <a:t>Магистрант кафедры «Бурение нефтяных и газовых скважин»</a:t>
            </a:r>
          </a:p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8183811" y="3929658"/>
            <a:ext cx="2139950" cy="21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8"/>
          <p:cNvSpPr txBox="1">
            <a:spLocks noGrp="1"/>
          </p:cNvSpPr>
          <p:nvPr>
            <p:ph type="body" idx="13"/>
          </p:nvPr>
        </p:nvSpPr>
        <p:spPr>
          <a:xfrm>
            <a:off x="8183811" y="6449938"/>
            <a:ext cx="4134612" cy="86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err="1" smtClean="0"/>
              <a:t>Климина</a:t>
            </a:r>
            <a:r>
              <a:rPr lang="ru-RU" dirty="0" smtClean="0"/>
              <a:t> Полина Романовна</a:t>
            </a:r>
            <a:r>
              <a:rPr lang="en-US" dirty="0" smtClean="0"/>
              <a:t> (CMO)</a:t>
            </a:r>
            <a:endParaRPr dirty="0"/>
          </a:p>
        </p:txBody>
      </p:sp>
      <p:sp>
        <p:nvSpPr>
          <p:cNvPr id="220" name="Google Shape;220;p8"/>
          <p:cNvSpPr txBox="1">
            <a:spLocks noGrp="1"/>
          </p:cNvSpPr>
          <p:nvPr>
            <p:ph type="body" idx="14"/>
          </p:nvPr>
        </p:nvSpPr>
        <p:spPr>
          <a:xfrm>
            <a:off x="12072243" y="7530058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 smtClean="0"/>
              <a:t>Студент кафедры «Машины и оборудование нефтегазовых и химических производств»</a:t>
            </a:r>
            <a:endParaRPr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12072243" y="3929658"/>
            <a:ext cx="2139950" cy="2141537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8"/>
          <p:cNvSpPr txBox="1">
            <a:spLocks noGrp="1"/>
          </p:cNvSpPr>
          <p:nvPr>
            <p:ph type="body" idx="16"/>
          </p:nvPr>
        </p:nvSpPr>
        <p:spPr>
          <a:xfrm>
            <a:off x="12072243" y="6377930"/>
            <a:ext cx="4134612" cy="980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smtClean="0"/>
              <a:t>Николаев Сергей Александрович</a:t>
            </a:r>
            <a:r>
              <a:rPr lang="en-US" dirty="0" smtClean="0"/>
              <a:t> (CTO)</a:t>
            </a:r>
            <a:endParaRPr dirty="0"/>
          </a:p>
        </p:txBody>
      </p:sp>
      <p:sp>
        <p:nvSpPr>
          <p:cNvPr id="24" name="Google Shape;222;p8"/>
          <p:cNvSpPr txBox="1">
            <a:spLocks noGrp="1"/>
          </p:cNvSpPr>
          <p:nvPr>
            <p:ph type="body" idx="16"/>
          </p:nvPr>
        </p:nvSpPr>
        <p:spPr>
          <a:xfrm>
            <a:off x="16320715" y="6377930"/>
            <a:ext cx="4134612" cy="86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 err="1" smtClean="0"/>
              <a:t>Ледункин</a:t>
            </a:r>
            <a:r>
              <a:rPr lang="ru-RU" dirty="0" smtClean="0"/>
              <a:t> Михаил Алексеевич</a:t>
            </a:r>
            <a:r>
              <a:rPr lang="en-US" dirty="0" smtClean="0"/>
              <a:t> (CTO)</a:t>
            </a:r>
            <a:endParaRPr dirty="0"/>
          </a:p>
        </p:txBody>
      </p:sp>
      <p:sp>
        <p:nvSpPr>
          <p:cNvPr id="25" name="Google Shape;220;p8"/>
          <p:cNvSpPr txBox="1">
            <a:spLocks noGrp="1"/>
          </p:cNvSpPr>
          <p:nvPr>
            <p:ph type="body" idx="14"/>
          </p:nvPr>
        </p:nvSpPr>
        <p:spPr>
          <a:xfrm>
            <a:off x="16176699" y="7458050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dirty="0" smtClean="0"/>
              <a:t>Студент кафедры «Машины и оборудование нефтегазовых и химических производств»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"/>
          <p:cNvSpPr txBox="1">
            <a:spLocks noGrp="1"/>
          </p:cNvSpPr>
          <p:nvPr>
            <p:ph type="body" idx="1"/>
          </p:nvPr>
        </p:nvSpPr>
        <p:spPr>
          <a:xfrm>
            <a:off x="894589" y="1728887"/>
            <a:ext cx="8859011" cy="91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228" name="Google Shape;228;p9"/>
          <p:cNvSpPr txBox="1"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Планы развития</a:t>
            </a:r>
            <a:endParaRPr/>
          </a:p>
        </p:txBody>
      </p:sp>
      <p:sp>
        <p:nvSpPr>
          <p:cNvPr id="229" name="Google Shape;229;p9"/>
          <p:cNvSpPr txBox="1">
            <a:spLocks noGrp="1"/>
          </p:cNvSpPr>
          <p:nvPr>
            <p:ph type="body" idx="2"/>
          </p:nvPr>
        </p:nvSpPr>
        <p:spPr>
          <a:xfrm>
            <a:off x="89458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sp>
        <p:nvSpPr>
          <p:cNvPr id="230" name="Google Shape;230;p9"/>
          <p:cNvSpPr txBox="1">
            <a:spLocks noGrp="1"/>
          </p:cNvSpPr>
          <p:nvPr>
            <p:ph type="body" idx="3"/>
          </p:nvPr>
        </p:nvSpPr>
        <p:spPr>
          <a:xfrm>
            <a:off x="10358439" y="2942400"/>
            <a:ext cx="8859012" cy="755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8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"/>
          <p:cNvSpPr txBox="1">
            <a:spLocks noGrp="1"/>
          </p:cNvSpPr>
          <p:nvPr>
            <p:ph type="title"/>
          </p:nvPr>
        </p:nvSpPr>
        <p:spPr>
          <a:xfrm>
            <a:off x="1034254" y="2537440"/>
            <a:ext cx="7403893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7200"/>
              <a:buFont typeface="Arial"/>
              <a:buNone/>
            </a:pPr>
            <a:r>
              <a:rPr lang="ru-RU"/>
              <a:t>Контакты</a:t>
            </a:r>
            <a:endParaRPr/>
          </a:p>
        </p:txBody>
      </p:sp>
      <p:sp>
        <p:nvSpPr>
          <p:cNvPr id="236" name="Google Shape;236;p10"/>
          <p:cNvSpPr txBox="1">
            <a:spLocks noGrp="1"/>
          </p:cNvSpPr>
          <p:nvPr>
            <p:ph type="body" idx="1"/>
          </p:nvPr>
        </p:nvSpPr>
        <p:spPr>
          <a:xfrm>
            <a:off x="3800475" y="7460165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smtClean="0"/>
              <a:t>kparfenovv@mail.ru</a:t>
            </a:r>
            <a:endParaRPr dirty="0"/>
          </a:p>
        </p:txBody>
      </p:sp>
      <p:sp>
        <p:nvSpPr>
          <p:cNvPr id="237" name="Google Shape;237;p10"/>
          <p:cNvSpPr txBox="1">
            <a:spLocks noGrp="1"/>
          </p:cNvSpPr>
          <p:nvPr>
            <p:ph type="body" idx="2"/>
          </p:nvPr>
        </p:nvSpPr>
        <p:spPr>
          <a:xfrm>
            <a:off x="3800475" y="6706703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 smtClean="0"/>
              <a:t>89677257386	</a:t>
            </a:r>
            <a:endParaRPr dirty="0"/>
          </a:p>
        </p:txBody>
      </p:sp>
      <p:sp>
        <p:nvSpPr>
          <p:cNvPr id="238" name="Google Shape;238;p10"/>
          <p:cNvSpPr txBox="1">
            <a:spLocks noGrp="1"/>
          </p:cNvSpPr>
          <p:nvPr>
            <p:ph type="body" idx="3"/>
          </p:nvPr>
        </p:nvSpPr>
        <p:spPr>
          <a:xfrm>
            <a:off x="3800475" y="5896581"/>
            <a:ext cx="4637088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381</Words>
  <Application>Microsoft Office PowerPoint</Application>
  <PresentationFormat>Произвольный</PresentationFormat>
  <Paragraphs>61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 - 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Kirill</cp:lastModifiedBy>
  <cp:revision>8</cp:revision>
  <dcterms:created xsi:type="dcterms:W3CDTF">2023-10-12T08:46:59Z</dcterms:created>
  <dcterms:modified xsi:type="dcterms:W3CDTF">2024-06-02T21:57:14Z</dcterms:modified>
</cp:coreProperties>
</file>