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2" r:id="rId3"/>
    <p:sldId id="260" r:id="rId4"/>
    <p:sldId id="267" r:id="rId5"/>
    <p:sldId id="266" r:id="rId6"/>
    <p:sldId id="265" r:id="rId7"/>
    <p:sldId id="264" r:id="rId8"/>
    <p:sldId id="256" r:id="rId9"/>
    <p:sldId id="257" r:id="rId10"/>
    <p:sldId id="263" r:id="rId11"/>
    <p:sldId id="258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3F3F3"/>
    <a:srgbClr val="ECECEC"/>
    <a:srgbClr val="FD493D"/>
    <a:srgbClr val="FCAF17"/>
    <a:srgbClr val="8F00FF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9"/>
    <p:restoredTop sz="94681"/>
  </p:normalViewPr>
  <p:slideViewPr>
    <p:cSldViewPr snapToGrid="0">
      <p:cViewPr>
        <p:scale>
          <a:sx n="66" d="100"/>
          <a:sy n="66" d="100"/>
        </p:scale>
        <p:origin x="2108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1079-E73E-4859-90F8-AA6A10DAFA93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6DE0F-8DAC-4A63-BFDE-D74B0023EA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6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5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1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26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4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00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63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8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44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54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7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F4354-1FF7-43C9-9B97-6EBD04042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1921FD-D422-4BB1-95DE-59C3DC812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B3B51-FBFB-4CD8-A748-E23F4B04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0B7AD-B133-4378-80C7-87A35552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555DB-0655-4119-95CC-2D9B3C51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B779-1A7E-4BAD-B343-61A82C07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285F5-5E1A-42FD-9ABE-7C9292C1E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26986-8F19-49E7-BC6B-705BFEA2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EB3CB-821F-4864-AECA-8271B788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57A77-61BF-4456-8496-A883C438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8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FDD00-667F-4083-863D-64B3AA57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6DEB78-6406-4C7D-96E0-E4FD9071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FA7A29-7092-4138-A608-F9F08A76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58A23-C1D0-455E-B8CD-A1DAC3F3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C52BD-2C62-4FFD-8D43-06AC052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D7D9C-6D3F-4C20-8263-1B58A79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8FF59-2021-4C63-A78D-1DE7DF2A6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48F893-D24D-4275-A369-784BD7320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730C49-0640-4E3D-AD9F-D5BD2037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AD71ED-C4CF-45D5-8544-E769907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A008-70D4-4411-8B05-47CE9837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6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EB45F-861B-4896-9AFC-9C8E7C20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5CFD2-0D14-4434-BC2E-43F8D783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5ABB11-D58F-45C4-86F4-466BA62BB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03E611-0E9C-4D94-8257-042B67E16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D32128-FAE3-41EC-84AF-00429EF0D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CD53C-DB46-484E-BD45-6B562E63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8A50D5-3114-478C-B54F-8136130F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9953DD-AFC6-4C73-B2C7-D4B4A2AC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2C666-5D68-44D9-AF46-EB9F5873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3E7983-CF14-4294-AAA5-9317088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9633A6-08BC-4004-8F8C-4D144F4B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DB389E-CA5C-4BE3-A725-398C07C2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D652A6-B052-4745-987F-29475904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BDE20A-13D2-4479-B97C-284F49D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6DE6A-7405-4A06-84D9-8F81E087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709DC-9DA7-43EC-AEA6-EC967C9C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AD5776-7D47-4370-87E9-3F073B1C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3D28F-B8D4-4ECB-AD70-CAE01221F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465C2-9630-4152-8BCB-6D502379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5E7CF-09D8-4022-8972-670C1AB8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CD1370-F778-4757-B9C2-4306D3C3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0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27B9-CB16-4387-85EA-A120A7E7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FED06-1769-4D83-B68B-6E3B32146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50AE1-56DE-4D25-B921-483CE134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21BAD-2ED0-48A1-9EE0-C5BE1F31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713094-7E6C-48BD-B4A7-03A9E910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620A5-1A40-4CFD-9F8C-091A004F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2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1019C-0DB1-4D6B-9FE1-15CB90FB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38A702-2451-4010-A3BA-2DFB6EC6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BBCDF-6AFD-4D0C-BC86-4ACFC725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E7532-4432-443F-A3A5-EC7329A6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2B102-769C-42D5-80A9-228C160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598F8D-B8DF-4594-91F4-1679B6943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4452FD-BB9C-4FD9-AF7A-ED1C522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BEE34-8193-4C6C-BD8E-72A11379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5FD422-207C-47F9-B83D-78F906C4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4C4928-D663-427C-B558-28F5B783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96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0DD63-2D7F-453F-9AA1-5D84FF42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9C836-F906-4CAC-84A0-37D187D2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A72FA-C96B-4AA3-A1D5-15857CF2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DCF8-EBF7-4687-99B6-B1CD8234E0F2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B6FAD0-A239-49DF-9BD7-63BA139FE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08CF4-7550-44AB-9E9D-C75967F78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mailto:bulatusman@mail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2F5824F-A35D-4AFE-A6E9-3BCCCA53E1D5}"/>
              </a:ext>
            </a:extLst>
          </p:cNvPr>
          <p:cNvGrpSpPr/>
          <p:nvPr/>
        </p:nvGrpSpPr>
        <p:grpSpPr>
          <a:xfrm>
            <a:off x="-26282" y="0"/>
            <a:ext cx="5044331" cy="6888121"/>
            <a:chOff x="6102381" y="-12041"/>
            <a:chExt cx="6122282" cy="6888121"/>
          </a:xfrm>
        </p:grpSpPr>
        <p:sp>
          <p:nvSpPr>
            <p:cNvPr id="4" name="Прямоугольник 7">
              <a:extLst>
                <a:ext uri="{FF2B5EF4-FFF2-40B4-BE49-F238E27FC236}">
                  <a16:creationId xmlns:a16="http://schemas.microsoft.com/office/drawing/2014/main" id="{80E12C30-E51C-43D8-8F60-ECD042221187}"/>
                </a:ext>
              </a:extLst>
            </p:cNvPr>
            <p:cNvSpPr/>
            <p:nvPr/>
          </p:nvSpPr>
          <p:spPr>
            <a:xfrm>
              <a:off x="6103137" y="1742787"/>
              <a:ext cx="6121524" cy="513192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Прямоугольник 10">
              <a:extLst>
                <a:ext uri="{FF2B5EF4-FFF2-40B4-BE49-F238E27FC236}">
                  <a16:creationId xmlns:a16="http://schemas.microsoft.com/office/drawing/2014/main" id="{A0161221-70C6-4E4E-88FD-87C959EB4AA2}"/>
                </a:ext>
              </a:extLst>
            </p:cNvPr>
            <p:cNvSpPr/>
            <p:nvPr/>
          </p:nvSpPr>
          <p:spPr>
            <a:xfrm>
              <a:off x="6103137" y="-6261"/>
              <a:ext cx="6121526" cy="1800326"/>
            </a:xfrm>
            <a:prstGeom prst="rect">
              <a:avLst/>
            </a:prstGeom>
            <a:solidFill>
              <a:srgbClr val="FD493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Прямоугольник 13">
              <a:extLst>
                <a:ext uri="{FF2B5EF4-FFF2-40B4-BE49-F238E27FC236}">
                  <a16:creationId xmlns:a16="http://schemas.microsoft.com/office/drawing/2014/main" id="{D45B03AD-75D2-4506-BCE5-E6A3275FD567}"/>
                </a:ext>
              </a:extLst>
            </p:cNvPr>
            <p:cNvSpPr/>
            <p:nvPr/>
          </p:nvSpPr>
          <p:spPr>
            <a:xfrm>
              <a:off x="6102381" y="5347906"/>
              <a:ext cx="2372738" cy="1515887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id="{17132E73-03B3-4FD6-BDF1-8D7143190DD1}"/>
                </a:ext>
              </a:extLst>
            </p:cNvPr>
            <p:cNvSpPr/>
            <p:nvPr/>
          </p:nvSpPr>
          <p:spPr>
            <a:xfrm>
              <a:off x="8355782" y="-12041"/>
              <a:ext cx="3868878" cy="1811885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8" name="Рисунок 24" descr="Рисунок 24">
              <a:extLst>
                <a:ext uri="{FF2B5EF4-FFF2-40B4-BE49-F238E27FC236}">
                  <a16:creationId xmlns:a16="http://schemas.microsoft.com/office/drawing/2014/main" id="{2F80D308-34B4-43BD-AE1D-D1BB3FD5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188"/>
            <a:stretch>
              <a:fillRect/>
            </a:stretch>
          </p:blipFill>
          <p:spPr>
            <a:xfrm>
              <a:off x="8806690" y="2300578"/>
              <a:ext cx="3417972" cy="4557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2.png" descr="image2.png">
              <a:extLst>
                <a:ext uri="{FF2B5EF4-FFF2-40B4-BE49-F238E27FC236}">
                  <a16:creationId xmlns:a16="http://schemas.microsoft.com/office/drawing/2014/main" id="{62AC1C7B-5DE5-4B25-88FC-C83DFC6B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20" b="5621"/>
            <a:stretch>
              <a:fillRect/>
            </a:stretch>
          </p:blipFill>
          <p:spPr>
            <a:xfrm>
              <a:off x="8362274" y="1788748"/>
              <a:ext cx="3862389" cy="508733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Квадрат">
              <a:extLst>
                <a:ext uri="{FF2B5EF4-FFF2-40B4-BE49-F238E27FC236}">
                  <a16:creationId xmlns:a16="http://schemas.microsoft.com/office/drawing/2014/main" id="{6E2F1CDF-9CA7-463D-B45F-A3AD73FF2B6F}"/>
                </a:ext>
              </a:extLst>
            </p:cNvPr>
            <p:cNvSpPr/>
            <p:nvPr/>
          </p:nvSpPr>
          <p:spPr>
            <a:xfrm>
              <a:off x="8355782" y="1805624"/>
              <a:ext cx="3868878" cy="5052376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88" y="-1322642"/>
            <a:ext cx="3508725" cy="41624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4770F8-5EF0-4464-A5BF-C5DB57D70238}"/>
              </a:ext>
            </a:extLst>
          </p:cNvPr>
          <p:cNvSpPr txBox="1"/>
          <p:nvPr/>
        </p:nvSpPr>
        <p:spPr>
          <a:xfrm>
            <a:off x="5469158" y="79631"/>
            <a:ext cx="627503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latin typeface="Gilroy-ExtraBold"/>
              </a:rPr>
              <a:t>Программный инструмент для определения электрофизических свойств различных материалов и моделирования электромагнитного нагрева</a:t>
            </a:r>
          </a:p>
          <a:p>
            <a:pPr algn="ctr"/>
            <a:endParaRPr lang="ru-RU" sz="3000" b="1" dirty="0">
              <a:latin typeface="Gilroy-ExtraBold"/>
            </a:endParaRPr>
          </a:p>
          <a:p>
            <a:pPr algn="ctr"/>
            <a:endParaRPr lang="ru-RU" sz="3000" b="1" dirty="0">
              <a:latin typeface="Gilroy-ExtraBold"/>
            </a:endParaRPr>
          </a:p>
          <a:p>
            <a:pPr algn="ctr"/>
            <a:endParaRPr lang="ru-RU" sz="3000" b="1" dirty="0">
              <a:latin typeface="Gilroy-ExtraBold"/>
            </a:endParaRPr>
          </a:p>
          <a:p>
            <a:pPr algn="ctr"/>
            <a:endParaRPr lang="ru-RU" sz="3000" b="1" dirty="0">
              <a:latin typeface="Gilroy-ExtraBold"/>
            </a:endParaRPr>
          </a:p>
          <a:p>
            <a:pPr algn="ctr"/>
            <a:endParaRPr lang="ru-RU" sz="3000" b="1" dirty="0">
              <a:latin typeface="Gilroy-ExtraBold"/>
            </a:endParaRPr>
          </a:p>
          <a:p>
            <a:pPr algn="r"/>
            <a:r>
              <a:rPr lang="ru-RU" sz="3000" b="1" dirty="0">
                <a:latin typeface="Gilroy-ExtraBold"/>
              </a:rPr>
              <a:t>Усманов Булат Альбертович</a:t>
            </a:r>
          </a:p>
          <a:p>
            <a:pPr algn="r"/>
            <a:r>
              <a:rPr lang="ru-RU" sz="3000" b="1" dirty="0">
                <a:latin typeface="Gilroy-ExtraBold"/>
              </a:rPr>
              <a:t>УУНиТ, физико-теххнический институт, каф. прикладной физики</a:t>
            </a:r>
            <a:br>
              <a:rPr lang="ru-RU" sz="3000" b="1" dirty="0">
                <a:latin typeface="Gilroy-ExtraBold"/>
              </a:rPr>
            </a:br>
            <a:r>
              <a:rPr lang="ru-RU" sz="3000" b="1" dirty="0">
                <a:latin typeface="Gilroy-ExtraBold"/>
              </a:rPr>
              <a:t>магистрант 2 г.о.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00F594-3713-478B-8FDB-8803AE516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463" y="1530454"/>
            <a:ext cx="7831469" cy="5356302"/>
          </a:xfrm>
          <a:prstGeom prst="rect">
            <a:avLst/>
          </a:prstGeom>
        </p:spPr>
      </p:pic>
      <p:pic>
        <p:nvPicPr>
          <p:cNvPr id="13" name="Picture 2" descr="УУНиТ | Главная">
            <a:extLst>
              <a:ext uri="{FF2B5EF4-FFF2-40B4-BE49-F238E27FC236}">
                <a16:creationId xmlns:a16="http://schemas.microsoft.com/office/drawing/2014/main" id="{992CAB43-57BD-413A-AE4E-4F667695B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90682" y="2723824"/>
            <a:ext cx="1767778" cy="1767778"/>
          </a:xfrm>
          <a:prstGeom prst="rect">
            <a:avLst/>
          </a:prstGeom>
          <a:noFill/>
        </p:spPr>
      </p:pic>
      <p:pic>
        <p:nvPicPr>
          <p:cNvPr id="14" name="Picture 8" descr="C:\Users\f120_6\Pictures\Снимок.JPG">
            <a:extLst>
              <a:ext uri="{FF2B5EF4-FFF2-40B4-BE49-F238E27FC236}">
                <a16:creationId xmlns:a16="http://schemas.microsoft.com/office/drawing/2014/main" id="{54E7F723-46F7-4D30-86E9-F3A5FAE72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329" y="3309887"/>
            <a:ext cx="2899424" cy="59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63ACCD-4358-4BA5-B721-8DB6EC46F3EA}"/>
              </a:ext>
            </a:extLst>
          </p:cNvPr>
          <p:cNvGrpSpPr/>
          <p:nvPr/>
        </p:nvGrpSpPr>
        <p:grpSpPr>
          <a:xfrm>
            <a:off x="0" y="-37170"/>
            <a:ext cx="12192000" cy="33453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5FE07-5EB4-47C4-9BDA-C75DB95EBFF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2DE25B1-B3ED-4BEA-8312-AB0D11CA08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D66BFC6-17F2-40AA-A583-997173929C2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553A4F3-F262-4738-B101-8E3E69140D4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8626F93-E4AC-49B0-8A71-3230797DACC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158ED63-20D1-4B71-9694-75392905D08E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7F59DA9-F5AB-4196-869C-803A2AEF0FE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C5623E9-BB77-487B-A829-8D97E4DFBDF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B33FC1-BC5D-48EA-AECE-12CFF720D6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EDC75E3-537A-4B91-9324-E2C5F157E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47530E4-4309-4FD6-97AA-F360A95E054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2517FB-2359-44FF-802E-21AEC907DEB7}"/>
              </a:ext>
            </a:extLst>
          </p:cNvPr>
          <p:cNvSpPr txBox="1"/>
          <p:nvPr/>
        </p:nvSpPr>
        <p:spPr>
          <a:xfrm>
            <a:off x="285385" y="633666"/>
            <a:ext cx="5498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Целевая аудитория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2712F0-0C9C-4771-A5E8-450AE56E7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28966"/>
            <a:ext cx="5672380" cy="3829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42828D-10F4-45D4-A26D-1C9D772632F0}"/>
              </a:ext>
            </a:extLst>
          </p:cNvPr>
          <p:cNvSpPr txBox="1"/>
          <p:nvPr/>
        </p:nvSpPr>
        <p:spPr>
          <a:xfrm>
            <a:off x="1172494" y="1585094"/>
            <a:ext cx="4839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1. Нефтяные компании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r>
              <a:rPr lang="ru-RU" sz="2000" dirty="0"/>
              <a:t>2. Научно-исследовательские органиации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E60015-8FD7-47CA-8E44-6453B43E31EF}"/>
              </a:ext>
            </a:extLst>
          </p:cNvPr>
          <p:cNvSpPr txBox="1"/>
          <p:nvPr/>
        </p:nvSpPr>
        <p:spPr>
          <a:xfrm>
            <a:off x="6519623" y="3203260"/>
            <a:ext cx="3685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Лабораторные исследования керна</a:t>
            </a:r>
          </a:p>
        </p:txBody>
      </p:sp>
      <p:pic>
        <p:nvPicPr>
          <p:cNvPr id="20" name="Picture 4" descr="Путь керна: ТННЦ проводит уникальные исследования горных пород">
            <a:extLst>
              <a:ext uri="{FF2B5EF4-FFF2-40B4-BE49-F238E27FC236}">
                <a16:creationId xmlns:a16="http://schemas.microsoft.com/office/drawing/2014/main" id="{2E7FCC8D-80A6-4C42-B771-511F8CFBA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9622" y="744233"/>
            <a:ext cx="3685713" cy="2459026"/>
          </a:xfrm>
          <a:prstGeom prst="rect">
            <a:avLst/>
          </a:prstGeom>
          <a:noFill/>
        </p:spPr>
      </p:pic>
      <p:pic>
        <p:nvPicPr>
          <p:cNvPr id="21" name="Picture 6" descr="laboratorny`e-issledovaniia-neft-gaz">
            <a:extLst>
              <a:ext uri="{FF2B5EF4-FFF2-40B4-BE49-F238E27FC236}">
                <a16:creationId xmlns:a16="http://schemas.microsoft.com/office/drawing/2014/main" id="{DBF0C17A-233F-42BB-94BF-285CBBD5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68" y="3654741"/>
            <a:ext cx="4564945" cy="216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A5EEB40-548F-4EA2-B4F3-60FFD5A6A46E}"/>
              </a:ext>
            </a:extLst>
          </p:cNvPr>
          <p:cNvSpPr txBox="1"/>
          <p:nvPr/>
        </p:nvSpPr>
        <p:spPr>
          <a:xfrm>
            <a:off x="6096000" y="5790951"/>
            <a:ext cx="4532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Исследование новых методов разработки </a:t>
            </a:r>
            <a:r>
              <a:rPr lang="ru-RU" sz="1600" dirty="0" err="1"/>
              <a:t>трудноизвлекаемых</a:t>
            </a:r>
            <a:r>
              <a:rPr lang="ru-RU" sz="1600" dirty="0"/>
              <a:t> запасов углеводородов</a:t>
            </a:r>
          </a:p>
        </p:txBody>
      </p:sp>
    </p:spTree>
    <p:extLst>
      <p:ext uri="{BB962C8B-B14F-4D97-AF65-F5344CB8AC3E}">
        <p14:creationId xmlns:p14="http://schemas.microsoft.com/office/powerpoint/2010/main" val="20222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Решаемая 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6" y="6540855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264B4-F6C5-47D3-8F4F-5C92E00A2AF1}"/>
              </a:ext>
            </a:extLst>
          </p:cNvPr>
          <p:cNvSpPr txBox="1"/>
          <p:nvPr/>
        </p:nvSpPr>
        <p:spPr>
          <a:xfrm>
            <a:off x="4005124" y="3220508"/>
            <a:ext cx="244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Диэлектрический спектрометр </a:t>
            </a:r>
            <a:r>
              <a:rPr lang="en-US" sz="1200" dirty="0"/>
              <a:t>BDS50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C4629-603D-4371-99EE-3AD93F0C7EAD}"/>
              </a:ext>
            </a:extLst>
          </p:cNvPr>
          <p:cNvSpPr txBox="1"/>
          <p:nvPr/>
        </p:nvSpPr>
        <p:spPr>
          <a:xfrm>
            <a:off x="297432" y="3220508"/>
            <a:ext cx="345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ТАНГЕНС 3м-3-МОЛНИЯ: установка  измерения диэлектрических свойств жидких диэлектриков</a:t>
            </a:r>
          </a:p>
        </p:txBody>
      </p:sp>
      <p:pic>
        <p:nvPicPr>
          <p:cNvPr id="11" name="Picture 6" descr="ТАНГЕНС 3м-3-МОЛНИЯ - установка измерения диэлектрических потерь жидких  диэлектриков - купить в Москве">
            <a:extLst>
              <a:ext uri="{FF2B5EF4-FFF2-40B4-BE49-F238E27FC236}">
                <a16:creationId xmlns:a16="http://schemas.microsoft.com/office/drawing/2014/main" id="{32BA554E-360F-438F-90F4-E3C011F0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4824" y="942148"/>
            <a:ext cx="3282047" cy="2281226"/>
          </a:xfrm>
          <a:prstGeom prst="rect">
            <a:avLst/>
          </a:prstGeom>
          <a:noFill/>
        </p:spPr>
      </p:pic>
      <p:pic>
        <p:nvPicPr>
          <p:cNvPr id="12" name="Picture 8" descr="http://tdno.ru/wp-content/uploads/2018/09/da8a96cfc8ca1dd33bc42677c8b9c7c6_XL.jpg">
            <a:extLst>
              <a:ext uri="{FF2B5EF4-FFF2-40B4-BE49-F238E27FC236}">
                <a16:creationId xmlns:a16="http://schemas.microsoft.com/office/drawing/2014/main" id="{654863E6-19D6-4142-9954-872164EDE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5123" y="953308"/>
            <a:ext cx="2446814" cy="2270066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C57A9A-5ED1-4577-9081-7ED2F58D6946}"/>
              </a:ext>
            </a:extLst>
          </p:cNvPr>
          <p:cNvSpPr txBox="1"/>
          <p:nvPr/>
        </p:nvSpPr>
        <p:spPr>
          <a:xfrm>
            <a:off x="3937000" y="5974902"/>
            <a:ext cx="2514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BA75: анализатор диэлектрических свойств трансформаторного масла</a:t>
            </a:r>
            <a:endParaRPr lang="en-US" sz="1200" dirty="0"/>
          </a:p>
        </p:txBody>
      </p:sp>
      <p:pic>
        <p:nvPicPr>
          <p:cNvPr id="14" name="Picture 4" descr="https://eutest.ru/upload/resize_cache/iblock/c34/216_325_1/gwdhuiccft8zpep9tmjodnph7dj634o1.jpg">
            <a:extLst>
              <a:ext uri="{FF2B5EF4-FFF2-40B4-BE49-F238E27FC236}">
                <a16:creationId xmlns:a16="http://schemas.microsoft.com/office/drawing/2014/main" id="{CB59D313-2D91-481F-80B4-D6E2DA6BF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634" y="3706404"/>
            <a:ext cx="1512331" cy="226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C48B77-8D36-4D76-B4D2-9F46A4E0F5AA}"/>
              </a:ext>
            </a:extLst>
          </p:cNvPr>
          <p:cNvSpPr txBox="1"/>
          <p:nvPr/>
        </p:nvSpPr>
        <p:spPr>
          <a:xfrm>
            <a:off x="384824" y="5983546"/>
            <a:ext cx="328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HFJS-8204D</a:t>
            </a:r>
            <a:r>
              <a:rPr lang="ru-RU" sz="1200" dirty="0"/>
              <a:t>: измеритель тангенса угла диэлектрических потерь</a:t>
            </a:r>
          </a:p>
        </p:txBody>
      </p:sp>
      <p:pic>
        <p:nvPicPr>
          <p:cNvPr id="16" name="Рисунок 3">
            <a:extLst>
              <a:ext uri="{FF2B5EF4-FFF2-40B4-BE49-F238E27FC236}">
                <a16:creationId xmlns:a16="http://schemas.microsoft.com/office/drawing/2014/main" id="{2415FAA9-4A4C-44AE-ACB5-446BA14B2F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3706" y="3682173"/>
            <a:ext cx="2313099" cy="2281226"/>
          </a:xfrm>
          <a:prstGeom prst="rect">
            <a:avLst/>
          </a:prstGeom>
          <a:effectLst>
            <a:softEdge rad="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F03780-0DD9-4959-8A61-B7EBB9F8E304}"/>
              </a:ext>
            </a:extLst>
          </p:cNvPr>
          <p:cNvSpPr txBox="1"/>
          <p:nvPr/>
        </p:nvSpPr>
        <p:spPr>
          <a:xfrm>
            <a:off x="6837712" y="1265347"/>
            <a:ext cx="43014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Имеющееся оборудование для измерения диэлектрических свойств обладает рядом недостатков:</a:t>
            </a:r>
          </a:p>
          <a:p>
            <a:endParaRPr lang="ru-RU" sz="2000" dirty="0"/>
          </a:p>
          <a:p>
            <a:pPr marL="228600" indent="-228600">
              <a:buFont typeface="+mj-lt"/>
              <a:buAutoNum type="arabicPeriod"/>
            </a:pPr>
            <a:r>
              <a:rPr lang="ru-RU" sz="2000" dirty="0"/>
              <a:t>Поставляется, в основном, из-за рубежа.</a:t>
            </a:r>
          </a:p>
          <a:p>
            <a:pPr marL="228600" indent="-228600">
              <a:buFont typeface="+mj-lt"/>
              <a:buAutoNum type="arabicPeriod"/>
            </a:pPr>
            <a:endParaRPr lang="ru-RU" sz="2000" dirty="0"/>
          </a:p>
          <a:p>
            <a:pPr marL="228600" indent="-228600">
              <a:buFont typeface="+mj-lt"/>
              <a:buAutoNum type="arabicPeriod"/>
            </a:pPr>
            <a:r>
              <a:rPr lang="ru-RU" sz="2000" dirty="0"/>
              <a:t>Имеет высокую стоимость.</a:t>
            </a:r>
          </a:p>
          <a:p>
            <a:pPr marL="228600" indent="-228600">
              <a:buFont typeface="+mj-lt"/>
              <a:buAutoNum type="arabicPeriod"/>
            </a:pPr>
            <a:endParaRPr lang="ru-RU" sz="2000" dirty="0"/>
          </a:p>
          <a:p>
            <a:pPr marL="228600" indent="-228600">
              <a:buFont typeface="+mj-lt"/>
              <a:buAutoNum type="arabicPeriod"/>
            </a:pPr>
            <a:r>
              <a:rPr lang="ru-RU" sz="2000" dirty="0"/>
              <a:t>Имеет существенные ограничения в применении.</a:t>
            </a:r>
          </a:p>
          <a:p>
            <a:pPr marL="228600" indent="-228600">
              <a:buFont typeface="+mj-lt"/>
              <a:buAutoNum type="arabicPeriod"/>
            </a:pPr>
            <a:endParaRPr lang="ru-RU" sz="2000" dirty="0"/>
          </a:p>
          <a:p>
            <a:pPr marL="228600" indent="-228600">
              <a:buFont typeface="+mj-lt"/>
              <a:buAutoNum type="arabicPeriod"/>
            </a:pPr>
            <a:r>
              <a:rPr lang="ru-RU" sz="2000" dirty="0"/>
              <a:t>Требует научно-исследовательских навыков.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0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Описание решения</a:t>
            </a:r>
            <a:r>
              <a:rPr lang="en-US" sz="2400" dirty="0"/>
              <a:t>/</a:t>
            </a:r>
            <a:r>
              <a:rPr lang="ru-RU" sz="2400" dirty="0"/>
              <a:t> проекта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D58E49-E5B0-41AD-94EF-BB5BDF139AA1}"/>
              </a:ext>
            </a:extLst>
          </p:cNvPr>
          <p:cNvSpPr txBox="1"/>
          <p:nvPr/>
        </p:nvSpPr>
        <p:spPr>
          <a:xfrm>
            <a:off x="368662" y="1319242"/>
            <a:ext cx="47988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Разработка программного инструмента, использующего данные температурной динамики во время электромагнитного нагрева для решения обратной задачи.</a:t>
            </a:r>
            <a:endParaRPr lang="en-US" sz="2400" dirty="0"/>
          </a:p>
          <a:p>
            <a:endParaRPr lang="en-US" sz="2400" dirty="0"/>
          </a:p>
          <a:p>
            <a:r>
              <a:rPr lang="ru-RU" sz="2400" dirty="0"/>
              <a:t>Это снимет многие аппаратные ограничения функциональных аналогов, что сделает продукт менее дорогостоящим и более универсальным в применении.</a:t>
            </a:r>
          </a:p>
        </p:txBody>
      </p:sp>
      <p:sp>
        <p:nvSpPr>
          <p:cNvPr id="5" name="AutoShape 2" descr="Metrology Lab (Calibration laboratory by temperature measurements) - Periode">
            <a:extLst>
              <a:ext uri="{FF2B5EF4-FFF2-40B4-BE49-F238E27FC236}">
                <a16:creationId xmlns:a16="http://schemas.microsoft.com/office/drawing/2014/main" id="{50CDE171-2238-4F15-8F87-C6CB7AE666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Temperature Calibration Laboratory Services - ISO Accredited | Transcat  Canada">
            <a:extLst>
              <a:ext uri="{FF2B5EF4-FFF2-40B4-BE49-F238E27FC236}">
                <a16:creationId xmlns:a16="http://schemas.microsoft.com/office/drawing/2014/main" id="{64F9115E-C52B-4327-A35B-497016129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27" y="1668358"/>
            <a:ext cx="61341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71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2E760F8-268D-4DA2-8E0B-0659D83B57BC}"/>
              </a:ext>
            </a:extLst>
          </p:cNvPr>
          <p:cNvSpPr txBox="1"/>
          <p:nvPr/>
        </p:nvSpPr>
        <p:spPr>
          <a:xfrm>
            <a:off x="9900" y="1082501"/>
            <a:ext cx="11524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Рынок заказных		 </a:t>
            </a:r>
            <a:br>
              <a:rPr lang="ru-RU" sz="2000" b="1" dirty="0"/>
            </a:br>
            <a:r>
              <a:rPr lang="ru-RU" sz="2000" b="1" dirty="0"/>
              <a:t>исследований	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Объем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B306E-C3F0-469D-9D3C-41F880D66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496" y="1555609"/>
            <a:ext cx="4895850" cy="43719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376650-557B-4401-A266-26F46E1E2A20}"/>
              </a:ext>
            </a:extLst>
          </p:cNvPr>
          <p:cNvSpPr txBox="1"/>
          <p:nvPr/>
        </p:nvSpPr>
        <p:spPr>
          <a:xfrm>
            <a:off x="0" y="1193302"/>
            <a:ext cx="11524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            Рынок лицензий ПО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F9BD4-07E0-476E-9599-6FB4A0126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35" y="1909552"/>
            <a:ext cx="3212459" cy="12090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В пределах 100 потенциальных клиентов среди нефтяных компаний, научно-исследовательских органиаций.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Потенцальная годовая выручка: 25 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79D004-E507-4BE8-BD40-62A2FA258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35" y="3354391"/>
            <a:ext cx="3212459" cy="12090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Около 30 клиентов, способных в будущем заинтересоваться разработанным продуктом.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Потенциалная годовая выручка: </a:t>
            </a:r>
            <a:r>
              <a:rPr kumimoji="0" lang="en-US" sz="1400" dirty="0">
                <a:latin typeface="GT Walsheim Pro Light" panose="02000503040000020003" pitchFamily="50" charset="-52"/>
              </a:rPr>
              <a:t>7.5 </a:t>
            </a:r>
            <a:r>
              <a:rPr kumimoji="0" lang="ru-RU" sz="1400" dirty="0">
                <a:latin typeface="GT Walsheim Pro Light" panose="02000503040000020003" pitchFamily="50" charset="-52"/>
              </a:rPr>
              <a:t>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7D5838-F48B-4D12-91AC-A7F423F02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35" y="4800760"/>
            <a:ext cx="3212459" cy="12090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Не менее 5 клиентов, способных проявить интерес к продукту по завершении его разработки.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Потенциалная годовая выручка: 1</a:t>
            </a:r>
            <a:r>
              <a:rPr kumimoji="0" lang="en-US" sz="1400" dirty="0">
                <a:latin typeface="GT Walsheim Pro Light" panose="02000503040000020003" pitchFamily="50" charset="-52"/>
              </a:rPr>
              <a:t>.</a:t>
            </a:r>
            <a:r>
              <a:rPr kumimoji="0" lang="ru-RU" sz="1400" dirty="0">
                <a:latin typeface="GT Walsheim Pro Light" panose="02000503040000020003" pitchFamily="50" charset="-52"/>
              </a:rPr>
              <a:t>2</a:t>
            </a:r>
            <a:r>
              <a:rPr kumimoji="0" lang="en-US" sz="1400" dirty="0">
                <a:latin typeface="GT Walsheim Pro Light" panose="02000503040000020003" pitchFamily="50" charset="-52"/>
              </a:rPr>
              <a:t>5 </a:t>
            </a:r>
            <a:r>
              <a:rPr kumimoji="0" lang="ru-RU" sz="1400" dirty="0">
                <a:latin typeface="GT Walsheim Pro Light" panose="02000503040000020003" pitchFamily="50" charset="-52"/>
              </a:rPr>
              <a:t>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BC8C51-0DDA-4C91-83C4-4F5B42361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648" y="1909552"/>
            <a:ext cx="3212459" cy="12090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Каждый год в России производится до 40 тысяч исследований образцов на диэлектрические свойства.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Потенциальная годовая выручка:  20 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0DBB6-5BAC-430D-A11D-BEFFC3320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648" y="3354391"/>
            <a:ext cx="3212459" cy="13641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С ресурсами, доступными моей команде сейчас, количество исследований не будет превышать 10 тысяч в год.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Потенциальная годовая выручка:  5 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br>
              <a:rPr kumimoji="0" lang="ru-RU" sz="1400" dirty="0">
                <a:latin typeface="GT Walsheim Pro Light" panose="02000503040000020003" pitchFamily="50" charset="-52"/>
              </a:rPr>
            </a:br>
            <a:endParaRPr kumimoji="0" lang="ru-RU" sz="14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C4267-2970-4F99-9D2B-49017E6D3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648" y="4800760"/>
            <a:ext cx="3212459" cy="12090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В краткосрочной перспективе ожидается около 1 тысячи заказных исследований в год.</a:t>
            </a:r>
            <a:br>
              <a:rPr kumimoji="0" lang="ru-RU" sz="1400" dirty="0">
                <a:latin typeface="GT Walsheim Pro Light" panose="02000503040000020003" pitchFamily="50" charset="-52"/>
              </a:rPr>
            </a:br>
            <a:r>
              <a:rPr kumimoji="0" lang="ru-RU" sz="1400" dirty="0">
                <a:latin typeface="GT Walsheim Pro Light" panose="02000503040000020003" pitchFamily="50" charset="-52"/>
              </a:rPr>
              <a:t>Потенциальная годовая выручка:  1 млн руб.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C315F9-E494-4BEE-83D2-83B2B3EEF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3310" y="466004"/>
            <a:ext cx="3212459" cy="11021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Стоимость годовой лицензии — 250 тыс. руб.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Стоимость единичного заказного исследования — 500 руб.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24829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Бизнес-модель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864D06-62DC-42FB-B8C6-E2E90A90C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4174" y="1132231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Нефтяные компании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Лабораторные исследования кернов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Научно-исследовательские организации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Определение диэл. свойств в рамках научной деятельности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1D477-ACCD-438B-A31A-4F3C89E87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136" y="1132231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  <a:endParaRPr kumimoji="0" lang="ru-RU" sz="14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latin typeface="GT Walsheim Pro Light" panose="02000503040000020003" pitchFamily="50" charset="-52"/>
              </a:rPr>
              <a:t>Центр микро- и наномасштабной динамики дисперсных систем, на базе которого будут выполняться заказы клиентов.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AA6445-BFEB-49E0-8C7C-EA63D0222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721" y="1132232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Новизна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Универсальность применения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Удобство в использовании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Снижение затрат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Индивидуальный заказ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Доступность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7515D7-4E43-4FF4-8086-5085764BA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756" y="4991628"/>
            <a:ext cx="4230391" cy="11695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1. Человеко-часы, затраченные на выполнение заказа или техподдержку держателей лицензии.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2. Ремонт, замена и модификация оборудования, применяемого для выполнения заказов.</a:t>
            </a: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856F80-B30E-419A-801C-435C8F12A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364" y="4991628"/>
            <a:ext cx="4624489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1. Продажа годовых лицензий на ПО с тех. поддержкой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2. Выполнение заказных исследований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CABC7F-04D5-416D-8D5D-FCD6A3C84C2D}"/>
              </a:ext>
            </a:extLst>
          </p:cNvPr>
          <p:cNvSpPr txBox="1"/>
          <p:nvPr/>
        </p:nvSpPr>
        <p:spPr>
          <a:xfrm>
            <a:off x="6475421" y="3158600"/>
            <a:ext cx="1792819" cy="176202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defRPr/>
            </a:pPr>
            <a:endParaRPr lang="ru-RU" sz="1400" b="1" dirty="0">
              <a:latin typeface="GT Walsheim Pro Light" panose="02000503040000020003" pitchFamily="50" charset="-52"/>
            </a:endParaRPr>
          </a:p>
          <a:p>
            <a:pPr>
              <a:defRPr/>
            </a:pPr>
            <a:r>
              <a:rPr lang="ru-RU" sz="1400" dirty="0"/>
              <a:t>Прямой канал сбыта от производителя к заказчику</a:t>
            </a:r>
            <a:endParaRPr lang="ru-RU" sz="1050" b="1" dirty="0">
              <a:latin typeface="GT Walsheim Pro Light" panose="02000503040000020003" pitchFamily="50" charset="-52"/>
            </a:endParaRPr>
          </a:p>
          <a:p>
            <a:pPr>
              <a:defRPr/>
            </a:pPr>
            <a:endParaRPr lang="ru-RU" sz="1050" b="1" dirty="0">
              <a:latin typeface="GT Walsheim Pro Light" panose="02000503040000020003" pitchFamily="50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061D1A-1951-4E32-B46E-6E7DDDD2D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422" y="1132232"/>
            <a:ext cx="1792819" cy="203132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Индивидуальная работа с клиентами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Долговременное поддержание связи</a:t>
            </a: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5F37E7-0AF7-4269-8167-DA53B6665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792" y="1132232"/>
            <a:ext cx="1757995" cy="19725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Выполнение заказов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Разрешение проблем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Коммуникации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3316E7-BA53-48B3-B14F-7FB6B54D1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865" y="3171519"/>
            <a:ext cx="1752674" cy="17491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Патент на разработанный продукт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400" dirty="0">
                <a:latin typeface="GT Walsheim Pro Light" panose="02000503040000020003" pitchFamily="50" charset="-52"/>
              </a:rPr>
              <a:t>Лабораторное оборудование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3438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Результаты акселерационной программы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AEC7FC-3C7A-48AB-9AE7-5B4CD8A802E4}"/>
              </a:ext>
            </a:extLst>
          </p:cNvPr>
          <p:cNvSpPr txBox="1"/>
          <p:nvPr/>
        </p:nvSpPr>
        <p:spPr>
          <a:xfrm>
            <a:off x="837913" y="1284424"/>
            <a:ext cx="105161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 результатам акселерационной программы были достигнуты следующие результаты:</a:t>
            </a:r>
          </a:p>
          <a:p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Разработан паспорт проекта.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Подана заявка на УМНИК, допущенная к финальной защите.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Скоррекирована бизнес-модель.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Разработана дорожная карта реализации проекта.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Получен задел на дальнейшее развитие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18080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393A990-07D5-449C-AE91-95C7E239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44398"/>
            <a:ext cx="12182100" cy="3171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E03F1D6-BA3F-4E5D-AE99-12AD2004F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5722F0C-738B-40B7-896A-D858FBBFEE32}"/>
              </a:ext>
            </a:extLst>
          </p:cNvPr>
          <p:cNvSpPr txBox="1"/>
          <p:nvPr/>
        </p:nvSpPr>
        <p:spPr>
          <a:xfrm>
            <a:off x="136702" y="202486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/>
              <a:t>Дорожная карта проекта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529994D-8C5A-4457-8BC1-04149EDBF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828" y="5012142"/>
            <a:ext cx="1620452" cy="1922352"/>
          </a:xfrm>
          <a:prstGeom prst="rect">
            <a:avLst/>
          </a:prstGeom>
        </p:spPr>
      </p:pic>
      <p:grpSp>
        <p:nvGrpSpPr>
          <p:cNvPr id="456" name="그룹 1821">
            <a:extLst>
              <a:ext uri="{FF2B5EF4-FFF2-40B4-BE49-F238E27FC236}">
                <a16:creationId xmlns:a16="http://schemas.microsoft.com/office/drawing/2014/main" id="{3D6C35FB-DC60-438F-B3D2-28F84096249A}"/>
              </a:ext>
            </a:extLst>
          </p:cNvPr>
          <p:cNvGrpSpPr/>
          <p:nvPr/>
        </p:nvGrpSpPr>
        <p:grpSpPr>
          <a:xfrm>
            <a:off x="113745" y="3616243"/>
            <a:ext cx="1685109" cy="975360"/>
            <a:chOff x="1354182" y="2392680"/>
            <a:chExt cx="1685109" cy="975360"/>
          </a:xfrm>
        </p:grpSpPr>
        <p:sp>
          <p:nvSpPr>
            <p:cNvPr id="457" name="화살표: 갈매기형 수장 1822">
              <a:extLst>
                <a:ext uri="{FF2B5EF4-FFF2-40B4-BE49-F238E27FC236}">
                  <a16:creationId xmlns:a16="http://schemas.microsoft.com/office/drawing/2014/main" id="{E16AFC8C-1558-491B-99A8-B2EE31DC4942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0E7FB7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8" name="화살표: 갈매기형 수장 1823">
              <a:extLst>
                <a:ext uri="{FF2B5EF4-FFF2-40B4-BE49-F238E27FC236}">
                  <a16:creationId xmlns:a16="http://schemas.microsoft.com/office/drawing/2014/main" id="{8456192A-EAF7-4608-AC3C-266ADA920037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1BAAE81F-20AF-483B-AF3F-C3B781A7927F}"/>
                </a:ext>
              </a:extLst>
            </p:cNvPr>
            <p:cNvSpPr txBox="1"/>
            <p:nvPr/>
          </p:nvSpPr>
          <p:spPr>
            <a:xfrm>
              <a:off x="1554478" y="2619345"/>
              <a:ext cx="1220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E7FB7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Декабрь</a:t>
              </a:r>
              <a:endPara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E7FB7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460" name="그룹 1849">
            <a:extLst>
              <a:ext uri="{FF2B5EF4-FFF2-40B4-BE49-F238E27FC236}">
                <a16:creationId xmlns:a16="http://schemas.microsoft.com/office/drawing/2014/main" id="{F9DE121D-2424-42D3-81F7-5E8A41DA009B}"/>
              </a:ext>
            </a:extLst>
          </p:cNvPr>
          <p:cNvGrpSpPr/>
          <p:nvPr/>
        </p:nvGrpSpPr>
        <p:grpSpPr>
          <a:xfrm>
            <a:off x="74871" y="4594430"/>
            <a:ext cx="1803664" cy="1654011"/>
            <a:chOff x="1121618" y="3370867"/>
            <a:chExt cx="1803664" cy="1654011"/>
          </a:xfrm>
        </p:grpSpPr>
        <p:cxnSp>
          <p:nvCxnSpPr>
            <p:cNvPr id="461" name="직선 연결선 1850">
              <a:extLst>
                <a:ext uri="{FF2B5EF4-FFF2-40B4-BE49-F238E27FC236}">
                  <a16:creationId xmlns:a16="http://schemas.microsoft.com/office/drawing/2014/main" id="{51C54999-C163-4466-8AE3-5D699D537B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0E7FB7"/>
              </a:solidFill>
              <a:prstDash val="solid"/>
              <a:miter lim="800000"/>
            </a:ln>
            <a:effectLst/>
          </p:spPr>
        </p:cxnSp>
        <p:cxnSp>
          <p:nvCxnSpPr>
            <p:cNvPr id="462" name="직선 연결선 1851">
              <a:extLst>
                <a:ext uri="{FF2B5EF4-FFF2-40B4-BE49-F238E27FC236}">
                  <a16:creationId xmlns:a16="http://schemas.microsoft.com/office/drawing/2014/main" id="{B96A71A8-FF26-4DA7-AA05-A17193D3B5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0E7FB7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3A9DC807-EAD6-4A25-A3A6-9577F857DAF1}"/>
                </a:ext>
              </a:extLst>
            </p:cNvPr>
            <p:cNvSpPr txBox="1"/>
            <p:nvPr/>
          </p:nvSpPr>
          <p:spPr>
            <a:xfrm flipH="1">
              <a:off x="1121618" y="4341614"/>
              <a:ext cx="1803664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8064A2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Математическая реализация метода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sp>
        <p:nvSpPr>
          <p:cNvPr id="464" name="TextBox 463">
            <a:extLst>
              <a:ext uri="{FF2B5EF4-FFF2-40B4-BE49-F238E27FC236}">
                <a16:creationId xmlns:a16="http://schemas.microsoft.com/office/drawing/2014/main" id="{3F313D49-DAFF-44DF-891F-7FB417BBE512}"/>
              </a:ext>
            </a:extLst>
          </p:cNvPr>
          <p:cNvSpPr txBox="1"/>
          <p:nvPr/>
        </p:nvSpPr>
        <p:spPr>
          <a:xfrm>
            <a:off x="54026" y="2868895"/>
            <a:ext cx="122019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0E7FB7"/>
                </a:solidFill>
                <a:latin typeface="Agency FB" panose="020B0503020202020204" pitchFamily="34" charset="0"/>
                <a:cs typeface="Arial" pitchFamily="34" charset="0"/>
              </a:rPr>
              <a:t>202</a:t>
            </a:r>
            <a:r>
              <a:rPr lang="ru-RU" altLang="ko-KR" sz="3200" b="1" dirty="0">
                <a:solidFill>
                  <a:srgbClr val="0E7FB7"/>
                </a:solidFill>
                <a:latin typeface="Agency FB" panose="020B0503020202020204" pitchFamily="34" charset="0"/>
                <a:cs typeface="Arial" pitchFamily="34" charset="0"/>
              </a:rPr>
              <a:t>3</a:t>
            </a:r>
            <a:endParaRPr lang="ko-KR" altLang="en-US" sz="3200" b="1" dirty="0">
              <a:solidFill>
                <a:srgbClr val="0E7FB7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grpSp>
        <p:nvGrpSpPr>
          <p:cNvPr id="473" name="그룹 1805">
            <a:extLst>
              <a:ext uri="{FF2B5EF4-FFF2-40B4-BE49-F238E27FC236}">
                <a16:creationId xmlns:a16="http://schemas.microsoft.com/office/drawing/2014/main" id="{9076D311-43C2-4E0B-887C-821300197CF3}"/>
              </a:ext>
            </a:extLst>
          </p:cNvPr>
          <p:cNvGrpSpPr/>
          <p:nvPr/>
        </p:nvGrpSpPr>
        <p:grpSpPr>
          <a:xfrm>
            <a:off x="2028307" y="3071216"/>
            <a:ext cx="1685109" cy="975360"/>
            <a:chOff x="1354182" y="2392680"/>
            <a:chExt cx="1685109" cy="975360"/>
          </a:xfrm>
        </p:grpSpPr>
        <p:sp>
          <p:nvSpPr>
            <p:cNvPr id="474" name="화살표: 갈매기형 수장 1806">
              <a:extLst>
                <a:ext uri="{FF2B5EF4-FFF2-40B4-BE49-F238E27FC236}">
                  <a16:creationId xmlns:a16="http://schemas.microsoft.com/office/drawing/2014/main" id="{D7126EE7-75CC-45A6-AA53-A83442C92550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8064A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5" name="화살표: 갈매기형 수장 1807">
              <a:extLst>
                <a:ext uri="{FF2B5EF4-FFF2-40B4-BE49-F238E27FC236}">
                  <a16:creationId xmlns:a16="http://schemas.microsoft.com/office/drawing/2014/main" id="{BBC35716-89EF-4AA8-BEFE-9929B28BA5CB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D57DB5FE-B454-4EC2-9C97-5A79700B4C1E}"/>
                </a:ext>
              </a:extLst>
            </p:cNvPr>
            <p:cNvSpPr txBox="1"/>
            <p:nvPr/>
          </p:nvSpPr>
          <p:spPr>
            <a:xfrm>
              <a:off x="1509944" y="2485408"/>
              <a:ext cx="1220192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064A2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Февраль-март</a:t>
              </a:r>
              <a:endPara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477" name="그룹 1825">
            <a:extLst>
              <a:ext uri="{FF2B5EF4-FFF2-40B4-BE49-F238E27FC236}">
                <a16:creationId xmlns:a16="http://schemas.microsoft.com/office/drawing/2014/main" id="{19C53F42-55B5-4328-8E56-138ABC8E404E}"/>
              </a:ext>
            </a:extLst>
          </p:cNvPr>
          <p:cNvGrpSpPr/>
          <p:nvPr/>
        </p:nvGrpSpPr>
        <p:grpSpPr>
          <a:xfrm>
            <a:off x="2028309" y="4046576"/>
            <a:ext cx="1664463" cy="1654011"/>
            <a:chOff x="1138652" y="3370867"/>
            <a:chExt cx="1664463" cy="1654011"/>
          </a:xfrm>
        </p:grpSpPr>
        <p:cxnSp>
          <p:nvCxnSpPr>
            <p:cNvPr id="478" name="직선 연결선 1826">
              <a:extLst>
                <a:ext uri="{FF2B5EF4-FFF2-40B4-BE49-F238E27FC236}">
                  <a16:creationId xmlns:a16="http://schemas.microsoft.com/office/drawing/2014/main" id="{B77BD62E-CC15-4474-9E5A-5B0AFBA3A4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8064A2"/>
              </a:solidFill>
              <a:prstDash val="solid"/>
              <a:miter lim="800000"/>
            </a:ln>
            <a:effectLst/>
          </p:spPr>
        </p:cxnSp>
        <p:cxnSp>
          <p:nvCxnSpPr>
            <p:cNvPr id="479" name="직선 연결선 1827">
              <a:extLst>
                <a:ext uri="{FF2B5EF4-FFF2-40B4-BE49-F238E27FC236}">
                  <a16:creationId xmlns:a16="http://schemas.microsoft.com/office/drawing/2014/main" id="{D266D43F-9B3D-470F-B0CC-F91877C2F6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8064A2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4647C4A8-9606-4902-90FC-1BB3A20774B7}"/>
                </a:ext>
              </a:extLst>
            </p:cNvPr>
            <p:cNvSpPr txBox="1"/>
            <p:nvPr/>
          </p:nvSpPr>
          <p:spPr>
            <a:xfrm flipH="1">
              <a:off x="1138652" y="4341614"/>
              <a:ext cx="1664463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B9D533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Программная реализация метода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B9D533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489" name="그룹 1809">
            <a:extLst>
              <a:ext uri="{FF2B5EF4-FFF2-40B4-BE49-F238E27FC236}">
                <a16:creationId xmlns:a16="http://schemas.microsoft.com/office/drawing/2014/main" id="{000E28E6-8921-4CEF-9754-D89F91C588BB}"/>
              </a:ext>
            </a:extLst>
          </p:cNvPr>
          <p:cNvGrpSpPr/>
          <p:nvPr/>
        </p:nvGrpSpPr>
        <p:grpSpPr>
          <a:xfrm>
            <a:off x="3974939" y="2491948"/>
            <a:ext cx="1685109" cy="975360"/>
            <a:chOff x="1354182" y="2392680"/>
            <a:chExt cx="1685109" cy="975360"/>
          </a:xfrm>
        </p:grpSpPr>
        <p:sp>
          <p:nvSpPr>
            <p:cNvPr id="490" name="화살표: 갈매기형 수장 1810">
              <a:extLst>
                <a:ext uri="{FF2B5EF4-FFF2-40B4-BE49-F238E27FC236}">
                  <a16:creationId xmlns:a16="http://schemas.microsoft.com/office/drawing/2014/main" id="{FD701192-7FE0-419E-A298-F5CADBDD1327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B9D533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1" name="화살표: 갈매기형 수장 1811">
              <a:extLst>
                <a:ext uri="{FF2B5EF4-FFF2-40B4-BE49-F238E27FC236}">
                  <a16:creationId xmlns:a16="http://schemas.microsoft.com/office/drawing/2014/main" id="{1C989ECC-5C21-43E6-B1CE-3CB5D0228E1E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FA998673-EE5C-4F75-B8D9-1BDA55DACE87}"/>
                </a:ext>
              </a:extLst>
            </p:cNvPr>
            <p:cNvSpPr txBox="1"/>
            <p:nvPr/>
          </p:nvSpPr>
          <p:spPr>
            <a:xfrm>
              <a:off x="1530676" y="2464177"/>
              <a:ext cx="1220192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B9D533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Апрель-май</a:t>
              </a:r>
              <a:endPara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9D533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493" name="그룹 1831">
            <a:extLst>
              <a:ext uri="{FF2B5EF4-FFF2-40B4-BE49-F238E27FC236}">
                <a16:creationId xmlns:a16="http://schemas.microsoft.com/office/drawing/2014/main" id="{87E0FE59-0176-42E4-BBC4-4AA224EC1C56}"/>
              </a:ext>
            </a:extLst>
          </p:cNvPr>
          <p:cNvGrpSpPr/>
          <p:nvPr/>
        </p:nvGrpSpPr>
        <p:grpSpPr>
          <a:xfrm>
            <a:off x="3969481" y="3470135"/>
            <a:ext cx="1664463" cy="1850988"/>
            <a:chOff x="1138652" y="3370867"/>
            <a:chExt cx="1664463" cy="1850988"/>
          </a:xfrm>
        </p:grpSpPr>
        <p:cxnSp>
          <p:nvCxnSpPr>
            <p:cNvPr id="494" name="직선 연결선 1832">
              <a:extLst>
                <a:ext uri="{FF2B5EF4-FFF2-40B4-BE49-F238E27FC236}">
                  <a16:creationId xmlns:a16="http://schemas.microsoft.com/office/drawing/2014/main" id="{ABE165F2-6890-4122-91FF-20A17D033D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B9D533"/>
              </a:solidFill>
              <a:prstDash val="solid"/>
              <a:miter lim="800000"/>
            </a:ln>
            <a:effectLst/>
          </p:spPr>
        </p:cxnSp>
        <p:cxnSp>
          <p:nvCxnSpPr>
            <p:cNvPr id="495" name="직선 연결선 1833">
              <a:extLst>
                <a:ext uri="{FF2B5EF4-FFF2-40B4-BE49-F238E27FC236}">
                  <a16:creationId xmlns:a16="http://schemas.microsoft.com/office/drawing/2014/main" id="{C47D7CB9-290E-446F-A054-313E18665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B9D533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C65AA0C8-D0E4-45FE-8566-9A2F82EDBD9B}"/>
                </a:ext>
              </a:extLst>
            </p:cNvPr>
            <p:cNvSpPr txBox="1"/>
            <p:nvPr/>
          </p:nvSpPr>
          <p:spPr>
            <a:xfrm flipH="1">
              <a:off x="1138652" y="4341614"/>
              <a:ext cx="1664463" cy="88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5C1A4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Модификация лабораторных стендов под нужды проекта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45C1A4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505" name="그룹 1813">
            <a:extLst>
              <a:ext uri="{FF2B5EF4-FFF2-40B4-BE49-F238E27FC236}">
                <a16:creationId xmlns:a16="http://schemas.microsoft.com/office/drawing/2014/main" id="{BF6A9227-5A4D-477B-8890-8F4AD79ADC9D}"/>
              </a:ext>
            </a:extLst>
          </p:cNvPr>
          <p:cNvGrpSpPr/>
          <p:nvPr/>
        </p:nvGrpSpPr>
        <p:grpSpPr>
          <a:xfrm>
            <a:off x="5873400" y="1900919"/>
            <a:ext cx="1685109" cy="975360"/>
            <a:chOff x="1354182" y="2392680"/>
            <a:chExt cx="1685109" cy="975360"/>
          </a:xfrm>
        </p:grpSpPr>
        <p:sp>
          <p:nvSpPr>
            <p:cNvPr id="506" name="화살표: 갈매기형 수장 1814">
              <a:extLst>
                <a:ext uri="{FF2B5EF4-FFF2-40B4-BE49-F238E27FC236}">
                  <a16:creationId xmlns:a16="http://schemas.microsoft.com/office/drawing/2014/main" id="{489D6B39-08E5-4A9F-9312-B6DA453F70B3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45C1A4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7" name="화살표: 갈매기형 수장 1815">
              <a:extLst>
                <a:ext uri="{FF2B5EF4-FFF2-40B4-BE49-F238E27FC236}">
                  <a16:creationId xmlns:a16="http://schemas.microsoft.com/office/drawing/2014/main" id="{F67CFB70-67BF-4434-827D-C7F2E98FA423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6AE991C1-A683-4AF7-89AA-0C9138262D27}"/>
                </a:ext>
              </a:extLst>
            </p:cNvPr>
            <p:cNvSpPr txBox="1"/>
            <p:nvPr/>
          </p:nvSpPr>
          <p:spPr>
            <a:xfrm>
              <a:off x="1554478" y="2603956"/>
              <a:ext cx="122019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45C1A4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Июнь</a:t>
              </a:r>
              <a:endParaRPr kumimoji="0" lang="ko-KR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45C1A4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509" name="그룹 1837">
            <a:extLst>
              <a:ext uri="{FF2B5EF4-FFF2-40B4-BE49-F238E27FC236}">
                <a16:creationId xmlns:a16="http://schemas.microsoft.com/office/drawing/2014/main" id="{39F2306E-3303-42DB-8385-99749FA4F42D}"/>
              </a:ext>
            </a:extLst>
          </p:cNvPr>
          <p:cNvGrpSpPr/>
          <p:nvPr/>
        </p:nvGrpSpPr>
        <p:grpSpPr>
          <a:xfrm>
            <a:off x="5610246" y="2879106"/>
            <a:ext cx="2127182" cy="1850988"/>
            <a:chOff x="886416" y="3370867"/>
            <a:chExt cx="2127182" cy="1850988"/>
          </a:xfrm>
        </p:grpSpPr>
        <p:cxnSp>
          <p:nvCxnSpPr>
            <p:cNvPr id="510" name="직선 연결선 1838">
              <a:extLst>
                <a:ext uri="{FF2B5EF4-FFF2-40B4-BE49-F238E27FC236}">
                  <a16:creationId xmlns:a16="http://schemas.microsoft.com/office/drawing/2014/main" id="{6919A112-0F15-43FB-A383-46D3DB5C20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45C1A4"/>
              </a:solidFill>
              <a:prstDash val="solid"/>
              <a:miter lim="800000"/>
            </a:ln>
            <a:effectLst/>
          </p:spPr>
        </p:cxnSp>
        <p:cxnSp>
          <p:nvCxnSpPr>
            <p:cNvPr id="511" name="직선 연결선 1839">
              <a:extLst>
                <a:ext uri="{FF2B5EF4-FFF2-40B4-BE49-F238E27FC236}">
                  <a16:creationId xmlns:a16="http://schemas.microsoft.com/office/drawing/2014/main" id="{F58BAC39-719B-4681-849E-58F158811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45C1A4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8338450E-3EF4-4DE0-8616-1EFE6CAE43FA}"/>
                </a:ext>
              </a:extLst>
            </p:cNvPr>
            <p:cNvSpPr txBox="1"/>
            <p:nvPr/>
          </p:nvSpPr>
          <p:spPr>
            <a:xfrm flipH="1">
              <a:off x="886416" y="4341614"/>
              <a:ext cx="2127182" cy="88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Проведение экспериментов по электроманитному нагреву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521" name="그룹 1817">
            <a:extLst>
              <a:ext uri="{FF2B5EF4-FFF2-40B4-BE49-F238E27FC236}">
                <a16:creationId xmlns:a16="http://schemas.microsoft.com/office/drawing/2014/main" id="{242F8337-7144-44C9-B6EB-33AE4035ECE7}"/>
              </a:ext>
            </a:extLst>
          </p:cNvPr>
          <p:cNvGrpSpPr/>
          <p:nvPr/>
        </p:nvGrpSpPr>
        <p:grpSpPr>
          <a:xfrm>
            <a:off x="7796641" y="1402847"/>
            <a:ext cx="1685109" cy="975360"/>
            <a:chOff x="1354182" y="2392680"/>
            <a:chExt cx="1685109" cy="975360"/>
          </a:xfrm>
        </p:grpSpPr>
        <p:sp>
          <p:nvSpPr>
            <p:cNvPr id="522" name="화살표: 갈매기형 수장 1818">
              <a:extLst>
                <a:ext uri="{FF2B5EF4-FFF2-40B4-BE49-F238E27FC236}">
                  <a16:creationId xmlns:a16="http://schemas.microsoft.com/office/drawing/2014/main" id="{69344514-0B5D-4F1C-9035-2A6A610EA35B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4BACC6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3" name="화살표: 갈매기형 수장 1819">
              <a:extLst>
                <a:ext uri="{FF2B5EF4-FFF2-40B4-BE49-F238E27FC236}">
                  <a16:creationId xmlns:a16="http://schemas.microsoft.com/office/drawing/2014/main" id="{ED5439E9-3DE4-4FF2-B374-FEB3E2ED0102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43E13C0F-FCA6-4606-9718-D4643F0F0512}"/>
                </a:ext>
              </a:extLst>
            </p:cNvPr>
            <p:cNvSpPr txBox="1"/>
            <p:nvPr/>
          </p:nvSpPr>
          <p:spPr>
            <a:xfrm>
              <a:off x="1484958" y="2464177"/>
              <a:ext cx="1220192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Июль-октябрь</a:t>
              </a:r>
              <a:endPara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525" name="그룹 1843">
            <a:extLst>
              <a:ext uri="{FF2B5EF4-FFF2-40B4-BE49-F238E27FC236}">
                <a16:creationId xmlns:a16="http://schemas.microsoft.com/office/drawing/2014/main" id="{6D4245E9-D4B0-412C-AE57-00D320EC0623}"/>
              </a:ext>
            </a:extLst>
          </p:cNvPr>
          <p:cNvGrpSpPr/>
          <p:nvPr/>
        </p:nvGrpSpPr>
        <p:grpSpPr>
          <a:xfrm>
            <a:off x="7667367" y="2381034"/>
            <a:ext cx="2035211" cy="2244942"/>
            <a:chOff x="1025756" y="3370867"/>
            <a:chExt cx="2035211" cy="2244942"/>
          </a:xfrm>
        </p:grpSpPr>
        <p:cxnSp>
          <p:nvCxnSpPr>
            <p:cNvPr id="526" name="직선 연결선 1844">
              <a:extLst>
                <a:ext uri="{FF2B5EF4-FFF2-40B4-BE49-F238E27FC236}">
                  <a16:creationId xmlns:a16="http://schemas.microsoft.com/office/drawing/2014/main" id="{EFAFD024-378F-4229-BBB0-CC3D2FA4C0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4BACC6"/>
              </a:solidFill>
              <a:prstDash val="solid"/>
              <a:miter lim="800000"/>
            </a:ln>
            <a:effectLst/>
          </p:spPr>
        </p:cxnSp>
        <p:cxnSp>
          <p:nvCxnSpPr>
            <p:cNvPr id="527" name="직선 연결선 1845">
              <a:extLst>
                <a:ext uri="{FF2B5EF4-FFF2-40B4-BE49-F238E27FC236}">
                  <a16:creationId xmlns:a16="http://schemas.microsoft.com/office/drawing/2014/main" id="{B01459C9-113A-45F5-98B2-22DA44FF4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4BACC6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3838B6B2-A526-47DB-8DB0-32847FAB38A6}"/>
                </a:ext>
              </a:extLst>
            </p:cNvPr>
            <p:cNvSpPr txBox="1"/>
            <p:nvPr/>
          </p:nvSpPr>
          <p:spPr>
            <a:xfrm flipH="1">
              <a:off x="1025756" y="4341614"/>
              <a:ext cx="2035211" cy="1274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Применение метода, численное моделирование, прямые измерения диэлектрических свойств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538" name="그룹 1821">
            <a:extLst>
              <a:ext uri="{FF2B5EF4-FFF2-40B4-BE49-F238E27FC236}">
                <a16:creationId xmlns:a16="http://schemas.microsoft.com/office/drawing/2014/main" id="{C03675BF-CB3D-428A-89E0-DF9BC27A50BA}"/>
              </a:ext>
            </a:extLst>
          </p:cNvPr>
          <p:cNvGrpSpPr/>
          <p:nvPr/>
        </p:nvGrpSpPr>
        <p:grpSpPr>
          <a:xfrm>
            <a:off x="9733913" y="900637"/>
            <a:ext cx="1685109" cy="975360"/>
            <a:chOff x="1354182" y="2392680"/>
            <a:chExt cx="1685109" cy="975360"/>
          </a:xfrm>
        </p:grpSpPr>
        <p:sp>
          <p:nvSpPr>
            <p:cNvPr id="539" name="화살표: 갈매기형 수장 1822">
              <a:extLst>
                <a:ext uri="{FF2B5EF4-FFF2-40B4-BE49-F238E27FC236}">
                  <a16:creationId xmlns:a16="http://schemas.microsoft.com/office/drawing/2014/main" id="{4660FFD5-04E1-4128-848A-550CDF3F1A40}"/>
                </a:ext>
              </a:extLst>
            </p:cNvPr>
            <p:cNvSpPr/>
            <p:nvPr/>
          </p:nvSpPr>
          <p:spPr>
            <a:xfrm>
              <a:off x="1663336" y="2514600"/>
              <a:ext cx="1375955" cy="853440"/>
            </a:xfrm>
            <a:prstGeom prst="chevron">
              <a:avLst>
                <a:gd name="adj" fmla="val 40816"/>
              </a:avLst>
            </a:prstGeom>
            <a:solidFill>
              <a:srgbClr val="0E7FB7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905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0" name="화살표: 갈매기형 수장 1823">
              <a:extLst>
                <a:ext uri="{FF2B5EF4-FFF2-40B4-BE49-F238E27FC236}">
                  <a16:creationId xmlns:a16="http://schemas.microsoft.com/office/drawing/2014/main" id="{7277F302-EF90-4E6C-8B4D-9288AD421ACE}"/>
                </a:ext>
              </a:extLst>
            </p:cNvPr>
            <p:cNvSpPr/>
            <p:nvPr/>
          </p:nvSpPr>
          <p:spPr>
            <a:xfrm>
              <a:off x="1354182" y="2392680"/>
              <a:ext cx="1375955" cy="853440"/>
            </a:xfrm>
            <a:prstGeom prst="chevron">
              <a:avLst>
                <a:gd name="adj" fmla="val 40816"/>
              </a:avLst>
            </a:prstGeom>
            <a:gradFill flip="none" rotWithShape="1">
              <a:gsLst>
                <a:gs pos="0">
                  <a:sysClr val="window" lastClr="FFFFFF">
                    <a:lumMod val="87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extrusionClr>
                <a:sysClr val="window" lastClr="FFFFFF">
                  <a:lumMod val="75000"/>
                </a:sysClr>
              </a:extrusionClr>
              <a:contourClr>
                <a:sysClr val="window" lastClr="FFFFFF">
                  <a:lumMod val="85000"/>
                </a:sysClr>
              </a:contourClr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37C3A840-27FD-4095-96C7-407EAAB47EE8}"/>
                </a:ext>
              </a:extLst>
            </p:cNvPr>
            <p:cNvSpPr txBox="1"/>
            <p:nvPr/>
          </p:nvSpPr>
          <p:spPr>
            <a:xfrm>
              <a:off x="1483798" y="2464177"/>
              <a:ext cx="1220192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E7FB7"/>
                  </a:solidFill>
                  <a:effectLst/>
                  <a:uLnTx/>
                  <a:uFillTx/>
                  <a:latin typeface="Agency FB" panose="020B0503020202020204" pitchFamily="34" charset="0"/>
                  <a:cs typeface="Arial" pitchFamily="34" charset="0"/>
                </a:rPr>
                <a:t>Ноябрь-декабрь</a:t>
              </a:r>
              <a:endPara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E7FB7"/>
                </a:solidFill>
                <a:effectLst/>
                <a:uLnTx/>
                <a:uFillTx/>
                <a:latin typeface="Agency FB" panose="020B0503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542" name="그룹 1849">
            <a:extLst>
              <a:ext uri="{FF2B5EF4-FFF2-40B4-BE49-F238E27FC236}">
                <a16:creationId xmlns:a16="http://schemas.microsoft.com/office/drawing/2014/main" id="{D1F73189-C116-4FAB-98E2-7F8D645516DB}"/>
              </a:ext>
            </a:extLst>
          </p:cNvPr>
          <p:cNvGrpSpPr/>
          <p:nvPr/>
        </p:nvGrpSpPr>
        <p:grpSpPr>
          <a:xfrm>
            <a:off x="9712073" y="1878824"/>
            <a:ext cx="1664463" cy="1850988"/>
            <a:chOff x="1138652" y="3370867"/>
            <a:chExt cx="1664463" cy="1850988"/>
          </a:xfrm>
        </p:grpSpPr>
        <p:cxnSp>
          <p:nvCxnSpPr>
            <p:cNvPr id="543" name="직선 연결선 1850">
              <a:extLst>
                <a:ext uri="{FF2B5EF4-FFF2-40B4-BE49-F238E27FC236}">
                  <a16:creationId xmlns:a16="http://schemas.microsoft.com/office/drawing/2014/main" id="{8385D27B-2B17-4524-8313-221699637B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4598" y="3370867"/>
              <a:ext cx="12569" cy="713453"/>
            </a:xfrm>
            <a:prstGeom prst="line">
              <a:avLst/>
            </a:prstGeom>
            <a:noFill/>
            <a:ln w="19050" cap="flat" cmpd="sng" algn="ctr">
              <a:solidFill>
                <a:srgbClr val="0E7FB7"/>
              </a:solidFill>
              <a:prstDash val="solid"/>
              <a:miter lim="800000"/>
            </a:ln>
            <a:effectLst/>
          </p:spPr>
        </p:cxnSp>
        <p:cxnSp>
          <p:nvCxnSpPr>
            <p:cNvPr id="544" name="직선 연결선 1851">
              <a:extLst>
                <a:ext uri="{FF2B5EF4-FFF2-40B4-BE49-F238E27FC236}">
                  <a16:creationId xmlns:a16="http://schemas.microsoft.com/office/drawing/2014/main" id="{78B82242-A1A9-4B81-9BE3-2BDC0EE1CB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0108" y="4065603"/>
              <a:ext cx="1361549" cy="0"/>
            </a:xfrm>
            <a:prstGeom prst="line">
              <a:avLst/>
            </a:prstGeom>
            <a:noFill/>
            <a:ln w="19050" cap="flat" cmpd="sng" algn="ctr">
              <a:solidFill>
                <a:srgbClr val="0E7FB7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C90A1DE8-515D-4F90-AE94-3032F16A62C1}"/>
                </a:ext>
              </a:extLst>
            </p:cNvPr>
            <p:cNvSpPr txBox="1"/>
            <p:nvPr/>
          </p:nvSpPr>
          <p:spPr>
            <a:xfrm flipH="1">
              <a:off x="1138652" y="4341614"/>
              <a:ext cx="1664463" cy="88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E7FB7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Валидация результатов и регистрация патента</a:t>
              </a:r>
              <a:endPara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E7FB7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</p:grpSp>
      <p:sp>
        <p:nvSpPr>
          <p:cNvPr id="546" name="TextBox 545">
            <a:extLst>
              <a:ext uri="{FF2B5EF4-FFF2-40B4-BE49-F238E27FC236}">
                <a16:creationId xmlns:a16="http://schemas.microsoft.com/office/drawing/2014/main" id="{2D43FB08-63E3-4645-B5CB-AE5BE483D6D3}"/>
              </a:ext>
            </a:extLst>
          </p:cNvPr>
          <p:cNvSpPr txBox="1"/>
          <p:nvPr/>
        </p:nvSpPr>
        <p:spPr>
          <a:xfrm>
            <a:off x="9940492" y="202486"/>
            <a:ext cx="122019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0E7FB7"/>
                </a:solidFill>
                <a:latin typeface="Agency FB" panose="020B0503020202020204" pitchFamily="34" charset="0"/>
                <a:cs typeface="Arial" pitchFamily="34" charset="0"/>
              </a:rPr>
              <a:t>2024</a:t>
            </a:r>
            <a:endParaRPr lang="ko-KR" altLang="en-US" sz="3200" b="1" dirty="0">
              <a:solidFill>
                <a:srgbClr val="0E7FB7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92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136702" y="300244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Запросы команды (призыв к действию)</a:t>
            </a:r>
            <a:endParaRPr lang="ru-RU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27AA67-9611-4F48-940E-DCACB7541C3C}"/>
              </a:ext>
            </a:extLst>
          </p:cNvPr>
          <p:cNvSpPr txBox="1"/>
          <p:nvPr/>
        </p:nvSpPr>
        <p:spPr>
          <a:xfrm>
            <a:off x="136702" y="1082502"/>
            <a:ext cx="585021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000" dirty="0"/>
              <a:t> Консультации по грантам.</a:t>
            </a:r>
          </a:p>
          <a:p>
            <a:pPr marL="342900" indent="-342900">
              <a:buAutoNum type="arabicPeriod"/>
            </a:pPr>
            <a:endParaRPr lang="ru-RU" sz="3000" dirty="0"/>
          </a:p>
          <a:p>
            <a:pPr marL="342900" indent="-342900">
              <a:buAutoNum type="arabicPeriod"/>
            </a:pPr>
            <a:endParaRPr lang="ru-RU" sz="3000" dirty="0"/>
          </a:p>
          <a:p>
            <a:pPr marL="342900" indent="-342900">
              <a:buAutoNum type="arabicPeriod"/>
            </a:pPr>
            <a:r>
              <a:rPr lang="ru-RU" sz="3000" dirty="0"/>
              <a:t> Помощь в поиске партнёров в научно-исследовательской среде.</a:t>
            </a:r>
          </a:p>
          <a:p>
            <a:pPr marL="342900" indent="-342900">
              <a:buAutoNum type="arabicPeriod"/>
            </a:pPr>
            <a:endParaRPr lang="ru-RU" sz="3000" dirty="0"/>
          </a:p>
          <a:p>
            <a:pPr marL="342900" indent="-342900">
              <a:buAutoNum type="arabicPeriod"/>
            </a:pPr>
            <a:endParaRPr lang="ru-RU" sz="3000" dirty="0"/>
          </a:p>
          <a:p>
            <a:pPr marL="342900" indent="-342900">
              <a:buAutoNum type="arabicPeriod"/>
            </a:pPr>
            <a:r>
              <a:rPr lang="ru-RU" sz="3000" dirty="0"/>
              <a:t> Помощь в поиске партнёров для тестирования разработанного продукта.</a:t>
            </a:r>
          </a:p>
          <a:p>
            <a:pPr marL="342900" indent="-342900">
              <a:buAutoNum type="arabicPeriod"/>
            </a:pPr>
            <a:endParaRPr lang="ru-RU" sz="3000" dirty="0"/>
          </a:p>
          <a:p>
            <a:pPr marL="342900" indent="-342900">
              <a:buAutoNum type="arabicPeriod"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04818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136702" y="300244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  <a:endParaRPr lang="ru-RU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7D1577-3685-4BEF-AA22-50E9EC6BCE2B}"/>
              </a:ext>
            </a:extLst>
          </p:cNvPr>
          <p:cNvSpPr txBox="1"/>
          <p:nvPr/>
        </p:nvSpPr>
        <p:spPr>
          <a:xfrm>
            <a:off x="545577" y="3059397"/>
            <a:ext cx="49438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8F00FF"/>
                </a:solidFill>
                <a:latin typeface="Gilroy-ExtraBold"/>
              </a:rPr>
              <a:t>Усманов Б.А. — лидер проекта; ответственный за программное обеспечение.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3D6BDE-B944-4A31-8B32-76C686C94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173" y="740381"/>
            <a:ext cx="2352696" cy="23190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7DA236-98EA-4332-BB90-20FF6C2ED141}"/>
              </a:ext>
            </a:extLst>
          </p:cNvPr>
          <p:cNvSpPr txBox="1"/>
          <p:nvPr/>
        </p:nvSpPr>
        <p:spPr>
          <a:xfrm>
            <a:off x="633070" y="6117479"/>
            <a:ext cx="4738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8F00FF"/>
                </a:solidFill>
                <a:latin typeface="Gilroy-ExtraBold"/>
              </a:rPr>
              <a:t>Галеев Р.Р. — ответственный за аппаратное обеспечение.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4B0D19-C8C9-4EB1-9755-6E57570368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173" y="3798533"/>
            <a:ext cx="2235172" cy="231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29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E796-78AA-448D-88A8-43A2AF434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88" y="669112"/>
            <a:ext cx="5399223" cy="60335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421BD-C79F-49CC-BC14-B9675047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C97D7-878A-45B8-82CC-C4CF0C428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BD7E6-D9FD-4BCF-B3D9-AF9C66C0C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" y="-814235"/>
            <a:ext cx="2203050" cy="2613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94F4FF-DE6C-4EC2-8BB5-62F2C88BEF00}"/>
              </a:ext>
            </a:extLst>
          </p:cNvPr>
          <p:cNvSpPr txBox="1"/>
          <p:nvPr/>
        </p:nvSpPr>
        <p:spPr>
          <a:xfrm>
            <a:off x="3519239" y="510539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Контакты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6EE46B-510A-48D6-80D7-A7DC0B4E1D73}"/>
              </a:ext>
            </a:extLst>
          </p:cNvPr>
          <p:cNvSpPr txBox="1"/>
          <p:nvPr/>
        </p:nvSpPr>
        <p:spPr>
          <a:xfrm>
            <a:off x="5390892" y="1661802"/>
            <a:ext cx="549929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Усманов Булат Альбертович</a:t>
            </a:r>
          </a:p>
          <a:p>
            <a:endParaRPr lang="ru-RU" sz="2400" dirty="0"/>
          </a:p>
          <a:p>
            <a:r>
              <a:rPr lang="ru-RU" sz="2400" dirty="0"/>
              <a:t>Тел.: +79374777400</a:t>
            </a:r>
          </a:p>
          <a:p>
            <a:endParaRPr lang="ru-RU" sz="2400" dirty="0"/>
          </a:p>
          <a:p>
            <a:r>
              <a:rPr lang="en-US" sz="2400" dirty="0"/>
              <a:t>E-mail: </a:t>
            </a:r>
            <a:r>
              <a:rPr lang="en-US" sz="2400" dirty="0">
                <a:hlinkClick r:id="rId7"/>
              </a:rPr>
              <a:t>bulatusman@mail.ru</a:t>
            </a:r>
            <a:endParaRPr lang="ru-RU" sz="2400" dirty="0"/>
          </a:p>
          <a:p>
            <a:endParaRPr lang="en-US" sz="2400" dirty="0"/>
          </a:p>
          <a:p>
            <a:r>
              <a:rPr lang="ru-RU" sz="2400" dirty="0"/>
              <a:t>Организация: Уфимский университет науки и технологий, Центр микро- и наномасштабной динамики дисперсных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58969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043093-DF52-0D23-2D56-D946C3FCF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29" y="-1322705"/>
            <a:ext cx="3765227" cy="44607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40BCEF-5734-8A05-8D5F-3146D5BF5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901" y="0"/>
            <a:ext cx="1934563" cy="27343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0D9533-2490-078E-DFEB-DA3519B0B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499" y="3555019"/>
            <a:ext cx="2220114" cy="31380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AEA1CF-B7A1-167E-7348-15FD25AE5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68" y="3962274"/>
            <a:ext cx="2466267" cy="34859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BB6687-7ED2-EB35-9452-FED07E5EE6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4928617"/>
            <a:ext cx="1266175" cy="17896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7738FA-6E03-C574-600A-D29C42138F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316826"/>
            <a:ext cx="3499709" cy="24760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2EE1D0-38AF-C4FA-EBCD-AAC3189812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922" y="321476"/>
            <a:ext cx="1900052" cy="19000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765D34E-D2CB-E20F-7179-9EC4FAF066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321" y="2605309"/>
            <a:ext cx="2008324" cy="20083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B75761-7D2A-D719-7F16-678ACC18CF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9538" y="-68093"/>
            <a:ext cx="1732594" cy="244892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BAB3163-0587-C74B-FC24-13237AE0D3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728" y="4163701"/>
            <a:ext cx="2134028" cy="30163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EB03B50-217B-5688-B1DC-8C6F4B02A1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" y="2095826"/>
            <a:ext cx="2766770" cy="195746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F5319C8-8B2A-D996-414F-CC34A1F734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514" y="3609471"/>
            <a:ext cx="4591619" cy="324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65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644</Words>
  <Application>Microsoft Office PowerPoint</Application>
  <PresentationFormat>Widescreen</PresentationFormat>
  <Paragraphs>150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Agency FB</vt:lpstr>
      <vt:lpstr>Arial</vt:lpstr>
      <vt:lpstr>Calibri</vt:lpstr>
      <vt:lpstr>Calibri Light</vt:lpstr>
      <vt:lpstr>Gilroy-ExtraBold</vt:lpstr>
      <vt:lpstr>GT Walsheim Pro Light</vt:lpstr>
      <vt:lpstr>Helvetica Neue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PolinaYO</dc:creator>
  <cp:lastModifiedBy>Tesla</cp:lastModifiedBy>
  <cp:revision>47</cp:revision>
  <dcterms:created xsi:type="dcterms:W3CDTF">2023-07-06T18:33:38Z</dcterms:created>
  <dcterms:modified xsi:type="dcterms:W3CDTF">2023-12-04T17:48:04Z</dcterms:modified>
</cp:coreProperties>
</file>