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0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664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515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13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71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95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19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8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4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6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F2BE-E4C5-409E-9340-DA8B87713591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C8A00-E03A-4122-A405-063784030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6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8670" y="2399228"/>
            <a:ext cx="9144000" cy="2387600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Impact" panose="020B0806030902050204" pitchFamily="34" charset="0"/>
              </a:rPr>
              <a:t>Создание гостиницы для животных с инновационным подходом</a:t>
            </a:r>
            <a:br>
              <a:rPr lang="ru-RU" sz="4400" dirty="0">
                <a:latin typeface="Impact" panose="020B0806030902050204" pitchFamily="34" charset="0"/>
              </a:rPr>
            </a:br>
            <a:endParaRPr lang="ru-RU" sz="4400" dirty="0">
              <a:latin typeface="Impact" panose="020B080603090205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49147" y="5084848"/>
            <a:ext cx="9144000" cy="1655762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 smtClean="0"/>
              <a:t>Выполнили:</a:t>
            </a:r>
          </a:p>
          <a:p>
            <a:pPr algn="r"/>
            <a:r>
              <a:rPr lang="ru-RU" dirty="0" smtClean="0"/>
              <a:t>студенты 2 курса, кафедры </a:t>
            </a:r>
            <a:r>
              <a:rPr lang="ru-RU" dirty="0" err="1" smtClean="0"/>
              <a:t>ГНиМКК</a:t>
            </a:r>
            <a:r>
              <a:rPr lang="ru-RU" dirty="0" smtClean="0"/>
              <a:t> </a:t>
            </a:r>
          </a:p>
          <a:p>
            <a:pPr algn="r"/>
            <a:r>
              <a:rPr lang="ru-RU" dirty="0" smtClean="0"/>
              <a:t>группа 231-э21 (ДЭУ-23)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Казакова А.А., Коняева Д.А., Астафьева К.С., Андросов Н.А., Ануфриев А.А., Бубнов П.А., Кравченко М.А., </a:t>
            </a:r>
            <a:r>
              <a:rPr lang="ru-RU" dirty="0" err="1" smtClean="0"/>
              <a:t>Кухтин</a:t>
            </a:r>
            <a:r>
              <a:rPr lang="ru-RU" dirty="0" smtClean="0"/>
              <a:t> В.В., Нечаев А.А., Рогов Д.Ю., </a:t>
            </a:r>
            <a:r>
              <a:rPr lang="ru-RU" dirty="0" err="1" smtClean="0"/>
              <a:t>Швыряев</a:t>
            </a:r>
            <a:r>
              <a:rPr lang="ru-RU" dirty="0" smtClean="0"/>
              <a:t> А.Д., </a:t>
            </a:r>
            <a:r>
              <a:rPr lang="ru-RU" dirty="0" err="1" smtClean="0"/>
              <a:t>Шайкин</a:t>
            </a:r>
            <a:r>
              <a:rPr lang="ru-RU" dirty="0" smtClean="0"/>
              <a:t> А.С.,</a:t>
            </a:r>
          </a:p>
          <a:p>
            <a:pPr algn="l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26724" y="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Акселерационная программа </a:t>
            </a:r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Мосполитех</a:t>
            </a:r>
            <a:r>
              <a:rPr lang="ru-RU" dirty="0" smtClean="0"/>
              <a:t> 3.0»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42" y="6134223"/>
            <a:ext cx="2296919" cy="60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436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Impact" panose="020B0806030902050204" pitchFamily="34" charset="0"/>
              </a:rPr>
              <a:t>Актуальность проекта</a:t>
            </a:r>
            <a:br>
              <a:rPr lang="ru-RU" sz="4400" dirty="0">
                <a:latin typeface="Impact" panose="020B0806030902050204" pitchFamily="34" charset="0"/>
              </a:rPr>
            </a:br>
            <a:endParaRPr lang="ru-RU" sz="4400" dirty="0">
              <a:latin typeface="Impact" panose="020B080603090205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194047"/>
            <a:ext cx="10515600" cy="150018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Уезжая летом в отпуск или же в командировку многие задаются вопросом куда пристроить своего любимого питомца и быть уверенным, что о нём точно будут заботится.</a:t>
            </a:r>
          </a:p>
          <a:p>
            <a:r>
              <a:rPr lang="ru-RU" dirty="0" smtClean="0"/>
              <a:t>Наш проект направлен на создание специализированной гостиницы, в которой такие люди смогут оставлять своих любимцев и быть уверенными в их безопасности.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105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Impact" panose="020B0806030902050204" pitchFamily="34" charset="0"/>
              </a:rPr>
              <a:t>Коротко о главном</a:t>
            </a:r>
            <a:endParaRPr lang="ru-RU" sz="4400" dirty="0">
              <a:latin typeface="Impact" panose="020B080603090205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925962" y="0"/>
            <a:ext cx="5000368" cy="5000368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"</a:t>
            </a:r>
            <a:r>
              <a:rPr lang="ru-RU" dirty="0" err="1" smtClean="0"/>
              <a:t>Пушистик</a:t>
            </a:r>
            <a:r>
              <a:rPr lang="ru-RU" dirty="0" smtClean="0"/>
              <a:t> Сити" - это не просто место для временного содержания питомцев, а настоящий курорт для животных, где комфорт и развлечения сочетаются с заботой и индивидуальным подходом.</a:t>
            </a:r>
          </a:p>
          <a:p>
            <a:r>
              <a:rPr lang="ru-RU" dirty="0" smtClean="0"/>
              <a:t>У нас современная онлайн-платформа с возможностью бронирования онлайн, галереей фото и видео питомцев, отзывами клиентов.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638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Impact" panose="020B0806030902050204" pitchFamily="34" charset="0"/>
              </a:rPr>
              <a:t>Цель и задачи проекта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Цель</a:t>
            </a:r>
            <a:r>
              <a:rPr lang="ru-RU" dirty="0" smtClean="0"/>
              <a:t> – </a:t>
            </a:r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создание гостиницы для животных с сочетанием комфорта и заботы о питомцах, с использованием современных технологий и экологических материалов.</a:t>
            </a:r>
          </a:p>
          <a:p>
            <a:pPr marL="0" indent="0">
              <a:buNone/>
            </a:pPr>
            <a:r>
              <a:rPr lang="ru-RU" b="1" dirty="0" smtClean="0"/>
              <a:t>Задачи </a:t>
            </a:r>
          </a:p>
          <a:p>
            <a:r>
              <a:rPr lang="ru-RU" b="1" i="1" dirty="0" smtClean="0"/>
              <a:t>Обеспечение безопасного и комфортного пребывания домашних животных в отсутствие их владельцев. </a:t>
            </a:r>
            <a:r>
              <a:rPr lang="ru-RU" dirty="0" smtClean="0">
                <a:solidFill>
                  <a:schemeClr val="tx1">
                    <a:tint val="75000"/>
                  </a:schemeClr>
                </a:solidFill>
              </a:rPr>
              <a:t>Это </a:t>
            </a:r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включает в себя предоставление чистых и просторных помещений, надлежащего питания и ухода, а также круглосуточного наблюдения.</a:t>
            </a:r>
          </a:p>
          <a:p>
            <a:r>
              <a:rPr lang="ru-RU" b="1" i="1" dirty="0" smtClean="0"/>
              <a:t>Удовлетворение индивидуальных потребностей каждого животного. </a:t>
            </a:r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Хозяева должны быть уверены, что их питомцы получат необходимую им заботу и внимание, будь то особая диета, лекарства или просто ласка и общение.</a:t>
            </a:r>
          </a:p>
          <a:p>
            <a:r>
              <a:rPr lang="ru-RU" b="1" i="1" dirty="0" smtClean="0"/>
              <a:t>Поддержание здоровья питомцев и оказание ветеринарных услуг.</a:t>
            </a:r>
            <a:r>
              <a:rPr lang="ru-RU" dirty="0" smtClean="0"/>
              <a:t> </a:t>
            </a:r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Персонал гостиницы должен быть обучен распознавать признаки болезни или дискомфорта и при необходимости оперативно обращаться за ветеринарной помощью.</a:t>
            </a:r>
          </a:p>
          <a:p>
            <a:r>
              <a:rPr lang="ru-RU" b="1" i="1" dirty="0" smtClean="0"/>
              <a:t>Предоставление гибких и доступных услуг.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74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Наши услуги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7358"/>
          <a:stretch/>
        </p:blipFill>
        <p:spPr>
          <a:xfrm>
            <a:off x="5838567" y="-8237"/>
            <a:ext cx="6353433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449065" cy="4351338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chemeClr val="tx1">
                    <a:tint val="75000"/>
                  </a:schemeClr>
                </a:solidFill>
              </a:rPr>
              <a:t>Ветеринарный осмотр и наблюдение.</a:t>
            </a:r>
          </a:p>
          <a:p>
            <a:r>
              <a:rPr lang="ru-RU" sz="2200" dirty="0">
                <a:solidFill>
                  <a:schemeClr val="tx1">
                    <a:tint val="75000"/>
                  </a:schemeClr>
                </a:solidFill>
              </a:rPr>
              <a:t>Групповые и индивидуальные занятия с кинологом или </a:t>
            </a:r>
            <a:r>
              <a:rPr lang="ru-RU" sz="2200" dirty="0" err="1">
                <a:solidFill>
                  <a:schemeClr val="tx1">
                    <a:tint val="75000"/>
                  </a:schemeClr>
                </a:solidFill>
              </a:rPr>
              <a:t>фелинологом</a:t>
            </a:r>
            <a:r>
              <a:rPr lang="ru-RU" sz="2200" dirty="0">
                <a:solidFill>
                  <a:schemeClr val="tx1">
                    <a:tint val="75000"/>
                  </a:schemeClr>
                </a:solidFill>
              </a:rPr>
              <a:t>.</a:t>
            </a:r>
          </a:p>
          <a:p>
            <a:r>
              <a:rPr lang="ru-RU" sz="2200" dirty="0">
                <a:solidFill>
                  <a:schemeClr val="tx1">
                    <a:tint val="75000"/>
                  </a:schemeClr>
                </a:solidFill>
              </a:rPr>
              <a:t>Доставка любимой еды.</a:t>
            </a:r>
          </a:p>
          <a:p>
            <a:r>
              <a:rPr lang="ru-RU" sz="2200" dirty="0">
                <a:solidFill>
                  <a:schemeClr val="tx1">
                    <a:tint val="75000"/>
                  </a:schemeClr>
                </a:solidFill>
              </a:rPr>
              <a:t>Фотосессии и видеозаписи питомцев.</a:t>
            </a:r>
          </a:p>
          <a:p>
            <a:r>
              <a:rPr lang="ru-RU" sz="2200" dirty="0">
                <a:solidFill>
                  <a:schemeClr val="tx1">
                    <a:tint val="75000"/>
                  </a:schemeClr>
                </a:solidFill>
              </a:rPr>
              <a:t>Специальные программы для собак и кошек с ограниченными возможностями.</a:t>
            </a:r>
          </a:p>
          <a:p>
            <a:r>
              <a:rPr lang="ru-RU" sz="2200" dirty="0" err="1">
                <a:solidFill>
                  <a:schemeClr val="tx1">
                    <a:tint val="75000"/>
                  </a:schemeClr>
                </a:solidFill>
              </a:rPr>
              <a:t>Груминг</a:t>
            </a:r>
            <a:endParaRPr lang="ru-RU" sz="2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346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370" y="-1627713"/>
            <a:ext cx="10515600" cy="2852737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Impact" panose="020B0806030902050204" pitchFamily="34" charset="0"/>
              </a:rPr>
              <a:t>Инновационный подход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3370" y="1874376"/>
            <a:ext cx="10225388" cy="311291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Технологии для повышения комфорта и безопасности: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Камеры видеонаблюдения с доступом для владельцев в реальном времени.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Системы контроля климата и освещения.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Автоматизированные кормушки и поилки.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Электронная карточка с полной информацией о питомце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Используется современная онлайн-платформа с возможностью бронирования онлайн, галереей фото и видео питомцев, отзывами клиентов.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933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Почему именно мы?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68450"/>
            <a:ext cx="6572250" cy="4351338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tint val="75000"/>
                  </a:schemeClr>
                </a:solidFill>
              </a:rPr>
              <a:t>Персонализация: Каждый питомец получает индивидуальный план пребывания, учитывающий его потребности (порода, возраст, характер, привычки) и предпочтения (любимые игры, лакомства, режим дня).</a:t>
            </a:r>
          </a:p>
          <a:p>
            <a:r>
              <a:rPr lang="ru-RU" sz="2000" dirty="0">
                <a:solidFill>
                  <a:schemeClr val="tx1">
                    <a:tint val="75000"/>
                  </a:schemeClr>
                </a:solidFill>
              </a:rPr>
              <a:t>Комфортные номера оснащены удобными кроватями, игрушками, интерактивными панелями для развлечений.</a:t>
            </a:r>
          </a:p>
          <a:p>
            <a:r>
              <a:rPr lang="ru-RU" sz="2000" dirty="0">
                <a:solidFill>
                  <a:schemeClr val="tx1">
                    <a:tint val="75000"/>
                  </a:schemeClr>
                </a:solidFill>
              </a:rPr>
              <a:t>Часть доходов отправляется в приюты для бездомных животных.</a:t>
            </a:r>
          </a:p>
          <a:p>
            <a:r>
              <a:rPr lang="ru-RU" sz="2000" dirty="0">
                <a:solidFill>
                  <a:schemeClr val="tx1">
                    <a:tint val="75000"/>
                  </a:schemeClr>
                </a:solidFill>
              </a:rPr>
              <a:t>Открытые цены, четкие договоры, возможность посещения гостиницы в любое время</a:t>
            </a:r>
            <a:r>
              <a:rPr lang="ru-RU" sz="2000" dirty="0" smtClean="0">
                <a:solidFill>
                  <a:schemeClr val="tx1">
                    <a:tint val="75000"/>
                  </a:schemeClr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tx1">
                    <a:tint val="75000"/>
                  </a:schemeClr>
                </a:solidFill>
              </a:rPr>
              <a:t>Ветеринарный кабинет</a:t>
            </a:r>
            <a:endParaRPr lang="ru-RU" sz="2000" dirty="0">
              <a:solidFill>
                <a:schemeClr val="tx1">
                  <a:tint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490" y="3429000"/>
            <a:ext cx="514551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0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Стартовые инвестиции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Аренда или покупка помещения: 500 000 - 1 000 000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Ремонт и обустройство помещения: 300 000 - 500 000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Покупка оборудования и мебели: 200 000 - 300 000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Ветеринарное оборудование и медикаменты: 100 000 - 150 000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Создание сайта и маркетинговые материалы: 50 000 - 100 000 рублей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9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" y="500062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Операционные расходы (ежемесячные):</a:t>
            </a:r>
            <a:br>
              <a:rPr lang="ru-RU" dirty="0">
                <a:latin typeface="Impact" panose="020B0806030902050204" pitchFamily="34" charset="0"/>
              </a:rPr>
            </a:b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75" y="1606550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Зарплата персоналу: 100 000 - 150 000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 Коммунальные услуги: 20 000 - 30 000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 Корм и уход за животными: 50 000 - 70 000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 Ветеринарные услуги: 10 000 - 20 000 рублей</a:t>
            </a:r>
          </a:p>
          <a:p>
            <a:r>
              <a:rPr lang="ru-RU" dirty="0">
                <a:solidFill>
                  <a:schemeClr val="tx1">
                    <a:tint val="75000"/>
                  </a:schemeClr>
                </a:solidFill>
              </a:rPr>
              <a:t> Маркетинг и реклама: 5 000 - 10 000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4092982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950" y="3397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>
                <a:latin typeface="Impact" panose="020B0806030902050204" pitchFamily="34" charset="0"/>
                <a:ea typeface="+mj-ea"/>
                <a:cs typeface="+mj-cs"/>
              </a:rPr>
              <a:t>Срок окупаемости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7675" y="1469589"/>
            <a:ext cx="9267825" cy="3839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2800" dirty="0" smtClean="0">
                <a:solidFill>
                  <a:schemeClr val="tx1">
                    <a:tint val="75000"/>
                  </a:schemeClr>
                </a:solidFill>
              </a:rPr>
              <a:t>Если </a:t>
            </a:r>
            <a:r>
              <a:rPr lang="ru-RU" sz="2800" dirty="0">
                <a:solidFill>
                  <a:schemeClr val="tx1">
                    <a:tint val="75000"/>
                  </a:schemeClr>
                </a:solidFill>
              </a:rPr>
              <a:t>стартовые инвестиции составили 1 500 000 рублей, а ежемесячные операционные расходы составляют 200 000 рублей, то при средней загрузке в 60% и средней стоимости проживания за ночь в 500 рублей, гостиница может приносить доход в размере 900 000 рублей в месяц.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tint val="7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schemeClr val="tx1">
                    <a:tint val="75000"/>
                  </a:schemeClr>
                </a:solidFill>
              </a:rPr>
              <a:t>Чистая прибыль за вычетом операционных расходов составит 700 000 рублей в месяц. Таким образом, срок окупаемости составит около 1,5 - 2 лет.</a:t>
            </a:r>
          </a:p>
        </p:txBody>
      </p:sp>
    </p:spTree>
    <p:extLst>
      <p:ext uri="{BB962C8B-B14F-4D97-AF65-F5344CB8AC3E}">
        <p14:creationId xmlns:p14="http://schemas.microsoft.com/office/powerpoint/2010/main" val="3745681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ru-RU" sz="4400" dirty="0">
                <a:latin typeface="Impact" panose="020B0806030902050204" pitchFamily="34" charset="0"/>
              </a:rPr>
              <a:t>контакты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Телефон: 8(930) 964-35-61</a:t>
            </a:r>
          </a:p>
          <a:p>
            <a:r>
              <a:rPr lang="en-US" dirty="0" smtClean="0"/>
              <a:t>Email</a:t>
            </a:r>
            <a:r>
              <a:rPr lang="ru-RU" dirty="0" smtClean="0"/>
              <a:t>: </a:t>
            </a:r>
            <a:r>
              <a:rPr lang="en-US" dirty="0" smtClean="0"/>
              <a:t>Deo21.231@yandex.ru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387" y="112713"/>
            <a:ext cx="7000875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60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654</Words>
  <Application>Microsoft Office PowerPoint</Application>
  <PresentationFormat>Широкоэкранный</PresentationFormat>
  <Paragraphs>60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Impact</vt:lpstr>
      <vt:lpstr>Тема Office</vt:lpstr>
      <vt:lpstr>Создание гостиницы для животных с инновационным подходом </vt:lpstr>
      <vt:lpstr>Актуальность проекта </vt:lpstr>
      <vt:lpstr>Коротко о главном</vt:lpstr>
      <vt:lpstr>Цель и задачи проекта</vt:lpstr>
      <vt:lpstr>Наши услуги</vt:lpstr>
      <vt:lpstr>Инновационный подход</vt:lpstr>
      <vt:lpstr>Почему именно мы?</vt:lpstr>
      <vt:lpstr>Стартовые инвестиции</vt:lpstr>
      <vt:lpstr>Операционные расходы (ежемесячные): 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гостиницы для животных с инновационным подходом</dc:title>
  <dc:creator>User</dc:creator>
  <cp:lastModifiedBy>User</cp:lastModifiedBy>
  <cp:revision>6</cp:revision>
  <dcterms:created xsi:type="dcterms:W3CDTF">2024-12-07T19:36:19Z</dcterms:created>
  <dcterms:modified xsi:type="dcterms:W3CDTF">2024-12-07T20:19:28Z</dcterms:modified>
</cp:coreProperties>
</file>