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6858000" cy="9144000"/>
  <p:embeddedFontLst>
    <p:embeddedFont>
      <p:font typeface="Raleway"/>
      <p:regular r:id="rId21"/>
      <p:bold r:id="rId22"/>
      <p:italic r:id="rId23"/>
      <p:boldItalic r:id="rId24"/>
    </p:embeddedFont>
    <p:embeddedFont>
      <p:font typeface="Raleway SemiBold"/>
      <p:regular r:id="rId25"/>
      <p:bold r:id="rId26"/>
      <p:italic r:id="rId27"/>
      <p:boldItalic r:id="rId28"/>
    </p:embeddedFont>
    <p:embeddedFont>
      <p:font typeface="Helvetica Neue"/>
      <p:regular r:id="rId29"/>
      <p:bold r:id="rId30"/>
      <p:italic r:id="rId31"/>
      <p:boldItalic r:id="rId32"/>
    </p:embeddedFont>
    <p:embeddedFont>
      <p:font typeface="Century Gothic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A89E6E88-C7D7-479A-915B-CB0D5E8DD243}">
  <a:tblStyle styleId="{A89E6E88-C7D7-479A-915B-CB0D5E8DD243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font" Target="fonts/Raleway-bold.fntdata"/><Relationship Id="rId21" Type="http://schemas.openxmlformats.org/officeDocument/2006/relationships/font" Target="fonts/Raleway-regular.fntdata"/><Relationship Id="rId24" Type="http://schemas.openxmlformats.org/officeDocument/2006/relationships/font" Target="fonts/Raleway-boldItalic.fntdata"/><Relationship Id="rId23" Type="http://schemas.openxmlformats.org/officeDocument/2006/relationships/font" Target="fonts/Raleway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bold.fntdata"/><Relationship Id="rId25" Type="http://schemas.openxmlformats.org/officeDocument/2006/relationships/font" Target="fonts/RalewaySemiBold-regular.fntdata"/><Relationship Id="rId28" Type="http://schemas.openxmlformats.org/officeDocument/2006/relationships/font" Target="fonts/RalewaySemiBold-boldItalic.fntdata"/><Relationship Id="rId27" Type="http://schemas.openxmlformats.org/officeDocument/2006/relationships/font" Target="fonts/RalewaySemiBold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HelveticaNeue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HelveticaNeue-italic.fntdata"/><Relationship Id="rId30" Type="http://schemas.openxmlformats.org/officeDocument/2006/relationships/font" Target="fonts/HelveticaNeue-bold.fntdata"/><Relationship Id="rId11" Type="http://schemas.openxmlformats.org/officeDocument/2006/relationships/slide" Target="slides/slide4.xml"/><Relationship Id="rId33" Type="http://schemas.openxmlformats.org/officeDocument/2006/relationships/font" Target="fonts/CenturyGothic-regular.fntdata"/><Relationship Id="rId10" Type="http://schemas.openxmlformats.org/officeDocument/2006/relationships/slide" Target="slides/slide3.xml"/><Relationship Id="rId32" Type="http://schemas.openxmlformats.org/officeDocument/2006/relationships/font" Target="fonts/HelveticaNeue-boldItalic.fntdata"/><Relationship Id="rId13" Type="http://schemas.openxmlformats.org/officeDocument/2006/relationships/slide" Target="slides/slide6.xml"/><Relationship Id="rId35" Type="http://schemas.openxmlformats.org/officeDocument/2006/relationships/font" Target="fonts/CenturyGothic-italic.fntdata"/><Relationship Id="rId12" Type="http://schemas.openxmlformats.org/officeDocument/2006/relationships/slide" Target="slides/slide5.xml"/><Relationship Id="rId34" Type="http://schemas.openxmlformats.org/officeDocument/2006/relationships/font" Target="fonts/CenturyGothic-bold.fntdata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36" Type="http://schemas.openxmlformats.org/officeDocument/2006/relationships/font" Target="fonts/CenturyGothic-boldItalic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9" name="Google Shape;119;p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9" name="Google Shape;139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3" name="Google Shape;153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7" name="Google Shape;167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1" name="Google Shape;181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9" name="Google Shape;189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2" name="Google Shape;202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5" name="Google Shape;215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8" name="Google Shape;228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8" name="Google Shape;23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0" name="Google Shape;250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5" name="Google Shape;265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Relationship Id="rId3" Type="http://schemas.openxmlformats.org/officeDocument/2006/relationships/image" Target="../media/image11.png"/><Relationship Id="rId4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Relationship Id="rId3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4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png"/><Relationship Id="rId4" Type="http://schemas.openxmlformats.org/officeDocument/2006/relationships/image" Target="../media/image5.png"/><Relationship Id="rId5" Type="http://schemas.openxmlformats.org/officeDocument/2006/relationships/image" Target="../media/image9.jpg"/><Relationship Id="rId6" Type="http://schemas.openxmlformats.org/officeDocument/2006/relationships/image" Target="../media/image3.png"/><Relationship Id="rId7" Type="http://schemas.openxmlformats.org/officeDocument/2006/relationships/image" Target="../media/image4.png"/><Relationship Id="rId8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title"/>
          </p:nvPr>
        </p:nvSpPr>
        <p:spPr>
          <a:xfrm>
            <a:off x="401717" y="1002756"/>
            <a:ext cx="4655700" cy="257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Поверхностный молекулярный импринтинг кумаринов (извлечение из этанольных фракций)</a:t>
            </a:r>
            <a:endParaRPr sz="3100">
              <a:solidFill>
                <a:schemeClr val="dk1"/>
              </a:solidFill>
            </a:endParaRPr>
          </a:p>
        </p:txBody>
      </p:sp>
      <p:pic>
        <p:nvPicPr>
          <p:cNvPr id="107" name="Google Shape;107;p25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2" name="Google Shape;112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683575" y="252487"/>
            <a:ext cx="1749889" cy="5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1700" y="123150"/>
            <a:ext cx="895675" cy="895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26"/>
          <p:cNvSpPr txBox="1"/>
          <p:nvPr>
            <p:ph idx="1" type="body"/>
          </p:nvPr>
        </p:nvSpPr>
        <p:spPr>
          <a:xfrm>
            <a:off x="456825" y="1883043"/>
            <a:ext cx="6153300" cy="20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2571"/>
              <a:buNone/>
            </a:pPr>
            <a:r>
              <a:rPr lang="ru" sz="1550">
                <a:solidFill>
                  <a:schemeClr val="dk1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Актуальностью проекта является поиск новых технологий извлечения комплекса БАВ, которые позволят напрямую извлекать целевые молекулы из растительных экстрактов лекарственных растений.</a:t>
            </a:r>
            <a:endParaRPr sz="22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7" name="Google Shape;127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1" name="Google Shape;131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2" name="Google Shape;132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7"/>
          <p:cNvSpPr txBox="1"/>
          <p:nvPr>
            <p:ph type="title"/>
          </p:nvPr>
        </p:nvSpPr>
        <p:spPr>
          <a:xfrm>
            <a:off x="1320717" y="63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2" name="Google Shape;142;p27"/>
          <p:cNvSpPr txBox="1"/>
          <p:nvPr>
            <p:ph idx="1" type="body"/>
          </p:nvPr>
        </p:nvSpPr>
        <p:spPr>
          <a:xfrm>
            <a:off x="457200" y="1540500"/>
            <a:ext cx="7993200" cy="24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" sz="1550">
                <a:highlight>
                  <a:srgbClr val="FFFFFF"/>
                </a:highlight>
              </a:rPr>
              <a:t>Основной целевой аудиторией </a:t>
            </a:r>
            <a:r>
              <a:rPr lang="ru" sz="1550"/>
              <a:t>является - заказчик ЮграБиоФарм (проект, направленный на развитие биотехнологии), но также проект нацелен на</a:t>
            </a:r>
            <a:r>
              <a:rPr lang="ru" sz="1550">
                <a:solidFill>
                  <a:srgbClr val="000000"/>
                </a:solidFill>
                <a:highlight>
                  <a:schemeClr val="lt1"/>
                </a:highlight>
              </a:rPr>
              <a:t>:</a:t>
            </a:r>
            <a:endParaRPr sz="1550">
              <a:highlight>
                <a:srgbClr val="FFFFFF"/>
              </a:highlight>
            </a:endParaRPr>
          </a:p>
          <a:p>
            <a:pPr indent="-327025" lvl="0" marL="457200" rtl="0" algn="just">
              <a:spcBef>
                <a:spcPts val="1200"/>
              </a:spcBef>
              <a:spcAft>
                <a:spcPts val="0"/>
              </a:spcAft>
              <a:buSzPts val="1550"/>
              <a:buAutoNum type="arabicParenR"/>
            </a:pPr>
            <a:r>
              <a:rPr lang="ru" sz="1550">
                <a:highlight>
                  <a:srgbClr val="FFFFFF"/>
                </a:highlight>
              </a:rPr>
              <a:t>Исследователей и научных работников в области химии, биохимии, перерабатывающей промышленности.</a:t>
            </a:r>
            <a:endParaRPr sz="1550">
              <a:highlight>
                <a:srgbClr val="FFFFFF"/>
              </a:highlight>
            </a:endParaRPr>
          </a:p>
          <a:p>
            <a:pPr indent="-327025" lvl="0" marL="457200" rtl="0" algn="just">
              <a:spcBef>
                <a:spcPts val="0"/>
              </a:spcBef>
              <a:spcAft>
                <a:spcPts val="0"/>
              </a:spcAft>
              <a:buSzPts val="1550"/>
              <a:buAutoNum type="arabicParenR"/>
            </a:pPr>
            <a:r>
              <a:rPr lang="ru" sz="1550">
                <a:highlight>
                  <a:srgbClr val="FFFFFF"/>
                </a:highlight>
              </a:rPr>
              <a:t>Специалистов, которые занимаются анализом кумаринов.</a:t>
            </a:r>
            <a:endParaRPr sz="1550">
              <a:highlight>
                <a:srgbClr val="FFFFFF"/>
              </a:highlight>
            </a:endParaRPr>
          </a:p>
          <a:p>
            <a:pPr indent="-327025" lvl="0" marL="457200" rtl="0" algn="just">
              <a:spcBef>
                <a:spcPts val="0"/>
              </a:spcBef>
              <a:spcAft>
                <a:spcPts val="0"/>
              </a:spcAft>
              <a:buSzPts val="1550"/>
              <a:buAutoNum type="arabicParenR"/>
            </a:pPr>
            <a:r>
              <a:rPr lang="ru" sz="1550">
                <a:highlight>
                  <a:srgbClr val="FFFFFF"/>
                </a:highlight>
              </a:rPr>
              <a:t>Производителей натуральных продуктов и добавок на основе кумаринов. </a:t>
            </a:r>
            <a:endParaRPr sz="1550">
              <a:highlight>
                <a:srgbClr val="FFFFFF"/>
              </a:highlight>
            </a:endParaRPr>
          </a:p>
          <a:p>
            <a:pPr indent="-327025" lvl="0" marL="457200" rtl="0" algn="just">
              <a:spcBef>
                <a:spcPts val="0"/>
              </a:spcBef>
              <a:spcAft>
                <a:spcPts val="0"/>
              </a:spcAft>
              <a:buSzPts val="1550"/>
              <a:buAutoNum type="arabicParenR"/>
            </a:pPr>
            <a:r>
              <a:rPr lang="ru" sz="1550">
                <a:highlight>
                  <a:srgbClr val="FFFFFF"/>
                </a:highlight>
              </a:rPr>
              <a:t>Фармацевтические компании, ищущие новые активные ингредиенты для создания лекарств.</a:t>
            </a:r>
            <a:endParaRPr sz="1550">
              <a:highlight>
                <a:srgbClr val="FFFFFF"/>
              </a:highlight>
            </a:endParaRPr>
          </a:p>
          <a:p>
            <a:pPr indent="-327025" lvl="0" marL="457200" rtl="0" algn="just">
              <a:spcBef>
                <a:spcPts val="0"/>
              </a:spcBef>
              <a:spcAft>
                <a:spcPts val="0"/>
              </a:spcAft>
              <a:buSzPts val="1550"/>
              <a:buAutoNum type="arabicParenR"/>
            </a:pPr>
            <a:r>
              <a:rPr lang="ru" sz="1550">
                <a:highlight>
                  <a:srgbClr val="FFFFFF"/>
                </a:highlight>
              </a:rPr>
              <a:t>Экологические организации, заинтересованные в использовании экологически чистых методов извлечения кумаринов.</a:t>
            </a:r>
            <a:endParaRPr sz="1550">
              <a:highlight>
                <a:srgbClr val="FFFFFF"/>
              </a:highlight>
            </a:endParaRPr>
          </a:p>
        </p:txBody>
      </p:sp>
      <p:sp>
        <p:nvSpPr>
          <p:cNvPr id="143" name="Google Shape;143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4" name="Google Shape;144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0" name="Google Shape;150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8"/>
          <p:cNvSpPr txBox="1"/>
          <p:nvPr>
            <p:ph type="title"/>
          </p:nvPr>
        </p:nvSpPr>
        <p:spPr>
          <a:xfrm>
            <a:off x="1320717" y="63640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6" name="Google Shape;156;p28"/>
          <p:cNvSpPr txBox="1"/>
          <p:nvPr>
            <p:ph idx="1" type="body"/>
          </p:nvPr>
        </p:nvSpPr>
        <p:spPr>
          <a:xfrm>
            <a:off x="456826" y="1519900"/>
            <a:ext cx="7974600" cy="34749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000000"/>
              </a:solidFill>
            </a:endParaRPr>
          </a:p>
          <a:p>
            <a:pPr indent="-32385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AutoNum type="arabicPeriod"/>
            </a:pPr>
            <a:r>
              <a:rPr lang="ru" sz="1500">
                <a:solidFill>
                  <a:srgbClr val="000000"/>
                </a:solidFill>
              </a:rPr>
              <a:t>Данная тема получила широкое распространение </a:t>
            </a:r>
            <a:r>
              <a:rPr lang="ru" sz="1500">
                <a:solidFill>
                  <a:srgbClr val="000000"/>
                </a:solidFill>
              </a:rPr>
              <a:t>за рубежом</a:t>
            </a:r>
            <a:r>
              <a:rPr lang="ru" sz="1500">
                <a:solidFill>
                  <a:srgbClr val="000000"/>
                </a:solidFill>
              </a:rPr>
              <a:t>, но малоизвестна в России. Из-за этого молодые российские специалисты не обладают достаточной информацией для проведения соответствующих исследований.</a:t>
            </a:r>
            <a:endParaRPr sz="1500">
              <a:solidFill>
                <a:srgbClr val="000000"/>
              </a:solidFill>
            </a:endParaRPr>
          </a:p>
          <a:p>
            <a:pPr indent="-32385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AutoNum type="arabicPeriod"/>
            </a:pPr>
            <a:r>
              <a:rPr lang="ru" sz="1500">
                <a:solidFill>
                  <a:srgbClr val="000000"/>
                </a:solidFill>
              </a:rPr>
              <a:t>Проблема заключается в необходимости разработки и внедрения эффективной технологии извлечения кумарина из растительных экстрактов для лабораторного производства.</a:t>
            </a:r>
            <a:endParaRPr sz="1500">
              <a:solidFill>
                <a:srgbClr val="000000"/>
              </a:solidFill>
            </a:endParaRPr>
          </a:p>
          <a:p>
            <a:pPr indent="-32385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AutoNum type="arabicPeriod"/>
            </a:pPr>
            <a:r>
              <a:rPr lang="ru" sz="1500">
                <a:solidFill>
                  <a:srgbClr val="000000"/>
                </a:solidFill>
              </a:rPr>
              <a:t>Используемые методы требуют большого количества растворителей, которые снижают </a:t>
            </a:r>
            <a:r>
              <a:rPr lang="ru" sz="1500">
                <a:solidFill>
                  <a:srgbClr val="000000"/>
                </a:solidFill>
              </a:rPr>
              <a:t>уровень</a:t>
            </a:r>
            <a:r>
              <a:rPr lang="ru" sz="1500">
                <a:solidFill>
                  <a:srgbClr val="000000"/>
                </a:solidFill>
              </a:rPr>
              <a:t> экологичности предприятий.</a:t>
            </a:r>
            <a:endParaRPr sz="1500">
              <a:solidFill>
                <a:srgbClr val="000000"/>
              </a:solidFill>
            </a:endParaRPr>
          </a:p>
          <a:p>
            <a:pPr indent="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0">
              <a:solidFill>
                <a:srgbClr val="000000"/>
              </a:solidFill>
            </a:endParaRPr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>
              <a:highlight>
                <a:schemeClr val="lt1"/>
              </a:highlight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7" name="Google Shape;157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8" name="Google Shape;158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4" name="Google Shape;164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9"/>
          <p:cNvSpPr txBox="1"/>
          <p:nvPr>
            <p:ph type="title"/>
          </p:nvPr>
        </p:nvSpPr>
        <p:spPr>
          <a:xfrm>
            <a:off x="1466917" y="63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0" name="Google Shape;170;p29"/>
          <p:cNvSpPr txBox="1"/>
          <p:nvPr>
            <p:ph idx="1" type="body"/>
          </p:nvPr>
        </p:nvSpPr>
        <p:spPr>
          <a:xfrm>
            <a:off x="308700" y="1445076"/>
            <a:ext cx="7993200" cy="35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000000"/>
                </a:solidFill>
                <a:highlight>
                  <a:srgbClr val="FFFFFF"/>
                </a:highlight>
              </a:rPr>
              <a:t>Цель проекта: Синтез гидрофильных молекулярно-импринтированных смол на поверхности магнитных частиц для извлечения комплекса кумаринов из водно-этанольного экстракта донника лекарственного.</a:t>
            </a:r>
            <a:endParaRPr sz="15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000000"/>
                </a:solidFill>
                <a:highlight>
                  <a:srgbClr val="FFFFFF"/>
                </a:highlight>
              </a:rPr>
              <a:t>Решение:</a:t>
            </a:r>
            <a:endParaRPr sz="15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-32385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AutoNum type="arabicPeriod"/>
            </a:pPr>
            <a:r>
              <a:rPr lang="ru" sz="1500">
                <a:highlight>
                  <a:srgbClr val="FFFFFF"/>
                </a:highlight>
              </a:rPr>
              <a:t>Оптимизация </a:t>
            </a:r>
            <a:r>
              <a:rPr lang="ru" sz="1500">
                <a:highlight>
                  <a:srgbClr val="FFFFFF"/>
                </a:highlight>
              </a:rPr>
              <a:t>технологии извлечения кумарина, которая будет основываться на использовании минимального количества растворителей, что</a:t>
            </a:r>
            <a:r>
              <a:rPr lang="ru" sz="1500">
                <a:highlight>
                  <a:srgbClr val="FFFFFF"/>
                </a:highlight>
              </a:rPr>
              <a:t> позволит повысить уровень экологичности производства;</a:t>
            </a:r>
            <a:endParaRPr sz="1500">
              <a:highlight>
                <a:srgbClr val="FFFFFF"/>
              </a:highlight>
            </a:endParaRPr>
          </a:p>
          <a:p>
            <a:pPr indent="-323850" lvl="0" marL="457200" rtl="0" algn="just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AutoNum type="arabicPeriod"/>
            </a:pPr>
            <a:r>
              <a:rPr lang="ru" sz="1500">
                <a:solidFill>
                  <a:srgbClr val="000000"/>
                </a:solidFill>
                <a:highlight>
                  <a:srgbClr val="FFFFFF"/>
                </a:highlight>
              </a:rPr>
              <a:t>Получение патента на оптимизированную методику синтеза молекулярно-импринтированных меламин-флороглюцин-формальдегидных смол на поверхности магнитных частиц, </a:t>
            </a:r>
            <a:r>
              <a:rPr lang="ru" sz="1500">
                <a:highlight>
                  <a:srgbClr val="FFFFFF"/>
                </a:highlight>
              </a:rPr>
              <a:t>что позволит молодым специалистам получить необходимую информацию для проведения исследований.</a:t>
            </a:r>
            <a:endParaRPr sz="1500"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500">
              <a:solidFill>
                <a:srgbClr val="000000"/>
              </a:solidFill>
              <a:highlight>
                <a:srgbClr val="FFFFFF"/>
              </a:highlight>
            </a:endParaRPr>
          </a:p>
        </p:txBody>
      </p:sp>
      <p:sp>
        <p:nvSpPr>
          <p:cNvPr id="171" name="Google Shape;171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" name="Google Shape;172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8" name="Google Shape;178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0"/>
          <p:cNvSpPr txBox="1"/>
          <p:nvPr>
            <p:ph type="title"/>
          </p:nvPr>
        </p:nvSpPr>
        <p:spPr>
          <a:xfrm>
            <a:off x="401732" y="297906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4" name="Google Shape;184;p30"/>
          <p:cNvSpPr txBox="1"/>
          <p:nvPr/>
        </p:nvSpPr>
        <p:spPr>
          <a:xfrm>
            <a:off x="431800" y="1339200"/>
            <a:ext cx="8485200" cy="368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500">
                <a:solidFill>
                  <a:srgbClr val="FD493D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lang="ru" sz="1500">
                <a:latin typeface="Raleway"/>
                <a:ea typeface="Raleway"/>
                <a:cs typeface="Raleway"/>
                <a:sym typeface="Raleway"/>
              </a:rPr>
              <a:t> Поверхностно молекулярный импринтинг</a:t>
            </a:r>
            <a:endParaRPr sz="15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500">
                <a:solidFill>
                  <a:srgbClr val="FD493D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 </a:t>
            </a:r>
            <a:r>
              <a:rPr lang="ru" sz="1500">
                <a:latin typeface="Raleway"/>
                <a:ea typeface="Raleway"/>
                <a:cs typeface="Raleway"/>
                <a:sym typeface="Raleway"/>
              </a:rPr>
              <a:t> химическим производствам и предприятиям биотехнологической промышленности</a:t>
            </a:r>
            <a:endParaRPr sz="15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500">
                <a:solidFill>
                  <a:srgbClr val="FD493D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lang="ru" sz="1500">
                <a:latin typeface="Raleway"/>
                <a:ea typeface="Raleway"/>
                <a:cs typeface="Raleway"/>
                <a:sym typeface="Raleway"/>
              </a:rPr>
              <a:t>  снижения издержек на производстве и повышение экологичности</a:t>
            </a:r>
            <a:endParaRPr sz="15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500">
                <a:solidFill>
                  <a:srgbClr val="FD493D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lang="ru" sz="1500">
                <a:latin typeface="Raleway"/>
                <a:ea typeface="Raleway"/>
                <a:cs typeface="Raleway"/>
                <a:sym typeface="Raleway"/>
              </a:rPr>
              <a:t> снижения использование растворителей, уменьшения санитарной зоны,  многоразового использования субстанции,  экономии на сырье и на времени извлечения</a:t>
            </a:r>
            <a:endParaRPr sz="15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500">
                <a:solidFill>
                  <a:srgbClr val="FD493D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 </a:t>
            </a:r>
            <a:r>
              <a:rPr lang="ru" sz="1500">
                <a:latin typeface="Raleway"/>
                <a:ea typeface="Raleway"/>
                <a:cs typeface="Raleway"/>
                <a:sym typeface="Raleway"/>
              </a:rPr>
              <a:t>технологии поверхностного молекулярного импринтинга для извлечения кумарина</a:t>
            </a:r>
            <a:endParaRPr sz="15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500">
                <a:solidFill>
                  <a:srgbClr val="FD493D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lang="ru" sz="1500">
                <a:latin typeface="Raleway"/>
                <a:ea typeface="Raleway"/>
                <a:cs typeface="Raleway"/>
                <a:sym typeface="Raleway"/>
              </a:rPr>
              <a:t> в виде конечного продукта - субстанцию с заданными критериями, </a:t>
            </a:r>
            <a:r>
              <a:rPr lang="ru" sz="1500">
                <a:latin typeface="Raleway"/>
                <a:ea typeface="Raleway"/>
                <a:cs typeface="Raleway"/>
                <a:sym typeface="Raleway"/>
              </a:rPr>
              <a:t>посредством</a:t>
            </a:r>
            <a:r>
              <a:rPr lang="ru" sz="1500">
                <a:latin typeface="Raleway"/>
                <a:ea typeface="Raleway"/>
                <a:cs typeface="Raleway"/>
                <a:sym typeface="Raleway"/>
              </a:rPr>
              <a:t> оптимизированной технологии.</a:t>
            </a:r>
            <a:endParaRPr sz="1550">
              <a:solidFill>
                <a:schemeClr val="dk2"/>
              </a:solidFill>
              <a:highlight>
                <a:schemeClr val="lt1"/>
              </a:highlight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5" name="Google Shape;185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6" name="Google Shape;186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2" name="Google Shape;192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31"/>
          <p:cNvSpPr/>
          <p:nvPr/>
        </p:nvSpPr>
        <p:spPr>
          <a:xfrm>
            <a:off x="457193" y="702669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31"/>
          <p:cNvSpPr txBox="1"/>
          <p:nvPr>
            <p:ph type="title"/>
          </p:nvPr>
        </p:nvSpPr>
        <p:spPr>
          <a:xfrm>
            <a:off x="457192" y="69040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5" name="Google Shape;195;p31"/>
          <p:cNvSpPr txBox="1"/>
          <p:nvPr>
            <p:ph idx="1" type="body"/>
          </p:nvPr>
        </p:nvSpPr>
        <p:spPr>
          <a:xfrm>
            <a:off x="549000" y="1561150"/>
            <a:ext cx="65364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7305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Char char="●"/>
            </a:pPr>
            <a:r>
              <a:rPr lang="ru" sz="1500">
                <a:solidFill>
                  <a:srgbClr val="000000"/>
                </a:solidFill>
              </a:rPr>
              <a:t>Мы работаем на рынке B2B и B2G</a:t>
            </a:r>
            <a:endParaRPr sz="1500">
              <a:solidFill>
                <a:srgbClr val="000000"/>
              </a:solidFill>
            </a:endParaRPr>
          </a:p>
          <a:p>
            <a:pPr indent="-27305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Char char="●"/>
            </a:pPr>
            <a:r>
              <a:rPr lang="ru" sz="1500">
                <a:solidFill>
                  <a:srgbClr val="000000"/>
                </a:solidFill>
              </a:rPr>
              <a:t>Продажа патента на технологию в год составит 12-13 млн рублей</a:t>
            </a:r>
            <a:endParaRPr sz="1500">
              <a:solidFill>
                <a:srgbClr val="000000"/>
              </a:solidFill>
            </a:endParaRPr>
          </a:p>
          <a:p>
            <a:pPr indent="-27305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Char char="●"/>
            </a:pPr>
            <a:r>
              <a:rPr lang="ru" sz="1500">
                <a:solidFill>
                  <a:srgbClr val="000000"/>
                </a:solidFill>
              </a:rPr>
              <a:t>Продажа субстанции в год составит 1 млн рублей </a:t>
            </a:r>
            <a:endParaRPr sz="1500">
              <a:solidFill>
                <a:srgbClr val="000000"/>
              </a:solidFill>
            </a:endParaRPr>
          </a:p>
        </p:txBody>
      </p:sp>
      <p:sp>
        <p:nvSpPr>
          <p:cNvPr id="196" name="Google Shape;196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" name="Google Shape;197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5" name="Google Shape;205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32"/>
          <p:cNvSpPr/>
          <p:nvPr/>
        </p:nvSpPr>
        <p:spPr>
          <a:xfrm>
            <a:off x="457201" y="78900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32"/>
          <p:cNvSpPr txBox="1"/>
          <p:nvPr/>
        </p:nvSpPr>
        <p:spPr>
          <a:xfrm>
            <a:off x="457194" y="1701113"/>
            <a:ext cx="6936600" cy="333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Основными конкурентами являются:</a:t>
            </a:r>
            <a:endParaRPr sz="15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-    иностранные специалисты, изучающие данный метод; </a:t>
            </a:r>
            <a:endParaRPr sz="15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- производства и организации, продвигающие иные технологии извлечения кумаринов.</a:t>
            </a:r>
            <a:r>
              <a:rPr lang="ru" sz="15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1500">
              <a:solidFill>
                <a:schemeClr val="accent6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Нашими косвенными конкурентами являются:</a:t>
            </a:r>
            <a:endParaRPr sz="15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2385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Raleway"/>
              <a:buChar char="●"/>
            </a:pP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Кемеровский технический институт (КУЗБАСС)</a:t>
            </a:r>
            <a:endParaRPr sz="15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2385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Raleway"/>
              <a:buChar char="●"/>
            </a:pP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Ханты-мансийская государственная академия </a:t>
            </a:r>
            <a:endParaRPr sz="15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2385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Raleway"/>
              <a:buChar char="●"/>
            </a:pP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Северный (Арктический) федеральный университет</a:t>
            </a:r>
            <a:endParaRPr sz="15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2385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Raleway"/>
              <a:buChar char="●"/>
            </a:pP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Московская сельскохозяйственная академия имени Тимирязева</a:t>
            </a:r>
            <a:endParaRPr sz="15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2385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Raleway"/>
              <a:buChar char="●"/>
            </a:pP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Воронежский государственный университет </a:t>
            </a:r>
            <a:endParaRPr sz="15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accent6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8" name="Google Shape;208;p32"/>
          <p:cNvSpPr txBox="1"/>
          <p:nvPr>
            <p:ph type="title"/>
          </p:nvPr>
        </p:nvSpPr>
        <p:spPr>
          <a:xfrm>
            <a:off x="457200" y="75450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9" name="Google Shape;209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" name="Google Shape;218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33"/>
          <p:cNvSpPr/>
          <p:nvPr/>
        </p:nvSpPr>
        <p:spPr>
          <a:xfrm>
            <a:off x="401718" y="5444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33"/>
          <p:cNvSpPr txBox="1"/>
          <p:nvPr>
            <p:ph type="title"/>
          </p:nvPr>
        </p:nvSpPr>
        <p:spPr>
          <a:xfrm>
            <a:off x="401717" y="5321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1" name="Google Shape;221;p33"/>
          <p:cNvSpPr txBox="1"/>
          <p:nvPr>
            <p:ph idx="1" type="body"/>
          </p:nvPr>
        </p:nvSpPr>
        <p:spPr>
          <a:xfrm>
            <a:off x="401718" y="1699356"/>
            <a:ext cx="7993200" cy="137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50"/>
              <a:t>Бизнес - модель заключается:</a:t>
            </a:r>
            <a:endParaRPr sz="1550"/>
          </a:p>
          <a:p>
            <a:pPr indent="-327025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50"/>
              <a:buChar char="●"/>
            </a:pPr>
            <a:r>
              <a:rPr lang="ru" sz="1550"/>
              <a:t>в продаже патента на оптимизированную технологию химическому производству и научному сообществу;</a:t>
            </a:r>
            <a:endParaRPr sz="1550"/>
          </a:p>
          <a:p>
            <a:pPr indent="-327025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50"/>
              <a:buChar char="●"/>
            </a:pPr>
            <a:r>
              <a:rPr lang="ru" sz="1550"/>
              <a:t>в продаже полученной субстанции с заданными критериями </a:t>
            </a:r>
            <a:r>
              <a:rPr lang="ru" sz="1550"/>
              <a:t>перерабатывающим</a:t>
            </a:r>
            <a:r>
              <a:rPr lang="ru" sz="1550"/>
              <a:t> промышленностям.</a:t>
            </a:r>
            <a:endParaRPr sz="1550"/>
          </a:p>
        </p:txBody>
      </p:sp>
      <p:sp>
        <p:nvSpPr>
          <p:cNvPr id="222" name="Google Shape;222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4"/>
          <p:cNvSpPr txBox="1"/>
          <p:nvPr>
            <p:ph type="title"/>
          </p:nvPr>
        </p:nvSpPr>
        <p:spPr>
          <a:xfrm>
            <a:off x="456817" y="5291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1" name="Google Shape;231;p34"/>
          <p:cNvSpPr txBox="1"/>
          <p:nvPr>
            <p:ph idx="1" type="body"/>
          </p:nvPr>
        </p:nvSpPr>
        <p:spPr>
          <a:xfrm>
            <a:off x="456818" y="1750631"/>
            <a:ext cx="7993200" cy="11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50"/>
              <a:t> Уровень готовности продукта TRL - TRL4</a:t>
            </a:r>
            <a:endParaRPr sz="1550"/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50"/>
              <a:t>По итогам прохождения акселерационной программы мы имеем оптимизированную технологию по извлечению кумарина и субстанцию на этапе исследований в лабораторных условиях.</a:t>
            </a:r>
            <a:endParaRPr sz="1550"/>
          </a:p>
        </p:txBody>
      </p:sp>
      <p:sp>
        <p:nvSpPr>
          <p:cNvPr id="232" name="Google Shape;232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" name="Google Shape;233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" name="Google Shape;234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5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1" name="Google Shape;241;p35"/>
          <p:cNvGraphicFramePr/>
          <p:nvPr/>
        </p:nvGraphicFramePr>
        <p:xfrm>
          <a:off x="456835" y="12759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{A89E6E88-C7D7-479A-915B-CB0D5E8DD243}</a:tableStyleId>
              </a:tblPr>
              <a:tblGrid>
                <a:gridCol w="3660300"/>
                <a:gridCol w="3660300"/>
              </a:tblGrid>
              <a:tr h="5122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681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Слепченко Мария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970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СПЕЦИАЛИСТ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Слепченко Дарья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36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АНАЛИТИК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Пауль Эвелина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2" name="Google Shape;242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3" name="Google Shape;243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" name="Google Shape;245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" name="Google Shape;246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6"/>
          <p:cNvSpPr txBox="1"/>
          <p:nvPr>
            <p:ph type="title"/>
          </p:nvPr>
        </p:nvSpPr>
        <p:spPr>
          <a:xfrm>
            <a:off x="1559742" y="515856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53" name="Google Shape;253;p36"/>
          <p:cNvSpPr txBox="1"/>
          <p:nvPr>
            <p:ph idx="1" type="body"/>
          </p:nvPr>
        </p:nvSpPr>
        <p:spPr>
          <a:xfrm>
            <a:off x="409500" y="1069525"/>
            <a:ext cx="7973700" cy="15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Оптимизация процессов извлечения БАВ для повышения эффективности и снижения затрат на производство.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Экспериментальная часть с целью получения субстанции с заданными критериями.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Проведение анализов на соответствие полученной субстанции заданным критериям.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Сотрудничество с другими научными и производственными организациями для обмена опытом и разработки совместных проектов в данной области.</a:t>
            </a:r>
            <a:r>
              <a:rPr lang="ru" sz="130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54" name="Google Shape;254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5" name="Google Shape;255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36"/>
          <p:cNvSpPr/>
          <p:nvPr/>
        </p:nvSpPr>
        <p:spPr>
          <a:xfrm>
            <a:off x="456806" y="446244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7" name="Google Shape;257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02" y="52016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" name="Google Shape;259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" name="Google Shape;260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" name="Google Shape;261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62" name="Google Shape;262;p36"/>
          <p:cNvGraphicFramePr/>
          <p:nvPr/>
        </p:nvGraphicFramePr>
        <p:xfrm>
          <a:off x="630347" y="28728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{A89E6E88-C7D7-479A-915B-CB0D5E8DD243}</a:tableStyleId>
              </a:tblPr>
              <a:tblGrid>
                <a:gridCol w="3341400"/>
                <a:gridCol w="1679950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5036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оптимизация методики, подготовка к импринтингу </a:t>
                      </a:r>
                      <a:endParaRPr sz="11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09.2023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Слепченко Мария 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48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1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проведение соответствующих экспериментов и получение субстанции</a:t>
                      </a:r>
                      <a:endParaRPr sz="11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10.2023 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Слепченко Мария 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5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изучение сорбционных свойств субстанции по отношению к кумаринам</a:t>
                      </a:r>
                      <a:endParaRPr sz="11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11.2023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Слепченко Мария 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7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68" name="Google Shape;268;p37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Слепченко Мария Александровна</a:t>
            </a:r>
            <a:endParaRPr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69" name="Google Shape;269;p37"/>
          <p:cNvSpPr txBox="1"/>
          <p:nvPr>
            <p:ph idx="1" type="body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контактный телефон: 89136827525</a:t>
            </a:r>
            <a:endParaRPr>
              <a:solidFill>
                <a:srgbClr val="132C40"/>
              </a:solidFill>
            </a:endParaRPr>
          </a:p>
          <a:p>
            <a:pPr indent="-203200" lvl="0" marL="406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</a:pPr>
            <a:r>
              <a:rPr lang="ru">
                <a:solidFill>
                  <a:srgbClr val="132C40"/>
                </a:solidFill>
              </a:rPr>
              <a:t>почта: </a:t>
            </a:r>
            <a:r>
              <a:rPr lang="ru">
                <a:solidFill>
                  <a:srgbClr val="132C40"/>
                </a:solidFill>
              </a:rPr>
              <a:t>slepchenko_ma@edu.surgu.ru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0" name="Google Shape;270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1" name="Google Shape;271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3" name="Google Shape;273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5" name="Google Shape;275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6" name="Google Shape;276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7" name="Google Shape;277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