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5"/>
    <p:sldMasterId id="2147483671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</p:sldIdLst>
  <p:sldSz cy="5143500" cx="9144000"/>
  <p:notesSz cx="6858000" cy="9144000"/>
  <p:embeddedFontLst>
    <p:embeddedFont>
      <p:font typeface="Raleway"/>
      <p:regular r:id="rId21"/>
      <p:bold r:id="rId22"/>
      <p:italic r:id="rId23"/>
      <p:boldItalic r:id="rId24"/>
    </p:embeddedFont>
    <p:embeddedFont>
      <p:font typeface="Raleway SemiBold"/>
      <p:regular r:id="rId25"/>
      <p:bold r:id="rId26"/>
      <p:italic r:id="rId27"/>
      <p:boldItalic r:id="rId28"/>
    </p:embeddedFont>
    <p:embeddedFont>
      <p:font typeface="Helvetica Neue"/>
      <p:regular r:id="rId29"/>
      <p:bold r:id="rId30"/>
      <p:italic r:id="rId31"/>
      <p:boldItalic r:id="rId32"/>
    </p:embeddedFont>
    <p:embeddedFont>
      <p:font typeface="Century Gothic"/>
      <p:regular r:id="rId33"/>
      <p:bold r:id="rId34"/>
      <p:italic r:id="rId35"/>
      <p:boldItalic r:id="rId3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ADD87D62-1E2A-40D6-8AF1-ECF349AE6103}">
  <a:tblStyle styleId="{ADD87D62-1E2A-40D6-8AF1-ECF349AE6103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22" Type="http://schemas.openxmlformats.org/officeDocument/2006/relationships/font" Target="fonts/Raleway-bold.fntdata"/><Relationship Id="rId21" Type="http://schemas.openxmlformats.org/officeDocument/2006/relationships/font" Target="fonts/Raleway-regular.fntdata"/><Relationship Id="rId24" Type="http://schemas.openxmlformats.org/officeDocument/2006/relationships/font" Target="fonts/Raleway-boldItalic.fntdata"/><Relationship Id="rId23" Type="http://schemas.openxmlformats.org/officeDocument/2006/relationships/font" Target="fonts/Raleway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RalewaySemiBold-bold.fntdata"/><Relationship Id="rId25" Type="http://schemas.openxmlformats.org/officeDocument/2006/relationships/font" Target="fonts/RalewaySemiBold-regular.fntdata"/><Relationship Id="rId28" Type="http://schemas.openxmlformats.org/officeDocument/2006/relationships/font" Target="fonts/RalewaySemiBold-boldItalic.fntdata"/><Relationship Id="rId27" Type="http://schemas.openxmlformats.org/officeDocument/2006/relationships/font" Target="fonts/RalewaySemiBold-italic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HelveticaNeue-regular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HelveticaNeue-italic.fntdata"/><Relationship Id="rId30" Type="http://schemas.openxmlformats.org/officeDocument/2006/relationships/font" Target="fonts/HelveticaNeue-bold.fntdata"/><Relationship Id="rId11" Type="http://schemas.openxmlformats.org/officeDocument/2006/relationships/slide" Target="slides/slide4.xml"/><Relationship Id="rId33" Type="http://schemas.openxmlformats.org/officeDocument/2006/relationships/font" Target="fonts/CenturyGothic-regular.fntdata"/><Relationship Id="rId10" Type="http://schemas.openxmlformats.org/officeDocument/2006/relationships/slide" Target="slides/slide3.xml"/><Relationship Id="rId32" Type="http://schemas.openxmlformats.org/officeDocument/2006/relationships/font" Target="fonts/HelveticaNeue-boldItalic.fntdata"/><Relationship Id="rId13" Type="http://schemas.openxmlformats.org/officeDocument/2006/relationships/slide" Target="slides/slide6.xml"/><Relationship Id="rId35" Type="http://schemas.openxmlformats.org/officeDocument/2006/relationships/font" Target="fonts/CenturyGothic-italic.fntdata"/><Relationship Id="rId12" Type="http://schemas.openxmlformats.org/officeDocument/2006/relationships/slide" Target="slides/slide5.xml"/><Relationship Id="rId34" Type="http://schemas.openxmlformats.org/officeDocument/2006/relationships/font" Target="fonts/CenturyGothic-bold.fntdata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36" Type="http://schemas.openxmlformats.org/officeDocument/2006/relationships/font" Target="fonts/CenturyGothic-boldItalic.fntdata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2" name="Google Shape;102;p1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0" name="Google Shape;120;p2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1" name="Google Shape;141;p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7" name="Google Shape;157;p4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2" name="Google Shape;172;p5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7" name="Google Shape;187;p6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6" name="Google Shape;196;p7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0" name="Google Shape;210;p8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4" name="Google Shape;224;p9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9" name="Google Shape;239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9" name="Google Shape;249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65" name="Google Shape;265;p1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81" name="Google Shape;281;p1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jpg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jpg"/><Relationship Id="rId3" Type="http://schemas.openxmlformats.org/officeDocument/2006/relationships/image" Target="../media/image1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3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" name="Google Shape;17;p4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8" name="Google Shape;18;p4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8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8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2" name="Google Shape;32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>
            <a:alphaModFix/>
          </a:blip>
          <a:srcRect b="4320" l="0" r="2181" t="1755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9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9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9" name="Google Shape;39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5" name="Google Shape;45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9" name="Google Shape;49;p11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0" name="Google Shape;50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1" name="Google Shape;51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8" name="Google Shape;58;p13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1" name="Google Shape;61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2" name="Google Shape;62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5" name="Google Shape;65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9" name="Google Shape;69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3" name="Google Shape;73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4" name="Google Shape;74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0" name="Google Shape;80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1" name="Google Shape;81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4" name="Google Shape;84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8" name="Google Shape;88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9" name="Google Shape;89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0" name="Google Shape;90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3" name="Google Shape;93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7" name="Google Shape;97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3.xml"/><Relationship Id="rId1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4.png"/><Relationship Id="rId4" Type="http://schemas.openxmlformats.org/officeDocument/2006/relationships/image" Target="../media/image8.png"/><Relationship Id="rId5" Type="http://schemas.openxmlformats.org/officeDocument/2006/relationships/image" Target="../media/image10.jpg"/><Relationship Id="rId6" Type="http://schemas.openxmlformats.org/officeDocument/2006/relationships/image" Target="../media/image16.png"/><Relationship Id="rId7" Type="http://schemas.openxmlformats.org/officeDocument/2006/relationships/image" Target="../media/image13.png"/><Relationship Id="rId8" Type="http://schemas.openxmlformats.org/officeDocument/2006/relationships/image" Target="../media/image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1.png"/><Relationship Id="rId4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:\-=Tanya=-\2035 Работа\-=Айдентика 2035=-\лого университета\Univer20_35_RGB_white.emf" id="105" name="Google Shape;105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/>
          <p:nvPr>
            <p:ph type="title"/>
          </p:nvPr>
        </p:nvSpPr>
        <p:spPr>
          <a:xfrm>
            <a:off x="456817" y="1257881"/>
            <a:ext cx="4655700" cy="113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100">
                <a:solidFill>
                  <a:schemeClr val="dk1"/>
                </a:solidFill>
              </a:rPr>
              <a:t>Квиз-система “Викториум”</a:t>
            </a:r>
            <a:endParaRPr sz="3100"/>
          </a:p>
        </p:txBody>
      </p:sp>
      <p:sp>
        <p:nvSpPr>
          <p:cNvPr id="107" name="Google Shape;107;p25"/>
          <p:cNvSpPr txBox="1"/>
          <p:nvPr>
            <p:ph idx="1" type="body"/>
          </p:nvPr>
        </p:nvSpPr>
        <p:spPr>
          <a:xfrm>
            <a:off x="456818" y="2340281"/>
            <a:ext cx="3825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200"/>
              <a:buNone/>
            </a:pPr>
            <a:r>
              <a:t/>
            </a:r>
            <a:endParaRPr/>
          </a:p>
        </p:txBody>
      </p:sp>
      <p:pic>
        <p:nvPicPr>
          <p:cNvPr id="108" name="Google Shape;108;p25"/>
          <p:cNvPicPr preferRelativeResize="0"/>
          <p:nvPr/>
        </p:nvPicPr>
        <p:blipFill rotWithShape="1">
          <a:blip r:embed="rId5">
            <a:alphaModFix/>
          </a:blip>
          <a:srcRect b="0" l="48519" r="0" t="0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25"/>
          <p:cNvSpPr/>
          <p:nvPr/>
        </p:nvSpPr>
        <p:spPr>
          <a:xfrm flipH="1" rot="10800000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3" name="Google Shape;113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5" name="Google Shape;115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6" name="Google Shape;116;p2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777282" y="346219"/>
            <a:ext cx="1197182" cy="4061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2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266439" y="337020"/>
            <a:ext cx="1547142" cy="4245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26"/>
          <p:cNvSpPr txBox="1"/>
          <p:nvPr>
            <p:ph idx="1" type="body"/>
          </p:nvPr>
        </p:nvSpPr>
        <p:spPr>
          <a:xfrm>
            <a:off x="456818" y="1883081"/>
            <a:ext cx="6153300" cy="3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25000" lnSpcReduction="2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ct val="144000"/>
              <a:buNone/>
            </a:pPr>
            <a:r>
              <a:rPr lang="ru" sz="5000"/>
              <a:t>Актуальность проекта обусловлена</a:t>
            </a:r>
            <a:endParaRPr sz="5000"/>
          </a:p>
        </p:txBody>
      </p:sp>
      <p:sp>
        <p:nvSpPr>
          <p:cNvPr id="124" name="Google Shape;124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7" name="Google Shape;127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8" name="Google Shape;128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1" name="Google Shape;131;p26"/>
          <p:cNvSpPr txBox="1"/>
          <p:nvPr/>
        </p:nvSpPr>
        <p:spPr>
          <a:xfrm>
            <a:off x="0" y="2709875"/>
            <a:ext cx="7229100" cy="153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609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Актуальность (степень  важности/востребованности решения определенной проблемы, задачи или вопроса на текущий момент, в конкретной ситуации, предпосылки, почему сможем решить /научно-технологические заделы)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81000" lvl="0" marL="1219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Raleway"/>
              <a:buChar char="●"/>
            </a:pP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проблема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81000" lvl="0" marL="1219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Raleway"/>
              <a:buChar char="●"/>
            </a:pP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тренды/данные, подтверждающие актуальность для ВУЗа/региона/предприятия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81000" lvl="0" marL="1219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Raleway"/>
              <a:buChar char="●"/>
            </a:pP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почему сможем решить /какие научно-технологические заделы, компетенции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2" name="Google Shape;132;p26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ru" sz="3000" u="none" cap="none" strike="noStrik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b="0" i="0" sz="3000" u="none" cap="none" strike="noStrik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3" name="Google Shape;133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4" name="Google Shape;134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8" name="Google Shape;138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7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4" name="Google Shape;144;p27"/>
          <p:cNvSpPr txBox="1"/>
          <p:nvPr>
            <p:ph idx="1" type="body"/>
          </p:nvPr>
        </p:nvSpPr>
        <p:spPr>
          <a:xfrm>
            <a:off x="456818" y="5440756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Кто является потенциальным потребителем вашего продукта/услуги, какие сегменты можете выделить, опишите целевую аудиторию, приведите конкретные характеристики сегмента клиентов, с которым будете работать;</a:t>
            </a:r>
            <a:endParaRPr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45" name="Google Shape;145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6" name="Google Shape;146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2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Google Shape;150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1" name="Google Shape;151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2" name="Google Shape;152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27"/>
          <p:cNvSpPr txBox="1"/>
          <p:nvPr/>
        </p:nvSpPr>
        <p:spPr>
          <a:xfrm>
            <a:off x="569975" y="2502500"/>
            <a:ext cx="65400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aleway"/>
                <a:ea typeface="Raleway"/>
                <a:cs typeface="Raleway"/>
                <a:sym typeface="Raleway"/>
              </a:rPr>
              <a:t>B2B </a:t>
            </a:r>
            <a:r>
              <a:rPr lang="ru">
                <a:latin typeface="Raleway"/>
                <a:ea typeface="Raleway"/>
                <a:cs typeface="Raleway"/>
                <a:sym typeface="Raleway"/>
              </a:rPr>
              <a:t>сегмент</a:t>
            </a:r>
            <a:r>
              <a:rPr lang="ru">
                <a:latin typeface="Raleway"/>
                <a:ea typeface="Raleway"/>
                <a:cs typeface="Raleway"/>
                <a:sym typeface="Raleway"/>
              </a:rPr>
              <a:t>: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aleway"/>
                <a:ea typeface="Raleway"/>
                <a:cs typeface="Raleway"/>
                <a:sym typeface="Raleway"/>
              </a:rPr>
              <a:t>ВУЗы, Частные школы, </a:t>
            </a:r>
            <a:r>
              <a:rPr lang="ru">
                <a:latin typeface="Raleway"/>
                <a:ea typeface="Raleway"/>
                <a:cs typeface="Raleway"/>
                <a:sym typeface="Raleway"/>
              </a:rPr>
              <a:t>Учреждения</a:t>
            </a:r>
            <a:r>
              <a:rPr lang="ru">
                <a:latin typeface="Raleway"/>
                <a:ea typeface="Raleway"/>
                <a:cs typeface="Raleway"/>
                <a:sym typeface="Raleway"/>
              </a:rPr>
              <a:t> доп. образования, которые хотят сделать процесс обучения более эффективным и привлечь трендовой фишкой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54" name="Google Shape;154;p27"/>
          <p:cNvSpPr txBox="1"/>
          <p:nvPr/>
        </p:nvSpPr>
        <p:spPr>
          <a:xfrm>
            <a:off x="622700" y="3497375"/>
            <a:ext cx="65400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aleway"/>
                <a:ea typeface="Raleway"/>
                <a:cs typeface="Raleway"/>
                <a:sym typeface="Raleway"/>
              </a:rPr>
              <a:t>B2С сегмент: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aleway"/>
                <a:ea typeface="Raleway"/>
                <a:cs typeface="Raleway"/>
                <a:sym typeface="Raleway"/>
              </a:rPr>
              <a:t>Студенты и обучающиеся с </a:t>
            </a:r>
            <a:r>
              <a:rPr lang="ru">
                <a:latin typeface="Raleway"/>
                <a:ea typeface="Raleway"/>
                <a:cs typeface="Raleway"/>
                <a:sym typeface="Raleway"/>
              </a:rPr>
              <a:t>рассеянным</a:t>
            </a:r>
            <a:r>
              <a:rPr lang="ru">
                <a:latin typeface="Raleway"/>
                <a:ea typeface="Raleway"/>
                <a:cs typeface="Raleway"/>
                <a:sym typeface="Raleway"/>
              </a:rPr>
              <a:t> вниманием и преподаватели энтузиасты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8"/>
          <p:cNvSpPr txBox="1"/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60" name="Google Shape;160;p28"/>
          <p:cNvSpPr txBox="1"/>
          <p:nvPr>
            <p:ph idx="1" type="body"/>
          </p:nvPr>
        </p:nvSpPr>
        <p:spPr>
          <a:xfrm>
            <a:off x="401718" y="5333406"/>
            <a:ext cx="6568200" cy="10059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проблема клиента, которую вы решаете; почему существующих вариантов решения недостаточно;</a:t>
            </a:r>
            <a:endParaRPr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</p:txBody>
      </p:sp>
      <p:sp>
        <p:nvSpPr>
          <p:cNvPr id="161" name="Google Shape;161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2" name="Google Shape;162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p2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" name="Google Shape;164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5" name="Google Shape;165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6" name="Google Shape;166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7" name="Google Shape;167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8" name="Google Shape;168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28"/>
          <p:cNvSpPr txBox="1"/>
          <p:nvPr>
            <p:ph idx="1" type="body"/>
          </p:nvPr>
        </p:nvSpPr>
        <p:spPr>
          <a:xfrm>
            <a:off x="609218" y="2761844"/>
            <a:ext cx="6568200" cy="302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">
                <a:solidFill>
                  <a:srgbClr val="132C40"/>
                </a:solidFill>
              </a:rPr>
              <a:t>Устаревшие методы подачи информации для современного поколения обучающихся</a:t>
            </a:r>
            <a:endParaRPr sz="1400">
              <a:solidFill>
                <a:srgbClr val="132C4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9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75" name="Google Shape;175;p29"/>
          <p:cNvSpPr txBox="1"/>
          <p:nvPr>
            <p:ph idx="1" type="body"/>
          </p:nvPr>
        </p:nvSpPr>
        <p:spPr>
          <a:xfrm>
            <a:off x="401718" y="-1906869"/>
            <a:ext cx="7993200" cy="13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описать, какое научно-технологическое решение лежит в основе продуктового предложения стартап-проекта, </a:t>
            </a:r>
            <a:endParaRPr>
              <a:solidFill>
                <a:srgbClr val="132C40"/>
              </a:solidFill>
            </a:endParaRPr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какой существует научно-технологический  задел  (состояние на начало проекта)</a:t>
            </a:r>
            <a:endParaRPr>
              <a:solidFill>
                <a:srgbClr val="132C40"/>
              </a:solidFill>
            </a:endParaRPr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основные предполагаемые технические параметры</a:t>
            </a:r>
            <a:endParaRPr>
              <a:solidFill>
                <a:srgbClr val="132C40"/>
              </a:solidFill>
            </a:endParaRPr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что вы предлагаете, уникальные преимущества и выгоды для клиента</a:t>
            </a:r>
            <a:endParaRPr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76" name="Google Shape;176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p2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0" name="Google Shape;180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1" name="Google Shape;181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2" name="Google Shape;182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83" name="Google Shape;183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29"/>
          <p:cNvSpPr txBox="1"/>
          <p:nvPr>
            <p:ph idx="1" type="body"/>
          </p:nvPr>
        </p:nvSpPr>
        <p:spPr>
          <a:xfrm>
            <a:off x="575393" y="2953406"/>
            <a:ext cx="7993200" cy="5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>
                <a:solidFill>
                  <a:srgbClr val="132C40"/>
                </a:solidFill>
              </a:rPr>
              <a:t>Гемификация изучения больших объемов данных посредством создания удобной платформы по созданию </a:t>
            </a:r>
            <a:endParaRPr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>
                <a:solidFill>
                  <a:srgbClr val="132C40"/>
                </a:solidFill>
              </a:rPr>
              <a:t>квизов с элементами мнемонических техник</a:t>
            </a:r>
            <a:endParaRPr>
              <a:solidFill>
                <a:srgbClr val="132C4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30"/>
          <p:cNvSpPr txBox="1"/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90" name="Google Shape;190;p30"/>
          <p:cNvSpPr txBox="1"/>
          <p:nvPr>
            <p:ph idx="1" type="body"/>
          </p:nvPr>
        </p:nvSpPr>
        <p:spPr>
          <a:xfrm>
            <a:off x="356132" y="1481081"/>
            <a:ext cx="7743900" cy="9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>
                <a:solidFill>
                  <a:srgbClr val="132C40"/>
                </a:solidFill>
              </a:rPr>
              <a:t>Опишите ценность продукта для ваших клиентов. В чем конкретно заключается польза </a:t>
            </a:r>
            <a:br>
              <a:rPr lang="ru">
                <a:solidFill>
                  <a:srgbClr val="132C40"/>
                </a:solidFill>
              </a:rPr>
            </a:br>
            <a:r>
              <a:rPr lang="ru">
                <a:solidFill>
                  <a:srgbClr val="132C40"/>
                </a:solidFill>
              </a:rPr>
              <a:t>от продукта именно для этого сегмента клиентов - экономия времени, денег, сил, снятие каких-то эмоциональных или социальных сложностей, сформулируйте ценностное предложение;</a:t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191" name="Google Shape;191;p30"/>
          <p:cNvSpPr txBox="1"/>
          <p:nvPr/>
        </p:nvSpPr>
        <p:spPr>
          <a:xfrm>
            <a:off x="808057" y="2355650"/>
            <a:ext cx="5118900" cy="241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Мы, компания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“Викториум”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,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помогаем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студентам и обучающимся 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с рассеянным вниманием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 ситуации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изучения больших объемов данных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решать проблему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устаревших способов восприятия и изучения информации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 помощью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технологии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интерактивных квизов и викторин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и получать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безболезненное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обучение необходимому материалу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2" name="Google Shape;192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3" name="Google Shape;193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9" name="Google Shape;199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" name="Google Shape;200;p31"/>
          <p:cNvSpPr/>
          <p:nvPr/>
        </p:nvSpPr>
        <p:spPr>
          <a:xfrm>
            <a:off x="456818" y="12701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" name="Google Shape;201;p31"/>
          <p:cNvSpPr txBox="1"/>
          <p:nvPr/>
        </p:nvSpPr>
        <p:spPr>
          <a:xfrm>
            <a:off x="488944" y="2340288"/>
            <a:ext cx="6936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РЫНОК, </a:t>
            </a: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на котором вы работаете, его объем, рост и уровень конкуренции;</a:t>
            </a:r>
            <a:endParaRPr b="0" i="0" sz="1200" u="none" cap="none" strike="noStrike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202" name="Google Shape;202;p31"/>
          <p:cNvSpPr txBox="1"/>
          <p:nvPr>
            <p:ph type="title"/>
          </p:nvPr>
        </p:nvSpPr>
        <p:spPr>
          <a:xfrm>
            <a:off x="456817" y="1257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03" name="Google Shape;203;p31"/>
          <p:cNvSpPr txBox="1"/>
          <p:nvPr>
            <p:ph idx="1" type="body"/>
          </p:nvPr>
        </p:nvSpPr>
        <p:spPr>
          <a:xfrm>
            <a:off x="488952" y="3178406"/>
            <a:ext cx="7993200" cy="14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Мы работаем на рынке (B2B,)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Наша ЦА - это 2 млн компаний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Наше решение будет стоить 15000 рублей - это 3 трл. рублей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Сегменты А и B - 3 млрд  рублей (доля от предыдущей суммы)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Сможем заработать в первый год - 3 млн рублей (доля от доли)</a:t>
            </a:r>
            <a:endParaRPr/>
          </a:p>
        </p:txBody>
      </p:sp>
      <p:sp>
        <p:nvSpPr>
          <p:cNvPr id="204" name="Google Shape;204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5" name="Google Shape;205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6" name="Google Shape;206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7" name="Google Shape;207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3" name="Google Shape;213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p32"/>
          <p:cNvSpPr/>
          <p:nvPr/>
        </p:nvSpPr>
        <p:spPr>
          <a:xfrm>
            <a:off x="456826" y="1270150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" name="Google Shape;215;p32"/>
          <p:cNvSpPr txBox="1"/>
          <p:nvPr/>
        </p:nvSpPr>
        <p:spPr>
          <a:xfrm>
            <a:off x="457194" y="3469988"/>
            <a:ext cx="6936600" cy="100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Перечислите основных конкурентов, как прямых, так и косвенных.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Укажите их сильные и слабые стороны.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Предложите вашу стратегию, за счет чего вы сможете преодолеть конкурентов или отстроиться от них.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6" name="Google Shape;216;p32"/>
          <p:cNvSpPr txBox="1"/>
          <p:nvPr>
            <p:ph type="title"/>
          </p:nvPr>
        </p:nvSpPr>
        <p:spPr>
          <a:xfrm>
            <a:off x="456825" y="123565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17" name="Google Shape;217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8" name="Google Shape;218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9" name="Google Shape;219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0" name="Google Shape;220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1" name="Google Shape;221;p32"/>
          <p:cNvSpPr txBox="1"/>
          <p:nvPr/>
        </p:nvSpPr>
        <p:spPr>
          <a:xfrm>
            <a:off x="457194" y="2241613"/>
            <a:ext cx="6936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Есть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3"/>
          <p:cNvSpPr txBox="1"/>
          <p:nvPr/>
        </p:nvSpPr>
        <p:spPr>
          <a:xfrm>
            <a:off x="488944" y="2345556"/>
            <a:ext cx="6936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БИЗНЕС-МОДЕЛЬ </a:t>
            </a: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– как вы зарабатываете или планируете;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7" name="Google Shape;227;p3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8" name="Google Shape;228;p3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9" name="Google Shape;229;p33"/>
          <p:cNvSpPr/>
          <p:nvPr/>
        </p:nvSpPr>
        <p:spPr>
          <a:xfrm>
            <a:off x="456818" y="1270144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0" name="Google Shape;230;p33"/>
          <p:cNvSpPr txBox="1"/>
          <p:nvPr>
            <p:ph type="title"/>
          </p:nvPr>
        </p:nvSpPr>
        <p:spPr>
          <a:xfrm>
            <a:off x="456817" y="1257881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31" name="Google Shape;231;p33"/>
          <p:cNvSpPr txBox="1"/>
          <p:nvPr>
            <p:ph idx="1" type="body"/>
          </p:nvPr>
        </p:nvSpPr>
        <p:spPr>
          <a:xfrm>
            <a:off x="401718" y="2933206"/>
            <a:ext cx="7993200" cy="14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Мы будем делать приложение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Это будет стоить 30к </a:t>
            </a:r>
            <a:r>
              <a:rPr lang="ru"/>
              <a:t>рублей</a:t>
            </a:r>
            <a:r>
              <a:rPr lang="ru"/>
              <a:t> в год 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У нас будут покупать вот это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Бизнес-модель - подписка и freemium  модель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Дополнительно мы можем зарабатывать на контекстной рекламе</a:t>
            </a:r>
            <a:endParaRPr/>
          </a:p>
        </p:txBody>
      </p:sp>
      <p:sp>
        <p:nvSpPr>
          <p:cNvPr id="232" name="Google Shape;232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3" name="Google Shape;233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4" name="Google Shape;234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5" name="Google Shape;235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6" name="Google Shape;236;p33"/>
          <p:cNvSpPr txBox="1"/>
          <p:nvPr>
            <p:ph idx="1" type="body"/>
          </p:nvPr>
        </p:nvSpPr>
        <p:spPr>
          <a:xfrm>
            <a:off x="-3034332" y="5300706"/>
            <a:ext cx="7993200" cy="14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Мы будем делать приложение/товар и т.д.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Это будет стоить ХХ рублей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У нас будут покупать вот это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Бизнес-модель 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Дополнительно мы можем зарабатывать на…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34"/>
          <p:cNvSpPr txBox="1"/>
          <p:nvPr>
            <p:ph type="title"/>
          </p:nvPr>
        </p:nvSpPr>
        <p:spPr>
          <a:xfrm>
            <a:off x="456817" y="125788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42" name="Google Shape;242;p34"/>
          <p:cNvSpPr txBox="1"/>
          <p:nvPr>
            <p:ph idx="1" type="body"/>
          </p:nvPr>
        </p:nvSpPr>
        <p:spPr>
          <a:xfrm>
            <a:off x="456818" y="2340281"/>
            <a:ext cx="7993200" cy="137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/>
              <a:t>Опишите ваши текущие результаты: успешные кейсы, клиенты или предварительные договоренности, привлеченные инвестиции и др.,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/>
              <a:t>Этап</a:t>
            </a:r>
            <a:r>
              <a:rPr lang="ru"/>
              <a:t> </a:t>
            </a:r>
            <a:r>
              <a:rPr lang="ru"/>
              <a:t>готовый</a:t>
            </a:r>
            <a:r>
              <a:rPr lang="ru"/>
              <a:t> идеи и концептуализации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243" name="Google Shape;243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4" name="Google Shape;244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5" name="Google Shape;245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6" name="Google Shape;246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35"/>
          <p:cNvSpPr txBox="1"/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52" name="Google Shape;252;p35"/>
          <p:cNvGraphicFramePr/>
          <p:nvPr/>
        </p:nvGraphicFramePr>
        <p:xfrm>
          <a:off x="456810" y="921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{ADD87D62-1E2A-40D6-8AF1-ECF349AE6103}</a:tableStyleId>
              </a:tblPr>
              <a:tblGrid>
                <a:gridCol w="2510675"/>
                <a:gridCol w="2510675"/>
                <a:gridCol w="2510675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Асылбеков Жасулан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 (CTO)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Тен Юрий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 (СMO)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Асылбеков Жасулан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53" name="Google Shape;253;p35"/>
          <p:cNvSpPr/>
          <p:nvPr/>
        </p:nvSpPr>
        <p:spPr>
          <a:xfrm>
            <a:off x="456818" y="4222538"/>
            <a:ext cx="7532100" cy="551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>
                <a:schemeClr val="dk2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При распределении ролей в команде стартапа проговаривать свои сильные стороны и ограничения </a:t>
            </a:r>
            <a:b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в отношении выбранной роли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54" name="Google Shape;254;p35"/>
          <p:cNvSpPr txBox="1"/>
          <p:nvPr>
            <p:ph idx="1" type="body"/>
          </p:nvPr>
        </p:nvSpPr>
        <p:spPr>
          <a:xfrm>
            <a:off x="456818" y="3853088"/>
            <a:ext cx="7993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SzPts val="1200"/>
              <a:buNone/>
            </a:pPr>
            <a:r>
              <a:rPr lang="ru">
                <a:solidFill>
                  <a:srgbClr val="FE706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ВАЖНО</a:t>
            </a:r>
            <a:endParaRPr/>
          </a:p>
        </p:txBody>
      </p:sp>
      <p:sp>
        <p:nvSpPr>
          <p:cNvPr id="255" name="Google Shape;255;p3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6" name="Google Shape;256;p3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" name="Google Shape;257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8" name="Google Shape;258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9" name="Google Shape;259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0" name="Google Shape;260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1" name="Google Shape;261;p35"/>
          <p:cNvSpPr/>
          <p:nvPr/>
        </p:nvSpPr>
        <p:spPr>
          <a:xfrm>
            <a:off x="6005225" y="1429725"/>
            <a:ext cx="720000" cy="726300"/>
          </a:xfrm>
          <a:prstGeom prst="smileyFace">
            <a:avLst>
              <a:gd fmla="val 4653" name="adj"/>
            </a:avLst>
          </a:prstGeom>
          <a:solidFill>
            <a:schemeClr val="accent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2" name="Google Shape;262;p35"/>
          <p:cNvSpPr/>
          <p:nvPr/>
        </p:nvSpPr>
        <p:spPr>
          <a:xfrm>
            <a:off x="6401300" y="2208600"/>
            <a:ext cx="667200" cy="726300"/>
          </a:xfrm>
          <a:prstGeom prst="smileyFace">
            <a:avLst>
              <a:gd fmla="val 4653" name="adj"/>
            </a:avLst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36"/>
          <p:cNvSpPr txBox="1"/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68" name="Google Shape;268;p36"/>
          <p:cNvSpPr txBox="1"/>
          <p:nvPr>
            <p:ph idx="1" type="body"/>
          </p:nvPr>
        </p:nvSpPr>
        <p:spPr>
          <a:xfrm>
            <a:off x="456825" y="1433725"/>
            <a:ext cx="7973700" cy="896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330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Char char="●"/>
            </a:pPr>
            <a:r>
              <a:rPr lang="ru" sz="1600">
                <a:solidFill>
                  <a:srgbClr val="132C40"/>
                </a:solidFill>
              </a:rPr>
              <a:t>Планы развития, основные укрупненные задачи</a:t>
            </a:r>
            <a:endParaRPr sz="1600">
              <a:solidFill>
                <a:srgbClr val="132C40"/>
              </a:solidFill>
            </a:endParaRPr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 </a:t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269" name="Google Shape;269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0" name="Google Shape;270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1" name="Google Shape;271;p36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2" name="Google Shape;272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73" name="Google Shape;273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4" name="Google Shape;274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5" name="Google Shape;275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6" name="Google Shape;276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77" name="Google Shape;277;p36"/>
          <p:cNvGraphicFramePr/>
          <p:nvPr/>
        </p:nvGraphicFramePr>
        <p:xfrm>
          <a:off x="630335" y="3150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{ADD87D62-1E2A-40D6-8AF1-ECF349AE6103}</a:tableStyleId>
              </a:tblPr>
              <a:tblGrid>
                <a:gridCol w="3341400"/>
                <a:gridCol w="1679950"/>
                <a:gridCol w="2510675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/>
                        <a:t>Ищем аналоги</a:t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до 20.09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Асылбеков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/>
                        <a:t>Собираем команду разрабов</a:t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до 30.09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/>
                        <a:t>Асылбеков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/>
                        <a:t>Делаем сэмпл</a:t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до 15.10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Тен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78" name="Google Shape;278;p36"/>
          <p:cNvSpPr txBox="1"/>
          <p:nvPr/>
        </p:nvSpPr>
        <p:spPr>
          <a:xfrm>
            <a:off x="477925" y="2709325"/>
            <a:ext cx="50214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11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Char char="●"/>
            </a:pPr>
            <a:r>
              <a:rPr b="0" i="0" lang="ru" sz="13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план-график на ближайшие 2-4  недели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37"/>
          <p:cNvSpPr txBox="1"/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84" name="Google Shape;284;p37"/>
          <p:cNvSpPr txBox="1"/>
          <p:nvPr>
            <p:ph idx="1" type="body"/>
          </p:nvPr>
        </p:nvSpPr>
        <p:spPr>
          <a:xfrm>
            <a:off x="456818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89009223076</a:t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285" name="Google Shape;285;p37"/>
          <p:cNvSpPr txBox="1"/>
          <p:nvPr>
            <p:ph idx="1" type="body"/>
          </p:nvPr>
        </p:nvSpPr>
        <p:spPr>
          <a:xfrm>
            <a:off x="4351972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@Debroil</a:t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286" name="Google Shape;286;p3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7" name="Google Shape;287;p3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8" name="Google Shape;288;p3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9" name="Google Shape;289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90" name="Google Shape;290;p3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1" name="Google Shape;291;p3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2" name="Google Shape;292;p3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3" name="Google Shape;293;p3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4" name="Google Shape;294;p37"/>
          <p:cNvSpPr/>
          <p:nvPr/>
        </p:nvSpPr>
        <p:spPr>
          <a:xfrm>
            <a:off x="4831225" y="1362275"/>
            <a:ext cx="720000" cy="726300"/>
          </a:xfrm>
          <a:prstGeom prst="smileyFace">
            <a:avLst>
              <a:gd fmla="val 4653" name="adj"/>
            </a:avLst>
          </a:prstGeom>
          <a:solidFill>
            <a:schemeClr val="accent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