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81" r:id="rId2"/>
    <p:sldId id="270" r:id="rId3"/>
    <p:sldId id="271" r:id="rId4"/>
    <p:sldId id="277" r:id="rId5"/>
    <p:sldId id="288" r:id="rId6"/>
    <p:sldId id="287" r:id="rId7"/>
    <p:sldId id="278" r:id="rId8"/>
    <p:sldId id="286" r:id="rId9"/>
    <p:sldId id="280" r:id="rId10"/>
    <p:sldId id="28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9F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1DDB5D-DA04-4245-BCBF-26DBE15C3FA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5C4B0D-49F1-4DC3-8FC2-2BEF01043D6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69F9A90-BC7D-357C-A054-96182D15B4A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1E9665A-AE6F-5FC3-F56B-9D76FE2A3965}"/>
              </a:ext>
            </a:extLst>
          </p:cNvPr>
          <p:cNvSpPr/>
          <p:nvPr/>
        </p:nvSpPr>
        <p:spPr>
          <a:xfrm>
            <a:off x="685800" y="2420888"/>
            <a:ext cx="7772400" cy="3768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2E6167-244B-B7AC-A1E4-9600CCE17D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549393"/>
            <a:ext cx="7772400" cy="2240815"/>
          </a:xfrm>
        </p:spPr>
        <p:txBody>
          <a:bodyPr>
            <a:normAutofit/>
          </a:bodyPr>
          <a:lstStyle/>
          <a:p>
            <a:r>
              <a:rPr lang="ru-RU" sz="3200" spc="112" dirty="0" err="1">
                <a:latin typeface="Arial" panose="020B0604020202020204" pitchFamily="34" charset="0"/>
                <a:cs typeface="Arial" panose="020B0604020202020204" pitchFamily="34" charset="0"/>
              </a:rPr>
              <a:t>Пробиотический</a:t>
            </a:r>
            <a:r>
              <a:rPr lang="ru-RU" sz="3200" spc="112" dirty="0"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sz="3200" spc="112" dirty="0" err="1">
                <a:latin typeface="Arial" panose="020B0604020202020204" pitchFamily="34" charset="0"/>
                <a:cs typeface="Arial" panose="020B0604020202020204" pitchFamily="34" charset="0"/>
              </a:rPr>
              <a:t>Баббл</a:t>
            </a:r>
            <a:r>
              <a:rPr lang="ru-RU" sz="3200" spc="112" dirty="0">
                <a:latin typeface="Arial" panose="020B0604020202020204" pitchFamily="34" charset="0"/>
                <a:cs typeface="Arial" panose="020B0604020202020204" pitchFamily="34" charset="0"/>
              </a:rPr>
              <a:t>-йогурт» с повышенным содержанием белка и </a:t>
            </a:r>
            <a:r>
              <a:rPr lang="ru-RU" sz="3200" spc="112" dirty="0" err="1">
                <a:latin typeface="Arial" panose="020B0604020202020204" pitchFamily="34" charset="0"/>
                <a:cs typeface="Arial" panose="020B0604020202020204" pitchFamily="34" charset="0"/>
              </a:rPr>
              <a:t>баббл</a:t>
            </a:r>
            <a:r>
              <a:rPr lang="ru-RU" sz="3200" spc="112" dirty="0">
                <a:latin typeface="Arial" panose="020B0604020202020204" pitchFamily="34" charset="0"/>
                <a:cs typeface="Arial" panose="020B0604020202020204" pitchFamily="34" charset="0"/>
              </a:rPr>
              <a:t>-шариками из сока </a:t>
            </a:r>
            <a:br>
              <a:rPr lang="ru-RU" sz="3200" spc="112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spc="112" dirty="0">
                <a:latin typeface="Arial" panose="020B0604020202020204" pitchFamily="34" charset="0"/>
                <a:cs typeface="Arial" panose="020B0604020202020204" pitchFamily="34" charset="0"/>
              </a:rPr>
              <a:t>фруктов и ягод</a:t>
            </a:r>
            <a:endParaRPr lang="ru-RU" sz="32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808362-664B-690F-52EB-39B3402F4F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4941168"/>
            <a:ext cx="7772400" cy="1248544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Казанский национальный исследовательский  технологический университет</a:t>
            </a:r>
          </a:p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Инициативная разработка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14EA9C-E709-A47F-BAA3-B127D3788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946"/>
            <a:ext cx="9144000" cy="187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857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8D618FB-E174-10C2-1187-49F6998938EB}"/>
              </a:ext>
            </a:extLst>
          </p:cNvPr>
          <p:cNvSpPr/>
          <p:nvPr/>
        </p:nvSpPr>
        <p:spPr>
          <a:xfrm>
            <a:off x="-14456" y="0"/>
            <a:ext cx="9144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CE8D98A-AFE4-2EE6-73EE-C991848D6A28}"/>
              </a:ext>
            </a:extLst>
          </p:cNvPr>
          <p:cNvSpPr/>
          <p:nvPr/>
        </p:nvSpPr>
        <p:spPr>
          <a:xfrm>
            <a:off x="3882516" y="667512"/>
            <a:ext cx="4688333" cy="5522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 descr="Изображение выглядит как человек, Человеческое лицо, улыбка, ребенок, начинающий ходить&#10;&#10;Автоматически созданное описание">
            <a:extLst>
              <a:ext uri="{FF2B5EF4-FFF2-40B4-BE49-F238E27FC236}">
                <a16:creationId xmlns:a16="http://schemas.microsoft.com/office/drawing/2014/main" id="{23F4DBAA-7927-18DA-A7B8-5454D00361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02" r="17889"/>
          <a:stretch/>
        </p:blipFill>
        <p:spPr>
          <a:xfrm>
            <a:off x="-59904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9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36538 w 3182692"/>
              <a:gd name="connsiteY1" fmla="*/ 0 h 18288"/>
              <a:gd name="connsiteX2" fmla="*/ 1273077 w 3182692"/>
              <a:gd name="connsiteY2" fmla="*/ 0 h 18288"/>
              <a:gd name="connsiteX3" fmla="*/ 1909615 w 3182692"/>
              <a:gd name="connsiteY3" fmla="*/ 0 h 18288"/>
              <a:gd name="connsiteX4" fmla="*/ 2482500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609807 w 3182692"/>
              <a:gd name="connsiteY7" fmla="*/ 18288 h 18288"/>
              <a:gd name="connsiteX8" fmla="*/ 2068750 w 3182692"/>
              <a:gd name="connsiteY8" fmla="*/ 18288 h 18288"/>
              <a:gd name="connsiteX9" fmla="*/ 1432211 w 3182692"/>
              <a:gd name="connsiteY9" fmla="*/ 18288 h 18288"/>
              <a:gd name="connsiteX10" fmla="*/ 859327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973321" y="667512"/>
            <a:ext cx="4688333" cy="14447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0533" marR="4213">
              <a:lnSpc>
                <a:spcPct val="90000"/>
              </a:lnSpc>
            </a:pPr>
            <a:r>
              <a:rPr lang="ru-RU" sz="4700" spc="87" dirty="0">
                <a:latin typeface="Arial" panose="020B0604020202020204" pitchFamily="34" charset="0"/>
                <a:cs typeface="Arial" panose="020B0604020202020204" pitchFamily="34" charset="0"/>
              </a:rPr>
              <a:t>Пользователь и его проблема</a:t>
            </a:r>
            <a:endParaRPr lang="en-US" sz="4700" spc="11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9900" y="5618517"/>
            <a:ext cx="4645152" cy="183636"/>
          </a:xfrm>
          <a:prstGeom prst="rect">
            <a:avLst/>
          </a:prstGeom>
        </p:spPr>
        <p:txBody>
          <a:bodyPr vert="horz" wrap="square" lIns="0" tIns="14220" rIns="0" bIns="0" rtlCol="0">
            <a:spAutoFit/>
          </a:bodyPr>
          <a:lstStyle/>
          <a:p>
            <a:pPr marL="10533">
              <a:spcBef>
                <a:spcPts val="112"/>
              </a:spcBef>
            </a:pPr>
            <a:r>
              <a:rPr sz="1100" spc="-75" dirty="0">
                <a:solidFill>
                  <a:srgbClr val="151512"/>
                </a:solidFill>
                <a:latin typeface="Verdana"/>
                <a:cs typeface="Verdana"/>
              </a:rPr>
              <a:t>.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5849B7-6014-8099-BE4A-95D2BE80E154}"/>
              </a:ext>
            </a:extLst>
          </p:cNvPr>
          <p:cNvSpPr txBox="1"/>
          <p:nvPr/>
        </p:nvSpPr>
        <p:spPr>
          <a:xfrm>
            <a:off x="164148" y="5618517"/>
            <a:ext cx="206061" cy="353580"/>
          </a:xfrm>
          <a:prstGeom prst="rect">
            <a:avLst/>
          </a:prstGeom>
          <a:noFill/>
        </p:spPr>
        <p:txBody>
          <a:bodyPr wrap="none" lIns="75840" tIns="37920" rIns="75840" bIns="37920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/>
              <a:t> </a:t>
            </a:r>
            <a:endParaRPr lang="ru-RU"/>
          </a:p>
        </p:txBody>
      </p:sp>
      <p:sp>
        <p:nvSpPr>
          <p:cNvPr id="8" name="object 8"/>
          <p:cNvSpPr txBox="1"/>
          <p:nvPr/>
        </p:nvSpPr>
        <p:spPr>
          <a:xfrm>
            <a:off x="3973321" y="2655918"/>
            <a:ext cx="4688333" cy="353457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lnSpc>
                <a:spcPct val="90000"/>
              </a:lnSpc>
              <a:spcAft>
                <a:spcPts val="829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Многие родители сталкиваются со сложностью накормить ребенка полезных кисломолочным продуктом за счет визуальной привлекательности</a:t>
            </a:r>
          </a:p>
          <a:p>
            <a:pPr marL="342900" indent="-342900">
              <a:lnSpc>
                <a:spcPct val="90000"/>
              </a:lnSpc>
              <a:spcAft>
                <a:spcPts val="829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Молодые люди всё чаще обращают внимание на то, что именно они едят</a:t>
            </a:r>
          </a:p>
          <a:p>
            <a:pPr marL="342900" indent="-342900">
              <a:lnSpc>
                <a:spcPct val="90000"/>
              </a:lnSpc>
              <a:spcAft>
                <a:spcPts val="829"/>
              </a:spcAft>
              <a:buFont typeface="Arial" panose="020B0604020202020204" pitchFamily="34" charset="0"/>
              <a:buChar char="•"/>
            </a:pPr>
            <a:endParaRPr lang="ru-RU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35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B9DED6B-0F3A-7183-5D52-F0985D1E4D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977" r="12279"/>
          <a:stretch/>
        </p:blipFill>
        <p:spPr>
          <a:xfrm rot="5400000">
            <a:off x="-317152" y="314868"/>
            <a:ext cx="6858000" cy="622826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648707" y="365125"/>
            <a:ext cx="2866642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Решение проблемы</a:t>
            </a:r>
            <a:endParaRPr lang="en-US" sz="4000" spc="11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668B3B-109F-5965-5AAB-B7C58386F028}"/>
              </a:ext>
            </a:extLst>
          </p:cNvPr>
          <p:cNvSpPr txBox="1"/>
          <p:nvPr/>
        </p:nvSpPr>
        <p:spPr>
          <a:xfrm>
            <a:off x="5648707" y="2434201"/>
            <a:ext cx="2866642" cy="37427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2400" spc="135" dirty="0" err="1">
                <a:latin typeface="Arial" panose="020B0604020202020204" pitchFamily="34" charset="0"/>
                <a:cs typeface="Arial" panose="020B0604020202020204" pitchFamily="34" charset="0"/>
              </a:rPr>
              <a:t>Пробиотический</a:t>
            </a:r>
            <a:r>
              <a:rPr lang="ru-RU" sz="2400" spc="135" dirty="0"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sz="2400" spc="135" dirty="0" err="1">
                <a:latin typeface="Arial" panose="020B0604020202020204" pitchFamily="34" charset="0"/>
                <a:cs typeface="Arial" panose="020B0604020202020204" pitchFamily="34" charset="0"/>
              </a:rPr>
              <a:t>Баббл</a:t>
            </a:r>
            <a:r>
              <a:rPr lang="ru-RU" sz="2400" spc="135" dirty="0">
                <a:latin typeface="Arial" panose="020B0604020202020204" pitchFamily="34" charset="0"/>
                <a:cs typeface="Arial" panose="020B0604020202020204" pitchFamily="34" charset="0"/>
              </a:rPr>
              <a:t>-йогурт» с повышенным содержанием белка и </a:t>
            </a:r>
            <a:r>
              <a:rPr lang="en-US" sz="2400" spc="135" dirty="0">
                <a:latin typeface="Arial" panose="020B0604020202020204" pitchFamily="34" charset="0"/>
                <a:cs typeface="Arial" panose="020B0604020202020204" pitchFamily="34" charset="0"/>
              </a:rPr>
              <a:t>Bubble</a:t>
            </a:r>
            <a:r>
              <a:rPr lang="ru-RU" sz="2400" spc="135" dirty="0">
                <a:latin typeface="Arial" panose="020B0604020202020204" pitchFamily="34" charset="0"/>
                <a:cs typeface="Arial" panose="020B0604020202020204" pitchFamily="34" charset="0"/>
              </a:rPr>
              <a:t>-шариками из сока фруктов и ягод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0F6745-01B3-ECAB-1446-03837ECC0D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990" b="-172"/>
          <a:stretch/>
        </p:blipFill>
        <p:spPr>
          <a:xfrm rot="16200000">
            <a:off x="-233772" y="233772"/>
            <a:ext cx="6858000" cy="6390456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83BA06E-FDAC-3AAC-EF11-FC752DF9D5A2}"/>
              </a:ext>
            </a:extLst>
          </p:cNvPr>
          <p:cNvSpPr/>
          <p:nvPr/>
        </p:nvSpPr>
        <p:spPr>
          <a:xfrm>
            <a:off x="2195736" y="0"/>
            <a:ext cx="6948264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7000">
                <a:schemeClr val="bg1">
                  <a:lumMod val="100000"/>
                  <a:alpha val="72000"/>
                </a:schemeClr>
              </a:gs>
              <a:gs pos="37000">
                <a:schemeClr val="bg1">
                  <a:shade val="100000"/>
                  <a:satMod val="115000"/>
                  <a:alpha val="99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FB939-5A64-F689-6E6D-6F947DB40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8024" y="272441"/>
            <a:ext cx="3800401" cy="1162050"/>
          </a:xfrm>
        </p:spPr>
        <p:txBody>
          <a:bodyPr anchor="ctr">
            <a:normAutofit/>
          </a:bodyPr>
          <a:lstStyle/>
          <a:p>
            <a:pPr algn="ctr"/>
            <a:r>
              <a:rPr lang="ru-RU" sz="4400" dirty="0"/>
              <a:t>О ПРОЕКТЕ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C664E7C-6CAD-A4D6-3025-33257B7E9B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88024" y="1434491"/>
            <a:ext cx="4248472" cy="4691063"/>
          </a:xfrm>
        </p:spPr>
        <p:txBody>
          <a:bodyPr anchor="ctr"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000" dirty="0"/>
              <a:t>Выбрана технология </a:t>
            </a:r>
            <a:r>
              <a:rPr lang="ru-RU" sz="2000" dirty="0" err="1"/>
              <a:t>пробиотического</a:t>
            </a:r>
            <a:r>
              <a:rPr lang="ru-RU" sz="2000" dirty="0"/>
              <a:t> йогурта с повышенным содержанием белка (технология приготовления греческого йогурта)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/>
              <a:t>Протестирована технология приготовления </a:t>
            </a:r>
            <a:r>
              <a:rPr lang="ru-RU" sz="2000" dirty="0" err="1"/>
              <a:t>bubble</a:t>
            </a:r>
            <a:r>
              <a:rPr lang="ru-RU" sz="2000" dirty="0"/>
              <a:t>-шариков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/>
              <a:t>Определены перспективные вкусы наполнителя – ирга и яблоко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/>
              <a:t>Проведен опрос потенциальных потребителей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/>
              <a:t>Выбрана эргономичная раздельная упаковка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/>
              <a:t>Проведена дегустация и получена обратная связь о продукте</a:t>
            </a:r>
          </a:p>
        </p:txBody>
      </p:sp>
    </p:spTree>
    <p:extLst>
      <p:ext uri="{BB962C8B-B14F-4D97-AF65-F5344CB8AC3E}">
        <p14:creationId xmlns:p14="http://schemas.microsoft.com/office/powerpoint/2010/main" val="2450028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CFCD6E4-DDDE-365B-D1D8-D916F19D68D8}"/>
              </a:ext>
            </a:extLst>
          </p:cNvPr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46345B3-C521-EB29-06DA-E86B9F6DD371}"/>
              </a:ext>
            </a:extLst>
          </p:cNvPr>
          <p:cNvSpPr/>
          <p:nvPr/>
        </p:nvSpPr>
        <p:spPr>
          <a:xfrm>
            <a:off x="395536" y="380836"/>
            <a:ext cx="8424936" cy="6096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581399-79AA-F233-F4AE-C5E81E7CA296}"/>
              </a:ext>
            </a:extLst>
          </p:cNvPr>
          <p:cNvSpPr txBox="1"/>
          <p:nvPr/>
        </p:nvSpPr>
        <p:spPr>
          <a:xfrm>
            <a:off x="647564" y="2151726"/>
            <a:ext cx="27363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Как выглядит наш продукт:</a:t>
            </a:r>
          </a:p>
        </p:txBody>
      </p:sp>
      <p:pic>
        <p:nvPicPr>
          <p:cNvPr id="7" name="video_2024-12-02_14-13-18">
            <a:hlinkClick r:id="" action="ppaction://media"/>
            <a:extLst>
              <a:ext uri="{FF2B5EF4-FFF2-40B4-BE49-F238E27FC236}">
                <a16:creationId xmlns:a16="http://schemas.microsoft.com/office/drawing/2014/main" id="{8CF363BC-F75F-B273-3C67-CD5D9BF8631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6951" b="20600"/>
          <a:stretch/>
        </p:blipFill>
        <p:spPr>
          <a:xfrm>
            <a:off x="3635896" y="380836"/>
            <a:ext cx="4616369" cy="609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941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D391F-0A6E-4CC0-A4A4-4E15D812E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DB68879-D57E-3F18-3093-C40EC96ED0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68"/>
          <a:stretch/>
        </p:blipFill>
        <p:spPr>
          <a:xfrm>
            <a:off x="0" y="0"/>
            <a:ext cx="6606480" cy="68580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9652FFE-C0B6-0317-CEBD-DDBFE9D4D710}"/>
              </a:ext>
            </a:extLst>
          </p:cNvPr>
          <p:cNvSpPr/>
          <p:nvPr/>
        </p:nvSpPr>
        <p:spPr>
          <a:xfrm>
            <a:off x="2195736" y="0"/>
            <a:ext cx="6948264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7000">
                <a:schemeClr val="bg1">
                  <a:lumMod val="100000"/>
                  <a:alpha val="72000"/>
                </a:schemeClr>
              </a:gs>
              <a:gs pos="37000">
                <a:schemeClr val="bg1">
                  <a:shade val="100000"/>
                  <a:satMod val="115000"/>
                  <a:alpha val="99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65ABAD-009F-2BD2-7C3C-6E30DF5AE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8024" y="272441"/>
            <a:ext cx="3800401" cy="1162050"/>
          </a:xfrm>
        </p:spPr>
        <p:txBody>
          <a:bodyPr anchor="ctr">
            <a:normAutofit/>
          </a:bodyPr>
          <a:lstStyle/>
          <a:p>
            <a:pPr algn="ctr"/>
            <a:r>
              <a:rPr lang="ru-RU" sz="4400" dirty="0"/>
              <a:t>Аналоги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24C4990-CB1A-8E2D-96AA-B11B80BE20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88024" y="1434491"/>
            <a:ext cx="3809123" cy="4691063"/>
          </a:xfrm>
        </p:spPr>
        <p:txBody>
          <a:bodyPr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На рынке аналоги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Баббл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-йогурта отсутствуют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Многие родители в домашних условиях смешивают классические йогурты со свежими ягодами и фруктами ярких цветов, привлекающие внимание детей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0074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D6F9DFD-4240-59C8-74BE-9A8A602F4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FCA46F4-FBC8-737D-6DDD-C58FCBD2AFBA}"/>
              </a:ext>
            </a:extLst>
          </p:cNvPr>
          <p:cNvSpPr/>
          <p:nvPr/>
        </p:nvSpPr>
        <p:spPr>
          <a:xfrm>
            <a:off x="457200" y="278362"/>
            <a:ext cx="8291264" cy="12303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F4D86A-8C18-9CC9-E53A-37B736617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30376"/>
          </a:xfrm>
        </p:spPr>
        <p:txBody>
          <a:bodyPr>
            <a:normAutofit fontScale="90000"/>
          </a:bodyPr>
          <a:lstStyle/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Рынок, объём потенциального рынка йогуртов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EF8D85E-6F27-C8EA-3B7C-5474C38E364D}"/>
              </a:ext>
            </a:extLst>
          </p:cNvPr>
          <p:cNvSpPr/>
          <p:nvPr/>
        </p:nvSpPr>
        <p:spPr>
          <a:xfrm>
            <a:off x="457200" y="1505014"/>
            <a:ext cx="8291264" cy="4984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017DE3-70AA-2824-E2DE-BB1DBE369A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89968" y="1916662"/>
            <a:ext cx="345849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РАМ=181,30 млрд долларов США</a:t>
            </a:r>
          </a:p>
          <a:p>
            <a:pPr marL="0" indent="0">
              <a:buNone/>
            </a:pPr>
            <a:endParaRPr lang="ru-RU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ТАМ= 476 215 463 460 </a:t>
            </a:r>
            <a:r>
              <a:rPr lang="ru-RU" sz="2000" dirty="0" err="1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руб</a:t>
            </a:r>
            <a:endParaRPr lang="ru-RU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SAM = 47621546,346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руб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SOM = 476215,46346 руб.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107AF315-D909-730D-6E43-EC7B6255D713}"/>
              </a:ext>
            </a:extLst>
          </p:cNvPr>
          <p:cNvGrpSpPr/>
          <p:nvPr/>
        </p:nvGrpSpPr>
        <p:grpSpPr>
          <a:xfrm>
            <a:off x="457200" y="1898905"/>
            <a:ext cx="4752528" cy="4525963"/>
            <a:chOff x="268289" y="827578"/>
            <a:chExt cx="5539319" cy="5345727"/>
          </a:xfrm>
        </p:grpSpPr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A5F0EEC9-47F4-81FD-F546-D50B7E2A0B0B}"/>
                </a:ext>
              </a:extLst>
            </p:cNvPr>
            <p:cNvSpPr/>
            <p:nvPr/>
          </p:nvSpPr>
          <p:spPr>
            <a:xfrm>
              <a:off x="268289" y="827578"/>
              <a:ext cx="5539319" cy="5341475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C814328E-06D1-301E-98F6-F9008ED1770A}"/>
                </a:ext>
              </a:extLst>
            </p:cNvPr>
            <p:cNvSpPr/>
            <p:nvPr/>
          </p:nvSpPr>
          <p:spPr>
            <a:xfrm>
              <a:off x="986467" y="2047061"/>
              <a:ext cx="4196487" cy="412624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09036DA9-DF15-EAEA-0749-BB3AABF0BF14}"/>
                </a:ext>
              </a:extLst>
            </p:cNvPr>
            <p:cNvSpPr/>
            <p:nvPr/>
          </p:nvSpPr>
          <p:spPr>
            <a:xfrm>
              <a:off x="1563614" y="3176015"/>
              <a:ext cx="2991991" cy="299098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3EF6900A-FCAF-CE32-39E0-021E2D56C219}"/>
                </a:ext>
              </a:extLst>
            </p:cNvPr>
            <p:cNvSpPr/>
            <p:nvPr/>
          </p:nvSpPr>
          <p:spPr>
            <a:xfrm>
              <a:off x="2067774" y="4221038"/>
              <a:ext cx="2070594" cy="1950798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009A2B2-107B-0FD2-39A6-4265DF035858}"/>
                </a:ext>
              </a:extLst>
            </p:cNvPr>
            <p:cNvSpPr txBox="1"/>
            <p:nvPr/>
          </p:nvSpPr>
          <p:spPr>
            <a:xfrm>
              <a:off x="2675589" y="996726"/>
              <a:ext cx="988320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ru-RU" dirty="0">
                  <a:latin typeface="Times New Roman"/>
                  <a:ea typeface="Calibri"/>
                  <a:cs typeface="Calibri"/>
                </a:rPr>
                <a:t>РАМ</a:t>
              </a:r>
              <a:endParaRPr lang="ru-RU" dirty="0">
                <a:latin typeface="Times New Roman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DC4A54B-D214-B277-AFDD-2F55234D32E1}"/>
                </a:ext>
              </a:extLst>
            </p:cNvPr>
            <p:cNvSpPr txBox="1"/>
            <p:nvPr/>
          </p:nvSpPr>
          <p:spPr>
            <a:xfrm>
              <a:off x="2676521" y="2193475"/>
              <a:ext cx="1245555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ru-RU" dirty="0">
                  <a:latin typeface="Times New Roman"/>
                  <a:ea typeface="Calibri"/>
                  <a:cs typeface="Calibri"/>
                </a:rPr>
                <a:t>ТАМ</a:t>
              </a:r>
              <a:endParaRPr lang="ru-RU" dirty="0">
                <a:latin typeface="Times New Roman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829A986-D2C0-3955-0AFA-3446381AEC28}"/>
                </a:ext>
              </a:extLst>
            </p:cNvPr>
            <p:cNvSpPr txBox="1"/>
            <p:nvPr/>
          </p:nvSpPr>
          <p:spPr>
            <a:xfrm>
              <a:off x="2679634" y="3432322"/>
              <a:ext cx="974782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ru-RU" dirty="0">
                  <a:latin typeface="Times New Roman"/>
                  <a:ea typeface="Calibri"/>
                  <a:cs typeface="Calibri"/>
                </a:rPr>
                <a:t>SAM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ECB1C61-F360-BDA1-A62E-B46BB96B696A}"/>
                </a:ext>
              </a:extLst>
            </p:cNvPr>
            <p:cNvSpPr txBox="1"/>
            <p:nvPr/>
          </p:nvSpPr>
          <p:spPr>
            <a:xfrm>
              <a:off x="2684348" y="4470156"/>
              <a:ext cx="866473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ru-RU" dirty="0">
                  <a:latin typeface="Times New Roman"/>
                  <a:ea typeface="Calibri"/>
                  <a:cs typeface="Calibri"/>
                </a:rPr>
                <a:t>SOM</a:t>
              </a:r>
              <a:endParaRPr lang="ru-RU" dirty="0">
                <a:latin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2738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A6D1DF1-0654-2AB6-5E94-793FD845C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DD9C11A-4467-0B5F-1940-FA89543FAD4C}"/>
              </a:ext>
            </a:extLst>
          </p:cNvPr>
          <p:cNvSpPr/>
          <p:nvPr/>
        </p:nvSpPr>
        <p:spPr>
          <a:xfrm>
            <a:off x="4648200" y="1595338"/>
            <a:ext cx="4038600" cy="4525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7944438-215A-FF1B-7344-F70EEFD874B4}"/>
              </a:ext>
            </a:extLst>
          </p:cNvPr>
          <p:cNvSpPr/>
          <p:nvPr/>
        </p:nvSpPr>
        <p:spPr>
          <a:xfrm>
            <a:off x="457200" y="1595338"/>
            <a:ext cx="4038600" cy="4525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EF9477A-B5AF-B92D-F2D1-FCE686C7C8EA}"/>
              </a:ext>
            </a:extLst>
          </p:cNvPr>
          <p:cNvSpPr/>
          <p:nvPr/>
        </p:nvSpPr>
        <p:spPr>
          <a:xfrm>
            <a:off x="457200" y="260648"/>
            <a:ext cx="8229600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CC1606-4B8A-7041-E9C0-6346C32B9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204616-D944-D1A8-D3DF-C7A8C0BBD52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Здоровые активные люди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Спортсмены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Родители с детьми</a:t>
            </a:r>
          </a:p>
          <a:p>
            <a:pPr marL="0" indent="0"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Каналы распространения: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Сетевые продуктовые магазины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Сервисы доставки продуктов </a:t>
            </a:r>
          </a:p>
          <a:p>
            <a:pPr marL="0" indent="0"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DAAEE6-215C-C9BD-03CC-60B1C32C9C0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Себестоимость складывается: 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Сырье для производства наполнителя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Транспорт наполнителя на молочный завод 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Сырье для производства йогурта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Закупка фирменной упаковки и транспорт на молочное производство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Транспорт готового продукта на склады сбыта </a:t>
            </a:r>
          </a:p>
          <a:p>
            <a:pPr marL="0" indent="0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Потенциальная цена на полке магазина =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115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руб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за 140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гр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37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3EA024A-839A-1445-1514-9826757203E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898EBA8-49F0-8313-46F2-CC85EB565360}"/>
              </a:ext>
            </a:extLst>
          </p:cNvPr>
          <p:cNvSpPr/>
          <p:nvPr/>
        </p:nvSpPr>
        <p:spPr>
          <a:xfrm>
            <a:off x="457200" y="278362"/>
            <a:ext cx="82296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070806-175D-1B22-BF8A-50CDCE527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8362"/>
            <a:ext cx="8229600" cy="1555859"/>
          </a:xfrm>
        </p:spPr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Наша команда: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89A3243C-FD3D-2CB4-EC98-AD7628F61161}"/>
              </a:ext>
            </a:extLst>
          </p:cNvPr>
          <p:cNvGrpSpPr/>
          <p:nvPr/>
        </p:nvGrpSpPr>
        <p:grpSpPr>
          <a:xfrm>
            <a:off x="451113" y="2300729"/>
            <a:ext cx="8235687" cy="1584176"/>
            <a:chOff x="451113" y="2348880"/>
            <a:chExt cx="8235687" cy="108012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91557961-D087-0027-13A6-8DEE45777460}"/>
                </a:ext>
              </a:extLst>
            </p:cNvPr>
            <p:cNvSpPr/>
            <p:nvPr/>
          </p:nvSpPr>
          <p:spPr>
            <a:xfrm>
              <a:off x="451113" y="2348880"/>
              <a:ext cx="2574033" cy="1080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Шарипова Арина Андреевна</a:t>
              </a:r>
              <a:endPara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FB72FF28-BB95-0980-5B85-22528EBC3BAF}"/>
                </a:ext>
              </a:extLst>
            </p:cNvPr>
            <p:cNvSpPr/>
            <p:nvPr/>
          </p:nvSpPr>
          <p:spPr>
            <a:xfrm>
              <a:off x="3281941" y="2348880"/>
              <a:ext cx="2574032" cy="1080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Наставник: </a:t>
              </a:r>
            </a:p>
            <a:p>
              <a:pPr algn="ctr"/>
              <a:r>
                <a:rPr lang="ru-RU" sz="2000" dirty="0">
                  <a:solidFill>
                    <a:schemeClr val="tx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Казимова Камила </a:t>
              </a:r>
              <a:r>
                <a:rPr lang="ru-RU" sz="2000" dirty="0" err="1">
                  <a:solidFill>
                    <a:schemeClr val="tx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Шухратовна</a:t>
              </a:r>
              <a:endPara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C261891B-59EE-0B6E-F736-6C905A41018D}"/>
                </a:ext>
              </a:extLst>
            </p:cNvPr>
            <p:cNvSpPr/>
            <p:nvPr/>
          </p:nvSpPr>
          <p:spPr>
            <a:xfrm>
              <a:off x="6112768" y="2348880"/>
              <a:ext cx="2574032" cy="1080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err="1">
                  <a:solidFill>
                    <a:schemeClr val="tx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Шульникова</a:t>
              </a:r>
              <a:r>
                <a:rPr lang="ru-RU" sz="2000" dirty="0">
                  <a:solidFill>
                    <a:schemeClr val="tx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 Алевтина Александровна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2780686-ECB7-30FA-A659-C70E2269F8C5}"/>
              </a:ext>
            </a:extLst>
          </p:cNvPr>
          <p:cNvGrpSpPr/>
          <p:nvPr/>
        </p:nvGrpSpPr>
        <p:grpSpPr>
          <a:xfrm>
            <a:off x="451113" y="4351412"/>
            <a:ext cx="8235687" cy="1584176"/>
            <a:chOff x="451113" y="1772816"/>
            <a:chExt cx="8235687" cy="108012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F4212710-F0A0-521E-6707-BB7DB8A74CDD}"/>
                </a:ext>
              </a:extLst>
            </p:cNvPr>
            <p:cNvSpPr/>
            <p:nvPr/>
          </p:nvSpPr>
          <p:spPr>
            <a:xfrm>
              <a:off x="451113" y="1772816"/>
              <a:ext cx="2574033" cy="1080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Рыбакова Карина Игоревна</a:t>
              </a:r>
              <a:endPara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EDA2F03-2F4A-4A3B-D54D-EAEBB055DD1E}"/>
                </a:ext>
              </a:extLst>
            </p:cNvPr>
            <p:cNvSpPr/>
            <p:nvPr/>
          </p:nvSpPr>
          <p:spPr>
            <a:xfrm>
              <a:off x="3281941" y="1772816"/>
              <a:ext cx="2574032" cy="1080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Сидорова Мария Сергеевна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4C2C3D90-9A90-9919-F9E4-E5E5A513C7B0}"/>
                </a:ext>
              </a:extLst>
            </p:cNvPr>
            <p:cNvSpPr/>
            <p:nvPr/>
          </p:nvSpPr>
          <p:spPr>
            <a:xfrm>
              <a:off x="6112768" y="1772816"/>
              <a:ext cx="2574032" cy="1080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Кадочникова Алиса Антоновна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2767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3D213F9-A50E-441C-70DB-9308D10EF71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F08B41A-EB98-E9FE-FE71-74BE90A28F85}"/>
              </a:ext>
            </a:extLst>
          </p:cNvPr>
          <p:cNvSpPr/>
          <p:nvPr/>
        </p:nvSpPr>
        <p:spPr>
          <a:xfrm>
            <a:off x="539552" y="1448780"/>
            <a:ext cx="8064896" cy="36724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A7EF46-0A9C-42F9-D193-7CAB85303D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23728" y="3865696"/>
            <a:ext cx="6480720" cy="828092"/>
          </a:xfrm>
        </p:spPr>
        <p:txBody>
          <a:bodyPr>
            <a:normAutofit/>
          </a:bodyPr>
          <a:lstStyle/>
          <a:p>
            <a:pPr algn="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Если у вас остались вопросы мы с удовольствием ответим на них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3E8CB2-709C-3D47-EF62-FEF8D244C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552" y="2029492"/>
            <a:ext cx="8064896" cy="1255492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Спасибо</a:t>
            </a:r>
            <a:r>
              <a:rPr lang="en-US" sz="440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4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внимания</a:t>
            </a:r>
            <a:r>
              <a:rPr lang="en-US" sz="440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18465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280</Words>
  <Application>Microsoft Office PowerPoint</Application>
  <PresentationFormat>Экран (4:3)</PresentationFormat>
  <Paragraphs>64</Paragraphs>
  <Slides>10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Verdana</vt:lpstr>
      <vt:lpstr>Wingdings</vt:lpstr>
      <vt:lpstr>Тема Office</vt:lpstr>
      <vt:lpstr>Пробиотический «Баббл-йогурт» с повышенным содержанием белка и баббл-шариками из сока  фруктов и ягод</vt:lpstr>
      <vt:lpstr>Пользователь и его проблема</vt:lpstr>
      <vt:lpstr>Решение проблемы</vt:lpstr>
      <vt:lpstr>О ПРОЕКТЕ</vt:lpstr>
      <vt:lpstr>Презентация PowerPoint</vt:lpstr>
      <vt:lpstr>Аналоги</vt:lpstr>
      <vt:lpstr>Рынок, объём потенциального рынка йогуртов</vt:lpstr>
      <vt:lpstr>Бизнес-модель</vt:lpstr>
      <vt:lpstr>Наша команда:</vt:lpstr>
      <vt:lpstr>Спасибо за внимания!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Karina</dc:creator>
  <cp:lastModifiedBy>admin</cp:lastModifiedBy>
  <cp:revision>587</cp:revision>
  <dcterms:created xsi:type="dcterms:W3CDTF">2024-11-16T13:29:48Z</dcterms:created>
  <dcterms:modified xsi:type="dcterms:W3CDTF">2024-12-02T14:35:50Z</dcterms:modified>
</cp:coreProperties>
</file>