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337" r:id="rId3"/>
    <p:sldId id="338" r:id="rId4"/>
    <p:sldId id="324" r:id="rId5"/>
    <p:sldId id="339" r:id="rId6"/>
    <p:sldId id="340" r:id="rId7"/>
    <p:sldId id="341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дрей Березин" initials="АБ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  <a:srgbClr val="0066CC"/>
    <a:srgbClr val="FF6600"/>
    <a:srgbClr val="F28E60"/>
    <a:srgbClr val="FF9900"/>
    <a:srgbClr val="FFCC66"/>
    <a:srgbClr val="FF9933"/>
    <a:srgbClr val="3366CC"/>
    <a:srgbClr val="0E885F"/>
    <a:srgbClr val="13B1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1" autoAdjust="0"/>
    <p:restoredTop sz="94660"/>
  </p:normalViewPr>
  <p:slideViewPr>
    <p:cSldViewPr snapToGrid="0">
      <p:cViewPr>
        <p:scale>
          <a:sx n="93" d="100"/>
          <a:sy n="93" d="100"/>
        </p:scale>
        <p:origin x="-91" y="-1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6185F-3081-40FF-B9FF-329226239D68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3094B-7917-4ABB-9D70-77E407C947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280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3094B-7917-4ABB-9D70-77E407C9479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072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3094B-7917-4ABB-9D70-77E407C9479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208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3094B-7917-4ABB-9D70-77E407C9479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505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3094B-7917-4ABB-9D70-77E407C9479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937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3094B-7917-4ABB-9D70-77E407C9479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1962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3094B-7917-4ABB-9D70-77E407C9479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651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E677-CBD2-4170-A12A-AEE99C6CF212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F7321-C374-4432-A453-3E996E435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834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E677-CBD2-4170-A12A-AEE99C6CF212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F7321-C374-4432-A453-3E996E435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163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E677-CBD2-4170-A12A-AEE99C6CF212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F7321-C374-4432-A453-3E996E435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942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E677-CBD2-4170-A12A-AEE99C6CF212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F7321-C374-4432-A453-3E996E435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603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E677-CBD2-4170-A12A-AEE99C6CF212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F7321-C374-4432-A453-3E996E435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680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E677-CBD2-4170-A12A-AEE99C6CF212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F7321-C374-4432-A453-3E996E435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948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E677-CBD2-4170-A12A-AEE99C6CF212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F7321-C374-4432-A453-3E996E435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227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E677-CBD2-4170-A12A-AEE99C6CF212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F7321-C374-4432-A453-3E996E435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207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E677-CBD2-4170-A12A-AEE99C6CF212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F7321-C374-4432-A453-3E996E435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294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E677-CBD2-4170-A12A-AEE99C6CF212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F7321-C374-4432-A453-3E996E435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970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E677-CBD2-4170-A12A-AEE99C6CF212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F7321-C374-4432-A453-3E996E435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980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0E677-CBD2-4170-A12A-AEE99C6CF212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F7321-C374-4432-A453-3E996E435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975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550" y="4663579"/>
            <a:ext cx="2650124" cy="705614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615310"/>
            <a:ext cx="9986360" cy="345627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127" y="2028328"/>
            <a:ext cx="7979748" cy="1781672"/>
          </a:xfrm>
        </p:spPr>
        <p:txBody>
          <a:bodyPr anchor="ctr">
            <a:noAutofit/>
          </a:bodyPr>
          <a:lstStyle/>
          <a:p>
            <a:pPr algn="l"/>
            <a:r>
              <a:rPr lang="ru-RU" sz="4400" b="1" dirty="0" smtClean="0">
                <a:solidFill>
                  <a:schemeClr val="bg1"/>
                </a:solidFill>
              </a:rPr>
              <a:t>Практика в ЦПД (ХТФ)</a:t>
            </a:r>
            <a:endParaRPr lang="ru-RU" sz="4400" b="1" dirty="0">
              <a:solidFill>
                <a:schemeClr val="bg1"/>
              </a:solidFill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28554"/>
          <a:stretch/>
        </p:blipFill>
        <p:spPr>
          <a:xfrm>
            <a:off x="3934047" y="5441528"/>
            <a:ext cx="8257953" cy="1205867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-203604" y="3697274"/>
            <a:ext cx="7539840" cy="9663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14375" indent="-266700" algn="l">
              <a:buFont typeface="Arial" panose="020B0604020202020204" pitchFamily="34" charset="0"/>
              <a:buChar char="•"/>
            </a:pPr>
            <a:r>
              <a:rPr lang="ru-RU" sz="3600" b="1" dirty="0" smtClean="0">
                <a:solidFill>
                  <a:schemeClr val="bg1"/>
                </a:solidFill>
              </a:rPr>
              <a:t>Производство полиэтилена высокого давления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5768839"/>
            <a:ext cx="4026872" cy="9787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Емельянова Юлия Дмитриевна</a:t>
            </a:r>
          </a:p>
          <a:p>
            <a:pPr>
              <a:lnSpc>
                <a:spcPct val="80000"/>
              </a:lnSpc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Аржанов Максим Иванович</a:t>
            </a:r>
          </a:p>
          <a:p>
            <a:pPr>
              <a:lnSpc>
                <a:spcPct val="80000"/>
              </a:lnSpc>
            </a:pPr>
            <a:r>
              <a:rPr lang="ru-RU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Абдукахаров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Ахрорбек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угли</a:t>
            </a:r>
          </a:p>
          <a:p>
            <a:pPr>
              <a:lnSpc>
                <a:spcPct val="80000"/>
              </a:lnSpc>
            </a:pPr>
            <a:r>
              <a:rPr lang="ru-RU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Болтабоев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Фархаджон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Зафаржон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угли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4" t="12228" r="13474" b="19142"/>
          <a:stretch/>
        </p:blipFill>
        <p:spPr>
          <a:xfrm>
            <a:off x="444639" y="340525"/>
            <a:ext cx="3130575" cy="8667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15038" y="5653561"/>
            <a:ext cx="6539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Проект подготовлен группой ХТ-241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16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051" b="26028"/>
          <a:stretch/>
        </p:blipFill>
        <p:spPr>
          <a:xfrm>
            <a:off x="1" y="0"/>
            <a:ext cx="10026502" cy="17224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052" y="265769"/>
            <a:ext cx="2236439" cy="595468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19860" y="516991"/>
            <a:ext cx="8609180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solidFill>
                  <a:schemeClr val="bg1"/>
                </a:solidFill>
              </a:rPr>
              <a:t>Содержание проекта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4723" b="36968"/>
          <a:stretch/>
        </p:blipFill>
        <p:spPr>
          <a:xfrm>
            <a:off x="10823319" y="6179170"/>
            <a:ext cx="1368681" cy="678830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515061" y="6378554"/>
            <a:ext cx="529856" cy="405020"/>
          </a:xfrm>
        </p:spPr>
        <p:txBody>
          <a:bodyPr/>
          <a:lstStyle/>
          <a:p>
            <a:pPr algn="ctr"/>
            <a:fld id="{42FF7321-C374-4432-A453-3E996E4353DF}" type="slidenum">
              <a:rPr lang="ru-RU" sz="1600" b="1" smtClean="0">
                <a:solidFill>
                  <a:schemeClr val="tx1"/>
                </a:solidFill>
              </a:rPr>
              <a:pPr algn="ctr"/>
              <a:t>2</a:t>
            </a:fld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3" name="Пятиугольник 12"/>
          <p:cNvSpPr/>
          <p:nvPr/>
        </p:nvSpPr>
        <p:spPr>
          <a:xfrm>
            <a:off x="269265" y="1881165"/>
            <a:ext cx="3434386" cy="436919"/>
          </a:xfrm>
          <a:prstGeom prst="homePlate">
            <a:avLst/>
          </a:prstGeom>
          <a:solidFill>
            <a:srgbClr val="336699"/>
          </a:solidFill>
          <a:ln>
            <a:solidFill>
              <a:srgbClr val="33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marL="85725">
              <a:lnSpc>
                <a:spcPct val="80000"/>
              </a:lnSpc>
            </a:pPr>
            <a:r>
              <a:rPr lang="ru-RU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Цель: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69263" y="2351993"/>
            <a:ext cx="10554055" cy="5760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sz="1200" dirty="0" smtClean="0">
                <a:solidFill>
                  <a:srgbClr val="073B45"/>
                </a:solidFill>
              </a:rPr>
              <a:t>Исследовать физические </a:t>
            </a:r>
            <a:r>
              <a:rPr lang="ru-RU" sz="1200" dirty="0">
                <a:solidFill>
                  <a:srgbClr val="073B45"/>
                </a:solidFill>
              </a:rPr>
              <a:t>и </a:t>
            </a:r>
            <a:r>
              <a:rPr lang="ru-RU" sz="1200" dirty="0" smtClean="0">
                <a:solidFill>
                  <a:srgbClr val="073B45"/>
                </a:solidFill>
              </a:rPr>
              <a:t>химические свойства </a:t>
            </a:r>
            <a:r>
              <a:rPr lang="ru-RU" sz="1200" dirty="0">
                <a:solidFill>
                  <a:srgbClr val="073B45"/>
                </a:solidFill>
              </a:rPr>
              <a:t>полиэтилена высокого давления, полученного методом радикальной полимеризации, </a:t>
            </a:r>
            <a:r>
              <a:rPr lang="ru-RU" sz="1200" dirty="0" smtClean="0">
                <a:solidFill>
                  <a:srgbClr val="073B45"/>
                </a:solidFill>
              </a:rPr>
              <a:t>сделать выводы </a:t>
            </a:r>
            <a:r>
              <a:rPr lang="ru-RU" sz="1200" dirty="0">
                <a:solidFill>
                  <a:srgbClr val="073B45"/>
                </a:solidFill>
              </a:rPr>
              <a:t>о его преимуществах и недостатках</a:t>
            </a:r>
          </a:p>
        </p:txBody>
      </p:sp>
      <p:sp>
        <p:nvSpPr>
          <p:cNvPr id="15" name="Пятиугольник 14"/>
          <p:cNvSpPr/>
          <p:nvPr/>
        </p:nvSpPr>
        <p:spPr>
          <a:xfrm>
            <a:off x="269262" y="2961965"/>
            <a:ext cx="3323553" cy="444103"/>
          </a:xfrm>
          <a:prstGeom prst="homePlate">
            <a:avLst/>
          </a:prstGeom>
          <a:solidFill>
            <a:srgbClr val="336699"/>
          </a:solidFill>
          <a:ln>
            <a:solidFill>
              <a:srgbClr val="33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marL="85725">
              <a:lnSpc>
                <a:spcPct val="80000"/>
              </a:lnSpc>
            </a:pPr>
            <a:r>
              <a:rPr lang="ru-RU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Задачи: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69263" y="3439977"/>
            <a:ext cx="10554056" cy="20996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sz="1200" dirty="0" smtClean="0">
                <a:solidFill>
                  <a:srgbClr val="073B45"/>
                </a:solidFill>
                <a:sym typeface="Symbol"/>
              </a:rPr>
              <a:t>Анализируя литературу, изучить физико-химические свойства, получение, строение, преимущества и недостатки полиэтилена высокого давления</a:t>
            </a:r>
            <a:endParaRPr lang="ru-RU" sz="1200" dirty="0">
              <a:solidFill>
                <a:srgbClr val="073B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70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051" b="26028"/>
          <a:stretch/>
        </p:blipFill>
        <p:spPr>
          <a:xfrm>
            <a:off x="1" y="0"/>
            <a:ext cx="10026502" cy="17224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052" y="265769"/>
            <a:ext cx="2236439" cy="595468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19860" y="516991"/>
            <a:ext cx="8609180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solidFill>
                  <a:schemeClr val="bg1"/>
                </a:solidFill>
              </a:rPr>
              <a:t>Содержание проекта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4723" b="36968"/>
          <a:stretch/>
        </p:blipFill>
        <p:spPr>
          <a:xfrm>
            <a:off x="10823319" y="6179170"/>
            <a:ext cx="1368681" cy="678830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515061" y="6378554"/>
            <a:ext cx="529856" cy="405020"/>
          </a:xfrm>
        </p:spPr>
        <p:txBody>
          <a:bodyPr/>
          <a:lstStyle/>
          <a:p>
            <a:pPr algn="ctr"/>
            <a:fld id="{42FF7321-C374-4432-A453-3E996E4353DF}" type="slidenum">
              <a:rPr lang="ru-RU" sz="1600" b="1" smtClean="0">
                <a:solidFill>
                  <a:schemeClr val="tx1"/>
                </a:solidFill>
              </a:rPr>
              <a:pPr algn="ctr"/>
              <a:t>3</a:t>
            </a:fld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7" name="Пятиугольник 16"/>
          <p:cNvSpPr/>
          <p:nvPr/>
        </p:nvSpPr>
        <p:spPr>
          <a:xfrm>
            <a:off x="397079" y="1883143"/>
            <a:ext cx="3323553" cy="454601"/>
          </a:xfrm>
          <a:prstGeom prst="homePlate">
            <a:avLst/>
          </a:prstGeom>
          <a:solidFill>
            <a:srgbClr val="336699"/>
          </a:solidFill>
          <a:ln>
            <a:solidFill>
              <a:srgbClr val="33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marL="85725">
              <a:lnSpc>
                <a:spcPct val="80000"/>
              </a:lnSpc>
            </a:pPr>
            <a:r>
              <a:rPr lang="ru-RU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Актуальность: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97078" y="2382170"/>
            <a:ext cx="10426241" cy="14757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sz="1200" dirty="0" smtClean="0">
                <a:solidFill>
                  <a:srgbClr val="073B45"/>
                </a:solidFill>
                <a:sym typeface="Symbol"/>
              </a:rPr>
              <a:t>Полиэтилен высокого давления является одним из самых популярных и используемых материалов в различном производстве: автомобильная, медицинская, пищевая промышленности. Низкая стоимость производства.</a:t>
            </a:r>
            <a:endParaRPr lang="ru-RU" sz="1200" dirty="0">
              <a:solidFill>
                <a:srgbClr val="073B45"/>
              </a:solidFill>
            </a:endParaRPr>
          </a:p>
        </p:txBody>
      </p:sp>
      <p:sp>
        <p:nvSpPr>
          <p:cNvPr id="19" name="Пятиугольник 18"/>
          <p:cNvSpPr/>
          <p:nvPr/>
        </p:nvSpPr>
        <p:spPr>
          <a:xfrm>
            <a:off x="397078" y="4046950"/>
            <a:ext cx="3323553" cy="456685"/>
          </a:xfrm>
          <a:prstGeom prst="homePlate">
            <a:avLst/>
          </a:prstGeom>
          <a:solidFill>
            <a:srgbClr val="336699"/>
          </a:solidFill>
          <a:ln>
            <a:solidFill>
              <a:srgbClr val="33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marL="85725">
              <a:lnSpc>
                <a:spcPct val="80000"/>
              </a:lnSpc>
            </a:pPr>
            <a:r>
              <a:rPr lang="ru-RU" sz="13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Задел и уровень проработки: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97078" y="4569852"/>
            <a:ext cx="10426241" cy="20570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sz="1200" dirty="0" smtClean="0">
                <a:solidFill>
                  <a:srgbClr val="073B45"/>
                </a:solidFill>
                <a:sym typeface="Symbol"/>
              </a:rPr>
              <a:t>Теоретически</a:t>
            </a:r>
            <a:endParaRPr lang="ru-RU" sz="1200" dirty="0">
              <a:solidFill>
                <a:srgbClr val="073B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83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051" b="26028"/>
          <a:stretch/>
        </p:blipFill>
        <p:spPr>
          <a:xfrm>
            <a:off x="1" y="0"/>
            <a:ext cx="10026502" cy="17224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052" y="265769"/>
            <a:ext cx="2236439" cy="595468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19860" y="516991"/>
            <a:ext cx="8609180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solidFill>
                  <a:schemeClr val="bg1"/>
                </a:solidFill>
              </a:rPr>
              <a:t>Описание проекта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4723" b="36968"/>
          <a:stretch/>
        </p:blipFill>
        <p:spPr>
          <a:xfrm>
            <a:off x="10823319" y="6179170"/>
            <a:ext cx="1368681" cy="678830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515061" y="6378554"/>
            <a:ext cx="529856" cy="405020"/>
          </a:xfrm>
        </p:spPr>
        <p:txBody>
          <a:bodyPr/>
          <a:lstStyle/>
          <a:p>
            <a:pPr algn="ctr"/>
            <a:fld id="{42FF7321-C374-4432-A453-3E996E4353DF}" type="slidenum">
              <a:rPr lang="ru-RU" sz="1600" b="1" smtClean="0">
                <a:solidFill>
                  <a:schemeClr val="tx1"/>
                </a:solidFill>
              </a:rPr>
              <a:pPr algn="ctr"/>
              <a:t>4</a:t>
            </a:fld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3" name="Пятиугольник 12"/>
          <p:cNvSpPr/>
          <p:nvPr/>
        </p:nvSpPr>
        <p:spPr>
          <a:xfrm>
            <a:off x="219861" y="1877203"/>
            <a:ext cx="3434386" cy="474360"/>
          </a:xfrm>
          <a:prstGeom prst="homePlate">
            <a:avLst/>
          </a:prstGeom>
          <a:solidFill>
            <a:srgbClr val="336699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marL="85725">
              <a:lnSpc>
                <a:spcPct val="80000"/>
              </a:lnSpc>
            </a:pP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Результат (продукт) проекта:</a:t>
            </a:r>
            <a:endParaRPr lang="ru-RU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9860" y="2432640"/>
            <a:ext cx="10460200" cy="6338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sz="1200" dirty="0" smtClean="0">
                <a:solidFill>
                  <a:srgbClr val="073B45"/>
                </a:solidFill>
                <a:sym typeface="Symbol"/>
              </a:rPr>
              <a:t>Полиэтилен высокого давления</a:t>
            </a:r>
            <a:endParaRPr lang="ru-RU" sz="1200" dirty="0">
              <a:solidFill>
                <a:srgbClr val="073B45"/>
              </a:solidFill>
            </a:endParaRPr>
          </a:p>
        </p:txBody>
      </p:sp>
      <p:sp>
        <p:nvSpPr>
          <p:cNvPr id="11" name="Пятиугольник 10"/>
          <p:cNvSpPr/>
          <p:nvPr/>
        </p:nvSpPr>
        <p:spPr>
          <a:xfrm>
            <a:off x="219861" y="3293877"/>
            <a:ext cx="3434386" cy="474360"/>
          </a:xfrm>
          <a:prstGeom prst="homePlate">
            <a:avLst/>
          </a:prstGeom>
          <a:solidFill>
            <a:srgbClr val="336699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marL="85725">
              <a:lnSpc>
                <a:spcPct val="80000"/>
              </a:lnSpc>
            </a:pP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Рынок НТИ:</a:t>
            </a:r>
            <a:endParaRPr lang="ru-RU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9860" y="3849314"/>
            <a:ext cx="10460200" cy="6338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dirty="0">
                <a:solidFill>
                  <a:srgbClr val="073B45"/>
                </a:solidFill>
              </a:rPr>
              <a:t>TechNet</a:t>
            </a:r>
          </a:p>
        </p:txBody>
      </p:sp>
      <p:sp>
        <p:nvSpPr>
          <p:cNvPr id="16" name="Пятиугольник 15"/>
          <p:cNvSpPr/>
          <p:nvPr/>
        </p:nvSpPr>
        <p:spPr>
          <a:xfrm>
            <a:off x="219861" y="4637876"/>
            <a:ext cx="3434386" cy="474360"/>
          </a:xfrm>
          <a:prstGeom prst="homePlate">
            <a:avLst/>
          </a:prstGeom>
          <a:solidFill>
            <a:srgbClr val="336699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marL="85725">
              <a:lnSpc>
                <a:spcPct val="80000"/>
              </a:lnSpc>
            </a:pP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Критические технологии:</a:t>
            </a:r>
            <a:endParaRPr lang="ru-RU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19860" y="5193313"/>
            <a:ext cx="10460200" cy="6338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sz="1200" dirty="0">
                <a:solidFill>
                  <a:srgbClr val="073B45"/>
                </a:solidFill>
              </a:rPr>
              <a:t>Технологии моделирования и разработки материалов с заданными свойствами</a:t>
            </a:r>
          </a:p>
        </p:txBody>
      </p:sp>
    </p:spTree>
    <p:extLst>
      <p:ext uri="{BB962C8B-B14F-4D97-AF65-F5344CB8AC3E}">
        <p14:creationId xmlns:p14="http://schemas.microsoft.com/office/powerpoint/2010/main" val="407080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051" b="26028"/>
          <a:stretch/>
        </p:blipFill>
        <p:spPr>
          <a:xfrm>
            <a:off x="1" y="0"/>
            <a:ext cx="10026502" cy="17224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052" y="265769"/>
            <a:ext cx="2236439" cy="595468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19860" y="516991"/>
            <a:ext cx="8609180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solidFill>
                  <a:schemeClr val="bg1"/>
                </a:solidFill>
              </a:rPr>
              <a:t>Проектное решение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4723" b="36968"/>
          <a:stretch/>
        </p:blipFill>
        <p:spPr>
          <a:xfrm>
            <a:off x="10823319" y="6179170"/>
            <a:ext cx="1368681" cy="678830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515061" y="6378554"/>
            <a:ext cx="529856" cy="405020"/>
          </a:xfrm>
        </p:spPr>
        <p:txBody>
          <a:bodyPr/>
          <a:lstStyle/>
          <a:p>
            <a:pPr algn="ctr"/>
            <a:fld id="{42FF7321-C374-4432-A453-3E996E4353DF}" type="slidenum">
              <a:rPr lang="ru-RU" sz="1600" b="1" smtClean="0">
                <a:solidFill>
                  <a:schemeClr val="tx1"/>
                </a:solidFill>
              </a:rPr>
              <a:pPr algn="ctr"/>
              <a:t>5</a:t>
            </a:fld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0" name="Пятиугольник 9"/>
          <p:cNvSpPr/>
          <p:nvPr/>
        </p:nvSpPr>
        <p:spPr>
          <a:xfrm>
            <a:off x="363120" y="2002285"/>
            <a:ext cx="3434386" cy="474360"/>
          </a:xfrm>
          <a:prstGeom prst="homePlate">
            <a:avLst/>
          </a:prstGeom>
          <a:solidFill>
            <a:srgbClr val="336699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marL="85725">
              <a:lnSpc>
                <a:spcPct val="80000"/>
              </a:lnSpc>
            </a:pP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Краткое описание решения:</a:t>
            </a:r>
            <a:endParaRPr lang="ru-RU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63120" y="2557230"/>
            <a:ext cx="5515165" cy="1810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sz="1200" dirty="0" smtClean="0">
                <a:solidFill>
                  <a:srgbClr val="073B45"/>
                </a:solidFill>
                <a:sym typeface="Symbol"/>
              </a:rPr>
              <a:t>Получение полиэтилена высокого давления методом радикальной полимеризации в виде тонкой прозрачной плёнки, используемого в различных</a:t>
            </a:r>
          </a:p>
          <a:p>
            <a:r>
              <a:rPr lang="ru-RU" sz="1200" dirty="0">
                <a:solidFill>
                  <a:srgbClr val="073B45"/>
                </a:solidFill>
                <a:sym typeface="Symbol"/>
              </a:rPr>
              <a:t>в</a:t>
            </a:r>
            <a:r>
              <a:rPr lang="ru-RU" sz="1200" dirty="0" smtClean="0">
                <a:solidFill>
                  <a:srgbClr val="073B45"/>
                </a:solidFill>
                <a:sym typeface="Symbol"/>
              </a:rPr>
              <a:t>идах производства. Метод: объединение небольших молекул (мономеров) в длинные цепи (полимеры).</a:t>
            </a:r>
          </a:p>
          <a:p>
            <a:pPr marL="228600" indent="-228600">
              <a:buAutoNum type="arabicPeriod"/>
            </a:pPr>
            <a:r>
              <a:rPr lang="ru-RU" sz="1200" dirty="0" smtClean="0">
                <a:solidFill>
                  <a:srgbClr val="073B45"/>
                </a:solidFill>
                <a:sym typeface="Symbol"/>
              </a:rPr>
              <a:t>Очистка этилена от примесей для получения чистого продукта.</a:t>
            </a:r>
          </a:p>
          <a:p>
            <a:pPr marL="228600" indent="-228600">
              <a:buAutoNum type="arabicPeriod"/>
            </a:pPr>
            <a:r>
              <a:rPr lang="ru-RU" sz="1200" dirty="0" smtClean="0">
                <a:solidFill>
                  <a:srgbClr val="073B45"/>
                </a:solidFill>
                <a:sym typeface="Symbol"/>
              </a:rPr>
              <a:t>Полимеризация. Процесс проводится при высоком давлении (1000-3000 атм.) и температуре 150-300 градусов Цельсия с использованием пероксида </a:t>
            </a:r>
            <a:r>
              <a:rPr lang="ru-RU" sz="1200" dirty="0" err="1" smtClean="0">
                <a:solidFill>
                  <a:srgbClr val="073B45"/>
                </a:solidFill>
                <a:sym typeface="Symbol"/>
              </a:rPr>
              <a:t>бензоила</a:t>
            </a:r>
            <a:r>
              <a:rPr lang="ru-RU" sz="1200" dirty="0" smtClean="0">
                <a:solidFill>
                  <a:srgbClr val="073B45"/>
                </a:solidFill>
                <a:sym typeface="Symbol"/>
              </a:rPr>
              <a:t> как инициатора. Проводится в толстостенных автоклавах.</a:t>
            </a:r>
          </a:p>
          <a:p>
            <a:pPr marL="228600" indent="-228600">
              <a:buAutoNum type="arabicPeriod"/>
            </a:pPr>
            <a:r>
              <a:rPr lang="ru-RU" sz="1200" dirty="0" smtClean="0">
                <a:solidFill>
                  <a:srgbClr val="073B45"/>
                </a:solidFill>
                <a:sym typeface="Symbol"/>
              </a:rPr>
              <a:t>Продукт охлаждают и стабилизируют . </a:t>
            </a:r>
            <a:endParaRPr lang="ru-RU" sz="1200" dirty="0">
              <a:solidFill>
                <a:srgbClr val="073B45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50" y="4779371"/>
            <a:ext cx="4220082" cy="7886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045" y="2297351"/>
            <a:ext cx="4010217" cy="266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9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051" b="26028"/>
          <a:stretch/>
        </p:blipFill>
        <p:spPr>
          <a:xfrm>
            <a:off x="1" y="0"/>
            <a:ext cx="10026502" cy="17224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052" y="265769"/>
            <a:ext cx="2236439" cy="595468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19860" y="239992"/>
            <a:ext cx="8609180" cy="1200329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solidFill>
                  <a:schemeClr val="bg1"/>
                </a:solidFill>
              </a:rPr>
              <a:t>Характеристики предлагаемого проектного решения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4723" b="36968"/>
          <a:stretch/>
        </p:blipFill>
        <p:spPr>
          <a:xfrm>
            <a:off x="10823319" y="6179170"/>
            <a:ext cx="1368681" cy="678830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515061" y="6378554"/>
            <a:ext cx="529856" cy="405020"/>
          </a:xfrm>
        </p:spPr>
        <p:txBody>
          <a:bodyPr/>
          <a:lstStyle/>
          <a:p>
            <a:pPr algn="ctr"/>
            <a:fld id="{42FF7321-C374-4432-A453-3E996E4353DF}" type="slidenum">
              <a:rPr lang="ru-RU" sz="1600" b="1" smtClean="0">
                <a:solidFill>
                  <a:schemeClr val="tx1"/>
                </a:solidFill>
              </a:rPr>
              <a:pPr algn="ctr"/>
              <a:t>6</a:t>
            </a:fld>
            <a:endParaRPr lang="ru-RU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647678"/>
              </p:ext>
            </p:extLst>
          </p:nvPr>
        </p:nvGraphicFramePr>
        <p:xfrm>
          <a:off x="802967" y="2067516"/>
          <a:ext cx="9890658" cy="3085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4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1429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1552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0886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</a:t>
                      </a:r>
                      <a:r>
                        <a:rPr lang="ru-RU" baseline="0" dirty="0" smtClean="0"/>
                        <a:t> х</a:t>
                      </a:r>
                      <a:r>
                        <a:rPr lang="ru-RU" dirty="0" smtClean="0"/>
                        <a:t>арактеристик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Значения </a:t>
                      </a:r>
                      <a:r>
                        <a:rPr lang="ru-RU" dirty="0" smtClean="0"/>
                        <a:t>для</a:t>
                      </a:r>
                      <a:r>
                        <a:rPr lang="ru-RU" baseline="0" dirty="0" smtClean="0"/>
                        <a:t> полиэтилена высокого давления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Значения </a:t>
                      </a:r>
                      <a:r>
                        <a:rPr lang="ru-RU" dirty="0" smtClean="0"/>
                        <a:t>для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сульфохлорированного</a:t>
                      </a:r>
                      <a:r>
                        <a:rPr lang="ru-RU" baseline="0" dirty="0" smtClean="0"/>
                        <a:t> полиэтилена высокого </a:t>
                      </a:r>
                      <a:r>
                        <a:rPr lang="ru-RU" baseline="0" dirty="0" smtClean="0"/>
                        <a:t>давления</a:t>
                      </a:r>
                      <a:endParaRPr lang="ru-RU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1067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Плотность, г/см</a:t>
                      </a:r>
                      <a:r>
                        <a:rPr lang="ru-RU" sz="140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0,916-0,930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1,1-1,2</a:t>
                      </a:r>
                      <a:endParaRPr lang="ru-RU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19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+mn-lt"/>
                        </a:rPr>
                        <a:t>Прочность при растяжении, МПа</a:t>
                      </a:r>
                      <a:endParaRPr lang="ru-RU" sz="1400" dirty="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12-35</a:t>
                      </a:r>
                      <a:endParaRPr lang="ru-RU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10-30</a:t>
                      </a:r>
                      <a:endParaRPr lang="ru-RU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1952"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Теплопроводность, Вт/(</a:t>
                      </a:r>
                      <a:r>
                        <a:rPr lang="ru-RU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м·К</a:t>
                      </a: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0,2-0,36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0,113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81952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Температурный диапазон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-60</a:t>
                      </a:r>
                      <a:r>
                        <a:rPr lang="ru-RU" sz="14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+110</a:t>
                      </a:r>
                      <a:endParaRPr lang="ru-RU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-60</a:t>
                      </a:r>
                      <a:r>
                        <a:rPr lang="ru-RU" sz="14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+180</a:t>
                      </a:r>
                      <a:endParaRPr lang="ru-RU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828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+mn-lt"/>
                        </a:rPr>
                        <a:t>Применение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</a:t>
                      </a:r>
                      <a:r>
                        <a:rPr lang="ru-RU" sz="1400" b="0" i="0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роизводство </a:t>
                      </a: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пленок, упаковки (например, пакеты), изоляции проводов и кабелей.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Производство</a:t>
                      </a:r>
                      <a:r>
                        <a:rPr lang="ru-RU" sz="14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лаков, красок для защиты металла и бетона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3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051" b="26028"/>
          <a:stretch/>
        </p:blipFill>
        <p:spPr>
          <a:xfrm>
            <a:off x="1" y="0"/>
            <a:ext cx="10026502" cy="17224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052" y="265769"/>
            <a:ext cx="2236439" cy="595468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19860" y="516991"/>
            <a:ext cx="8609180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solidFill>
                  <a:schemeClr val="bg1"/>
                </a:solidFill>
              </a:rPr>
              <a:t>Команда проекта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4723" b="36968"/>
          <a:stretch/>
        </p:blipFill>
        <p:spPr>
          <a:xfrm>
            <a:off x="10823319" y="6179170"/>
            <a:ext cx="1368681" cy="678830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515061" y="6378554"/>
            <a:ext cx="529856" cy="405020"/>
          </a:xfrm>
        </p:spPr>
        <p:txBody>
          <a:bodyPr/>
          <a:lstStyle/>
          <a:p>
            <a:pPr algn="ctr"/>
            <a:fld id="{42FF7321-C374-4432-A453-3E996E4353DF}" type="slidenum">
              <a:rPr lang="ru-RU" sz="1600" b="1" smtClean="0">
                <a:solidFill>
                  <a:schemeClr val="tx1"/>
                </a:solidFill>
              </a:rPr>
              <a:pPr algn="ctr"/>
              <a:t>7</a:t>
            </a:fld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" name="Овал 2"/>
          <p:cNvSpPr>
            <a:spLocks noChangeAspect="1"/>
          </p:cNvSpPr>
          <p:nvPr/>
        </p:nvSpPr>
        <p:spPr>
          <a:xfrm>
            <a:off x="479958" y="2239465"/>
            <a:ext cx="1958109" cy="1958109"/>
          </a:xfrm>
          <a:prstGeom prst="ellipse">
            <a:avLst/>
          </a:prstGeom>
          <a:solidFill>
            <a:srgbClr val="336699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63894" y="4326023"/>
            <a:ext cx="2250770" cy="7770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sz="1200" dirty="0" smtClean="0">
                <a:solidFill>
                  <a:srgbClr val="073B45"/>
                </a:solidFill>
                <a:sym typeface="Symbol"/>
              </a:rPr>
              <a:t>Емельянова Юлия Дмитриевна</a:t>
            </a:r>
          </a:p>
          <a:p>
            <a:pPr algn="ctr"/>
            <a:r>
              <a:rPr lang="ru-RU" sz="1200" dirty="0" smtClean="0">
                <a:solidFill>
                  <a:srgbClr val="073B45"/>
                </a:solidFill>
                <a:sym typeface="Symbol"/>
              </a:rPr>
              <a:t>ХТ-241</a:t>
            </a:r>
            <a:endParaRPr lang="ru-RU" sz="1200" dirty="0">
              <a:solidFill>
                <a:srgbClr val="073B45"/>
              </a:solidFill>
            </a:endParaRPr>
          </a:p>
        </p:txBody>
      </p:sp>
      <p:sp>
        <p:nvSpPr>
          <p:cNvPr id="14" name="Овал 13"/>
          <p:cNvSpPr>
            <a:spLocks noChangeAspect="1"/>
          </p:cNvSpPr>
          <p:nvPr/>
        </p:nvSpPr>
        <p:spPr>
          <a:xfrm>
            <a:off x="3343316" y="2256768"/>
            <a:ext cx="1958109" cy="1958109"/>
          </a:xfrm>
          <a:prstGeom prst="ellipse">
            <a:avLst/>
          </a:prstGeom>
          <a:solidFill>
            <a:srgbClr val="336699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196985" y="4326023"/>
            <a:ext cx="2250770" cy="7770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1200" dirty="0" smtClean="0">
                <a:solidFill>
                  <a:srgbClr val="073B45"/>
                </a:solidFill>
                <a:sym typeface="Symbol"/>
              </a:rPr>
              <a:t>Аржанов Максим Иванович</a:t>
            </a:r>
          </a:p>
          <a:p>
            <a:pPr algn="ctr"/>
            <a:r>
              <a:rPr lang="ru-RU" sz="1200" dirty="0" smtClean="0">
                <a:solidFill>
                  <a:srgbClr val="073B45"/>
                </a:solidFill>
                <a:sym typeface="Symbol"/>
              </a:rPr>
              <a:t>ХТ-241</a:t>
            </a:r>
            <a:endParaRPr lang="ru-RU" sz="1200" dirty="0">
              <a:solidFill>
                <a:srgbClr val="073B45"/>
              </a:solidFill>
            </a:endParaRPr>
          </a:p>
        </p:txBody>
      </p:sp>
      <p:sp>
        <p:nvSpPr>
          <p:cNvPr id="16" name="Овал 15"/>
          <p:cNvSpPr>
            <a:spLocks noChangeAspect="1"/>
          </p:cNvSpPr>
          <p:nvPr/>
        </p:nvSpPr>
        <p:spPr>
          <a:xfrm>
            <a:off x="6296031" y="2290237"/>
            <a:ext cx="1958109" cy="1958109"/>
          </a:xfrm>
          <a:prstGeom prst="ellipse">
            <a:avLst/>
          </a:prstGeom>
          <a:solidFill>
            <a:srgbClr val="336699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 smtClean="0"/>
              <a:t>?</a:t>
            </a:r>
            <a:endParaRPr lang="ru-RU" sz="6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149701" y="4326023"/>
            <a:ext cx="2250770" cy="7770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1200" dirty="0" err="1" smtClean="0">
                <a:solidFill>
                  <a:srgbClr val="073B45"/>
                </a:solidFill>
                <a:sym typeface="Symbol"/>
              </a:rPr>
              <a:t>Абдукахаров</a:t>
            </a:r>
            <a:r>
              <a:rPr lang="ru-RU" sz="1200" dirty="0" smtClean="0">
                <a:solidFill>
                  <a:srgbClr val="073B45"/>
                </a:solidFill>
                <a:sym typeface="Symbol"/>
              </a:rPr>
              <a:t> </a:t>
            </a:r>
            <a:r>
              <a:rPr lang="ru-RU" sz="1200" dirty="0" err="1" smtClean="0">
                <a:solidFill>
                  <a:srgbClr val="073B45"/>
                </a:solidFill>
                <a:sym typeface="Symbol"/>
              </a:rPr>
              <a:t>Ахрорбек</a:t>
            </a:r>
            <a:r>
              <a:rPr lang="ru-RU" sz="1200" dirty="0" smtClean="0">
                <a:solidFill>
                  <a:srgbClr val="073B45"/>
                </a:solidFill>
                <a:sym typeface="Symbol"/>
              </a:rPr>
              <a:t> </a:t>
            </a:r>
            <a:r>
              <a:rPr lang="ru-RU" sz="1200" dirty="0" err="1" smtClean="0">
                <a:solidFill>
                  <a:srgbClr val="073B45"/>
                </a:solidFill>
                <a:sym typeface="Symbol"/>
              </a:rPr>
              <a:t>Аброржон</a:t>
            </a:r>
            <a:r>
              <a:rPr lang="ru-RU" sz="1200" dirty="0" smtClean="0">
                <a:solidFill>
                  <a:srgbClr val="073B45"/>
                </a:solidFill>
                <a:sym typeface="Symbol"/>
              </a:rPr>
              <a:t> угли</a:t>
            </a:r>
          </a:p>
          <a:p>
            <a:pPr algn="ctr"/>
            <a:r>
              <a:rPr lang="ru-RU" sz="1200" dirty="0" smtClean="0">
                <a:solidFill>
                  <a:srgbClr val="073B45"/>
                </a:solidFill>
                <a:sym typeface="Symbol"/>
              </a:rPr>
              <a:t>ХТ-241</a:t>
            </a:r>
            <a:endParaRPr lang="ru-RU" sz="1200" dirty="0">
              <a:solidFill>
                <a:srgbClr val="073B45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83" b="14725"/>
          <a:stretch/>
        </p:blipFill>
        <p:spPr>
          <a:xfrm>
            <a:off x="479958" y="2223298"/>
            <a:ext cx="2018642" cy="2025051"/>
          </a:xfrm>
          <a:prstGeom prst="flowChartConnector">
            <a:avLst/>
          </a:prstGeom>
        </p:spPr>
      </p:pic>
      <p:sp>
        <p:nvSpPr>
          <p:cNvPr id="18" name="Овал 17"/>
          <p:cNvSpPr>
            <a:spLocks noChangeAspect="1"/>
          </p:cNvSpPr>
          <p:nvPr/>
        </p:nvSpPr>
        <p:spPr>
          <a:xfrm>
            <a:off x="9379526" y="2290239"/>
            <a:ext cx="1958109" cy="1958109"/>
          </a:xfrm>
          <a:prstGeom prst="ellipse">
            <a:avLst/>
          </a:prstGeom>
          <a:solidFill>
            <a:srgbClr val="336699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8" t="2411" b="-146"/>
          <a:stretch/>
        </p:blipFill>
        <p:spPr>
          <a:xfrm>
            <a:off x="3266612" y="2223298"/>
            <a:ext cx="2111515" cy="2025049"/>
          </a:xfrm>
          <a:prstGeom prst="flowChartConnector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9233195" y="4326023"/>
            <a:ext cx="2250770" cy="7770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1200" dirty="0" err="1" smtClean="0">
                <a:solidFill>
                  <a:srgbClr val="073B45"/>
                </a:solidFill>
                <a:sym typeface="Symbol"/>
              </a:rPr>
              <a:t>Болтабоев</a:t>
            </a:r>
            <a:r>
              <a:rPr lang="ru-RU" sz="1200" dirty="0" smtClean="0">
                <a:solidFill>
                  <a:srgbClr val="073B45"/>
                </a:solidFill>
                <a:sym typeface="Symbol"/>
              </a:rPr>
              <a:t> </a:t>
            </a:r>
            <a:r>
              <a:rPr lang="ru-RU" sz="1200" dirty="0" err="1" smtClean="0">
                <a:solidFill>
                  <a:srgbClr val="073B45"/>
                </a:solidFill>
                <a:sym typeface="Symbol"/>
              </a:rPr>
              <a:t>Фархаджон</a:t>
            </a:r>
            <a:r>
              <a:rPr lang="ru-RU" sz="1200" dirty="0" smtClean="0">
                <a:solidFill>
                  <a:srgbClr val="073B45"/>
                </a:solidFill>
                <a:sym typeface="Symbol"/>
              </a:rPr>
              <a:t> </a:t>
            </a:r>
            <a:r>
              <a:rPr lang="ru-RU" sz="1200" dirty="0" err="1" smtClean="0">
                <a:solidFill>
                  <a:srgbClr val="073B45"/>
                </a:solidFill>
                <a:sym typeface="Symbol"/>
              </a:rPr>
              <a:t>Зафаржон</a:t>
            </a:r>
            <a:r>
              <a:rPr lang="ru-RU" sz="1200" dirty="0" smtClean="0">
                <a:solidFill>
                  <a:srgbClr val="073B45"/>
                </a:solidFill>
                <a:sym typeface="Symbol"/>
              </a:rPr>
              <a:t> угли</a:t>
            </a:r>
          </a:p>
          <a:p>
            <a:pPr algn="ctr"/>
            <a:r>
              <a:rPr lang="ru-RU" sz="1200" dirty="0" smtClean="0">
                <a:solidFill>
                  <a:srgbClr val="073B45"/>
                </a:solidFill>
                <a:sym typeface="Symbol"/>
              </a:rPr>
              <a:t>ХТ-241</a:t>
            </a:r>
            <a:endParaRPr lang="ru-RU" sz="1200" dirty="0">
              <a:solidFill>
                <a:srgbClr val="073B45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53052" y="2669128"/>
            <a:ext cx="12714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4090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Оранжевый и красный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9917</TotalTime>
  <Words>321</Words>
  <Application>Microsoft Office PowerPoint</Application>
  <PresentationFormat>Произвольный</PresentationFormat>
  <Paragraphs>73</Paragraphs>
  <Slides>7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Office Theme</vt:lpstr>
      <vt:lpstr>Практика в ЦПД (ХТФ)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Проектная деятельность в развитии практических навыков у студентов</dc:title>
  <dc:creator>Андрей Березин</dc:creator>
  <cp:lastModifiedBy>HP</cp:lastModifiedBy>
  <cp:revision>178</cp:revision>
  <dcterms:created xsi:type="dcterms:W3CDTF">2020-11-14T07:20:15Z</dcterms:created>
  <dcterms:modified xsi:type="dcterms:W3CDTF">2024-07-27T14:52:17Z</dcterms:modified>
</cp:coreProperties>
</file>