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8" r:id="rId1"/>
  </p:sldMasterIdLst>
  <p:notesMasterIdLst>
    <p:notesMasterId r:id="rId16"/>
  </p:notesMasterIdLst>
  <p:sldIdLst>
    <p:sldId id="256" r:id="rId2"/>
    <p:sldId id="277" r:id="rId3"/>
    <p:sldId id="259" r:id="rId4"/>
    <p:sldId id="261" r:id="rId5"/>
    <p:sldId id="275" r:id="rId6"/>
    <p:sldId id="262" r:id="rId7"/>
    <p:sldId id="278" r:id="rId8"/>
    <p:sldId id="270" r:id="rId9"/>
    <p:sldId id="265" r:id="rId10"/>
    <p:sldId id="279" r:id="rId11"/>
    <p:sldId id="272" r:id="rId12"/>
    <p:sldId id="263" r:id="rId13"/>
    <p:sldId id="271" r:id="rId14"/>
    <p:sldId id="274" r:id="rId15"/>
  </p:sldIdLst>
  <p:sldSz cx="9144000" cy="5143500" type="screen16x9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9" roundtripDataSignature="AMtx7mjcC/Sb2Y8iqPZ1qCwwhLWZVrrV4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2" d="100"/>
          <a:sy n="102" d="100"/>
        </p:scale>
        <p:origin x="-456" y="2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F6E0F8-09CB-4D32-9528-E10B6787DA4C}" type="doc">
      <dgm:prSet loTypeId="urn:microsoft.com/office/officeart/2005/8/layout/radial6" loCatId="cycle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B83F0983-D817-4B37-BEDC-D49B01E28F26}">
      <dgm:prSet phldrT="[Текст]" custT="1"/>
      <dgm:spPr/>
      <dgm:t>
        <a:bodyPr/>
        <a:lstStyle/>
        <a:p>
          <a:r>
            <a:rPr lang="ru-RU" sz="800" b="1" dirty="0" smtClean="0"/>
            <a:t>КАНАЛЫ ПРОДВИЖЕНИЯ</a:t>
          </a:r>
          <a:endParaRPr lang="ru-RU" sz="800" b="1" dirty="0"/>
        </a:p>
      </dgm:t>
    </dgm:pt>
    <dgm:pt modelId="{077837AE-4AF3-427C-84B3-B3F8864EC666}" type="parTrans" cxnId="{42B97BAE-FD41-4353-9E81-A54D0DC642EF}">
      <dgm:prSet/>
      <dgm:spPr/>
      <dgm:t>
        <a:bodyPr/>
        <a:lstStyle/>
        <a:p>
          <a:endParaRPr lang="ru-RU" sz="800"/>
        </a:p>
      </dgm:t>
    </dgm:pt>
    <dgm:pt modelId="{54FCC840-5C5D-4E1F-894C-A8A092D3A696}" type="sibTrans" cxnId="{42B97BAE-FD41-4353-9E81-A54D0DC642EF}">
      <dgm:prSet/>
      <dgm:spPr/>
      <dgm:t>
        <a:bodyPr/>
        <a:lstStyle/>
        <a:p>
          <a:endParaRPr lang="ru-RU" sz="800"/>
        </a:p>
      </dgm:t>
    </dgm:pt>
    <dgm:pt modelId="{5C5B53AB-DF40-4146-9B83-EE71EC34A689}">
      <dgm:prSet phldrT="[Текст]" custT="1"/>
      <dgm:spPr/>
      <dgm:t>
        <a:bodyPr/>
        <a:lstStyle/>
        <a:p>
          <a:r>
            <a:rPr lang="ru-RU" sz="800" b="1" dirty="0" smtClean="0"/>
            <a:t>КОНТЕНТ-МАРКЕТИНГ</a:t>
          </a:r>
          <a:endParaRPr lang="ru-RU" sz="800" b="1" dirty="0"/>
        </a:p>
      </dgm:t>
    </dgm:pt>
    <dgm:pt modelId="{701287BA-8447-4AA5-9823-A59CC8A8CBB0}" type="parTrans" cxnId="{97FDC583-D1B7-4EA7-B8EE-BB7E2C64CFB4}">
      <dgm:prSet/>
      <dgm:spPr/>
      <dgm:t>
        <a:bodyPr/>
        <a:lstStyle/>
        <a:p>
          <a:endParaRPr lang="ru-RU" sz="800"/>
        </a:p>
      </dgm:t>
    </dgm:pt>
    <dgm:pt modelId="{F9E7D27D-8FE6-4062-9038-977AE458C7A3}" type="sibTrans" cxnId="{97FDC583-D1B7-4EA7-B8EE-BB7E2C64CFB4}">
      <dgm:prSet/>
      <dgm:spPr/>
      <dgm:t>
        <a:bodyPr/>
        <a:lstStyle/>
        <a:p>
          <a:endParaRPr lang="ru-RU" sz="800"/>
        </a:p>
      </dgm:t>
    </dgm:pt>
    <dgm:pt modelId="{F84D6E94-C144-4FB4-9604-308F9BE6298A}">
      <dgm:prSet phldrT="[Текст]" custT="1"/>
      <dgm:spPr/>
      <dgm:t>
        <a:bodyPr/>
        <a:lstStyle/>
        <a:p>
          <a:r>
            <a:rPr lang="ru-RU" sz="800" b="1" dirty="0" smtClean="0"/>
            <a:t>ПАРТНЕРСТВО </a:t>
          </a:r>
          <a:endParaRPr lang="ru-RU" sz="800" b="1" dirty="0"/>
        </a:p>
      </dgm:t>
    </dgm:pt>
    <dgm:pt modelId="{0E50B4BB-EC3B-4C78-AFC6-855B473CA3C2}" type="parTrans" cxnId="{60415C29-70D1-4B87-A41F-F33FCEB5F99C}">
      <dgm:prSet/>
      <dgm:spPr/>
      <dgm:t>
        <a:bodyPr/>
        <a:lstStyle/>
        <a:p>
          <a:endParaRPr lang="ru-RU" sz="800"/>
        </a:p>
      </dgm:t>
    </dgm:pt>
    <dgm:pt modelId="{09FB191D-51A4-424D-9705-6FA728084E6F}" type="sibTrans" cxnId="{60415C29-70D1-4B87-A41F-F33FCEB5F99C}">
      <dgm:prSet/>
      <dgm:spPr/>
      <dgm:t>
        <a:bodyPr/>
        <a:lstStyle/>
        <a:p>
          <a:endParaRPr lang="ru-RU" sz="800"/>
        </a:p>
      </dgm:t>
    </dgm:pt>
    <dgm:pt modelId="{E9C5D4A8-8E28-470E-B2B3-6C90346D5B95}">
      <dgm:prSet phldrT="[Текст]" custT="1"/>
      <dgm:spPr/>
      <dgm:t>
        <a:bodyPr/>
        <a:lstStyle/>
        <a:p>
          <a:r>
            <a:rPr lang="en-US" sz="800" b="1" dirty="0" smtClean="0"/>
            <a:t>SEO-</a:t>
          </a:r>
          <a:r>
            <a:rPr lang="ru-RU" sz="800" b="1" dirty="0" smtClean="0"/>
            <a:t>ПРОДВИЖЕНИЕ</a:t>
          </a:r>
          <a:endParaRPr lang="ru-RU" sz="800" b="1" dirty="0"/>
        </a:p>
      </dgm:t>
    </dgm:pt>
    <dgm:pt modelId="{AD5AFB86-1A5D-4CAB-8747-3627B7328830}" type="parTrans" cxnId="{D73608EB-C456-421F-87D1-E81B0FA4B2C7}">
      <dgm:prSet/>
      <dgm:spPr/>
      <dgm:t>
        <a:bodyPr/>
        <a:lstStyle/>
        <a:p>
          <a:endParaRPr lang="ru-RU" sz="800"/>
        </a:p>
      </dgm:t>
    </dgm:pt>
    <dgm:pt modelId="{73AA7864-4859-4CC3-AA3B-9102FFE28CBB}" type="sibTrans" cxnId="{D73608EB-C456-421F-87D1-E81B0FA4B2C7}">
      <dgm:prSet/>
      <dgm:spPr/>
      <dgm:t>
        <a:bodyPr/>
        <a:lstStyle/>
        <a:p>
          <a:endParaRPr lang="ru-RU" sz="800"/>
        </a:p>
      </dgm:t>
    </dgm:pt>
    <dgm:pt modelId="{D8D3A67D-1718-4A2B-BC23-752B3CD1F5F7}">
      <dgm:prSet custT="1"/>
      <dgm:spPr/>
      <dgm:t>
        <a:bodyPr/>
        <a:lstStyle/>
        <a:p>
          <a:r>
            <a:rPr lang="en-US" sz="800" b="1" dirty="0" smtClean="0"/>
            <a:t>SEO-</a:t>
          </a:r>
          <a:r>
            <a:rPr lang="ru-RU" sz="800" b="1" dirty="0" smtClean="0"/>
            <a:t>ПРОДВИЖЕНИЕ</a:t>
          </a:r>
          <a:endParaRPr lang="ru-RU" sz="800" b="1" dirty="0"/>
        </a:p>
      </dgm:t>
    </dgm:pt>
    <dgm:pt modelId="{0873997E-B48C-4F32-8BC1-B1CB87074B9E}" type="parTrans" cxnId="{5327C97F-CBB8-477B-B08A-694A2A9456B2}">
      <dgm:prSet/>
      <dgm:spPr/>
      <dgm:t>
        <a:bodyPr/>
        <a:lstStyle/>
        <a:p>
          <a:endParaRPr lang="ru-RU" sz="800"/>
        </a:p>
      </dgm:t>
    </dgm:pt>
    <dgm:pt modelId="{DB87B6F4-68D4-4AF0-92CE-953D161B7A3D}" type="sibTrans" cxnId="{5327C97F-CBB8-477B-B08A-694A2A9456B2}">
      <dgm:prSet/>
      <dgm:spPr/>
      <dgm:t>
        <a:bodyPr/>
        <a:lstStyle/>
        <a:p>
          <a:endParaRPr lang="ru-RU" sz="800"/>
        </a:p>
      </dgm:t>
    </dgm:pt>
    <dgm:pt modelId="{C6C11DBB-C166-431E-9BE3-6A2052E98DE5}">
      <dgm:prSet custT="1"/>
      <dgm:spPr/>
      <dgm:t>
        <a:bodyPr/>
        <a:lstStyle/>
        <a:p>
          <a:r>
            <a:rPr lang="ru-RU" sz="800" b="1" dirty="0" smtClean="0"/>
            <a:t>СОТРУДНИЧЕСТВО С САЙТАМИ, БЛОГЕРАМИ.</a:t>
          </a:r>
          <a:endParaRPr lang="ru-RU" sz="800" b="1" dirty="0"/>
        </a:p>
      </dgm:t>
    </dgm:pt>
    <dgm:pt modelId="{E698FED0-80AD-48FB-B7F8-8FDF1D81D75D}" type="parTrans" cxnId="{2A7239D5-DF77-4749-A783-FE6483B04987}">
      <dgm:prSet/>
      <dgm:spPr/>
      <dgm:t>
        <a:bodyPr/>
        <a:lstStyle/>
        <a:p>
          <a:endParaRPr lang="ru-RU" sz="800"/>
        </a:p>
      </dgm:t>
    </dgm:pt>
    <dgm:pt modelId="{C29797CD-22E5-4861-A47C-6D7E9071CB87}" type="sibTrans" cxnId="{2A7239D5-DF77-4749-A783-FE6483B04987}">
      <dgm:prSet/>
      <dgm:spPr/>
      <dgm:t>
        <a:bodyPr/>
        <a:lstStyle/>
        <a:p>
          <a:endParaRPr lang="ru-RU" sz="800"/>
        </a:p>
      </dgm:t>
    </dgm:pt>
    <dgm:pt modelId="{71AC523B-4486-42D0-9518-17FA7F582290}" type="pres">
      <dgm:prSet presAssocID="{F0F6E0F8-09CB-4D32-9528-E10B6787DA4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EBA499-084E-4794-AC29-53239D2766D8}" type="pres">
      <dgm:prSet presAssocID="{B83F0983-D817-4B37-BEDC-D49B01E28F26}" presName="centerShape" presStyleLbl="node0" presStyleIdx="0" presStyleCnt="1"/>
      <dgm:spPr/>
      <dgm:t>
        <a:bodyPr/>
        <a:lstStyle/>
        <a:p>
          <a:endParaRPr lang="ru-RU"/>
        </a:p>
      </dgm:t>
    </dgm:pt>
    <dgm:pt modelId="{1890A0C6-ACF6-4DE1-BF0A-A3FBBA409172}" type="pres">
      <dgm:prSet presAssocID="{5C5B53AB-DF40-4146-9B83-EE71EC34A689}" presName="node" presStyleLbl="node1" presStyleIdx="0" presStyleCnt="5" custScaleX="112138" custScaleY="1131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094BE7-4165-4F29-869D-179D0624400F}" type="pres">
      <dgm:prSet presAssocID="{5C5B53AB-DF40-4146-9B83-EE71EC34A689}" presName="dummy" presStyleCnt="0"/>
      <dgm:spPr/>
    </dgm:pt>
    <dgm:pt modelId="{89D155FE-A5F5-4C00-8368-5FA1DB5812CA}" type="pres">
      <dgm:prSet presAssocID="{F9E7D27D-8FE6-4062-9038-977AE458C7A3}" presName="sibTrans" presStyleLbl="sibTrans2D1" presStyleIdx="0" presStyleCnt="5"/>
      <dgm:spPr/>
      <dgm:t>
        <a:bodyPr/>
        <a:lstStyle/>
        <a:p>
          <a:endParaRPr lang="ru-RU"/>
        </a:p>
      </dgm:t>
    </dgm:pt>
    <dgm:pt modelId="{926F4BD3-7EDE-4555-81B2-1522033B1641}" type="pres">
      <dgm:prSet presAssocID="{D8D3A67D-1718-4A2B-BC23-752B3CD1F5F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DC4D7E-F828-4B95-BC8A-D14BF98F3272}" type="pres">
      <dgm:prSet presAssocID="{D8D3A67D-1718-4A2B-BC23-752B3CD1F5F7}" presName="dummy" presStyleCnt="0"/>
      <dgm:spPr/>
    </dgm:pt>
    <dgm:pt modelId="{2706FB87-67EE-4E7E-8D2D-B1D6570C6077}" type="pres">
      <dgm:prSet presAssocID="{DB87B6F4-68D4-4AF0-92CE-953D161B7A3D}" presName="sibTrans" presStyleLbl="sibTrans2D1" presStyleIdx="1" presStyleCnt="5"/>
      <dgm:spPr/>
      <dgm:t>
        <a:bodyPr/>
        <a:lstStyle/>
        <a:p>
          <a:endParaRPr lang="ru-RU"/>
        </a:p>
      </dgm:t>
    </dgm:pt>
    <dgm:pt modelId="{7745289E-8061-49B0-A96A-AF0106301720}" type="pres">
      <dgm:prSet presAssocID="{C6C11DBB-C166-431E-9BE3-6A2052E98DE5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6F0079-9A81-4E8A-8557-1A8CD0D009D8}" type="pres">
      <dgm:prSet presAssocID="{C6C11DBB-C166-431E-9BE3-6A2052E98DE5}" presName="dummy" presStyleCnt="0"/>
      <dgm:spPr/>
    </dgm:pt>
    <dgm:pt modelId="{5AF91D38-587E-40B8-9F06-869654482C0A}" type="pres">
      <dgm:prSet presAssocID="{C29797CD-22E5-4861-A47C-6D7E9071CB87}" presName="sibTrans" presStyleLbl="sibTrans2D1" presStyleIdx="2" presStyleCnt="5"/>
      <dgm:spPr/>
      <dgm:t>
        <a:bodyPr/>
        <a:lstStyle/>
        <a:p>
          <a:endParaRPr lang="ru-RU"/>
        </a:p>
      </dgm:t>
    </dgm:pt>
    <dgm:pt modelId="{B27DB4A8-9130-4C66-B486-6381781C7D06}" type="pres">
      <dgm:prSet presAssocID="{F84D6E94-C144-4FB4-9604-308F9BE6298A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45CED2-0CEA-4760-B644-562EBAC4801D}" type="pres">
      <dgm:prSet presAssocID="{F84D6E94-C144-4FB4-9604-308F9BE6298A}" presName="dummy" presStyleCnt="0"/>
      <dgm:spPr/>
    </dgm:pt>
    <dgm:pt modelId="{1E12A96C-DE5E-4F3C-A3AA-F89AD4C18BD6}" type="pres">
      <dgm:prSet presAssocID="{09FB191D-51A4-424D-9705-6FA728084E6F}" presName="sibTrans" presStyleLbl="sibTrans2D1" presStyleIdx="3" presStyleCnt="5"/>
      <dgm:spPr/>
      <dgm:t>
        <a:bodyPr/>
        <a:lstStyle/>
        <a:p>
          <a:endParaRPr lang="ru-RU"/>
        </a:p>
      </dgm:t>
    </dgm:pt>
    <dgm:pt modelId="{35834D04-D6EB-47D8-AE9A-336296E41E9C}" type="pres">
      <dgm:prSet presAssocID="{E9C5D4A8-8E28-470E-B2B3-6C90346D5B9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6FA301-8540-4D28-897E-84064A1A599C}" type="pres">
      <dgm:prSet presAssocID="{E9C5D4A8-8E28-470E-B2B3-6C90346D5B95}" presName="dummy" presStyleCnt="0"/>
      <dgm:spPr/>
    </dgm:pt>
    <dgm:pt modelId="{5C62BD15-F202-48D8-8DE5-83185573BA92}" type="pres">
      <dgm:prSet presAssocID="{73AA7864-4859-4CC3-AA3B-9102FFE28CBB}" presName="sibTrans" presStyleLbl="sibTrans2D1" presStyleIdx="4" presStyleCnt="5"/>
      <dgm:spPr/>
      <dgm:t>
        <a:bodyPr/>
        <a:lstStyle/>
        <a:p>
          <a:endParaRPr lang="ru-RU"/>
        </a:p>
      </dgm:t>
    </dgm:pt>
  </dgm:ptLst>
  <dgm:cxnLst>
    <dgm:cxn modelId="{A7B13052-AD77-4ABE-B47E-9C1D792B5F0A}" type="presOf" srcId="{C29797CD-22E5-4861-A47C-6D7E9071CB87}" destId="{5AF91D38-587E-40B8-9F06-869654482C0A}" srcOrd="0" destOrd="0" presId="urn:microsoft.com/office/officeart/2005/8/layout/radial6"/>
    <dgm:cxn modelId="{2A7239D5-DF77-4749-A783-FE6483B04987}" srcId="{B83F0983-D817-4B37-BEDC-D49B01E28F26}" destId="{C6C11DBB-C166-431E-9BE3-6A2052E98DE5}" srcOrd="2" destOrd="0" parTransId="{E698FED0-80AD-48FB-B7F8-8FDF1D81D75D}" sibTransId="{C29797CD-22E5-4861-A47C-6D7E9071CB87}"/>
    <dgm:cxn modelId="{D73608EB-C456-421F-87D1-E81B0FA4B2C7}" srcId="{B83F0983-D817-4B37-BEDC-D49B01E28F26}" destId="{E9C5D4A8-8E28-470E-B2B3-6C90346D5B95}" srcOrd="4" destOrd="0" parTransId="{AD5AFB86-1A5D-4CAB-8747-3627B7328830}" sibTransId="{73AA7864-4859-4CC3-AA3B-9102FFE28CBB}"/>
    <dgm:cxn modelId="{42B97BAE-FD41-4353-9E81-A54D0DC642EF}" srcId="{F0F6E0F8-09CB-4D32-9528-E10B6787DA4C}" destId="{B83F0983-D817-4B37-BEDC-D49B01E28F26}" srcOrd="0" destOrd="0" parTransId="{077837AE-4AF3-427C-84B3-B3F8864EC666}" sibTransId="{54FCC840-5C5D-4E1F-894C-A8A092D3A696}"/>
    <dgm:cxn modelId="{97FDC583-D1B7-4EA7-B8EE-BB7E2C64CFB4}" srcId="{B83F0983-D817-4B37-BEDC-D49B01E28F26}" destId="{5C5B53AB-DF40-4146-9B83-EE71EC34A689}" srcOrd="0" destOrd="0" parTransId="{701287BA-8447-4AA5-9823-A59CC8A8CBB0}" sibTransId="{F9E7D27D-8FE6-4062-9038-977AE458C7A3}"/>
    <dgm:cxn modelId="{49A3FF1B-F255-406E-894C-A12D9A7CCF8D}" type="presOf" srcId="{F84D6E94-C144-4FB4-9604-308F9BE6298A}" destId="{B27DB4A8-9130-4C66-B486-6381781C7D06}" srcOrd="0" destOrd="0" presId="urn:microsoft.com/office/officeart/2005/8/layout/radial6"/>
    <dgm:cxn modelId="{3AD80742-5FCB-4569-B4E6-D465F57AE2FF}" type="presOf" srcId="{09FB191D-51A4-424D-9705-6FA728084E6F}" destId="{1E12A96C-DE5E-4F3C-A3AA-F89AD4C18BD6}" srcOrd="0" destOrd="0" presId="urn:microsoft.com/office/officeart/2005/8/layout/radial6"/>
    <dgm:cxn modelId="{B4EAF098-1F58-4D02-AFBC-8194C8EB6C81}" type="presOf" srcId="{73AA7864-4859-4CC3-AA3B-9102FFE28CBB}" destId="{5C62BD15-F202-48D8-8DE5-83185573BA92}" srcOrd="0" destOrd="0" presId="urn:microsoft.com/office/officeart/2005/8/layout/radial6"/>
    <dgm:cxn modelId="{5B097F9E-4157-4C5B-B5AE-53621D311F7D}" type="presOf" srcId="{C6C11DBB-C166-431E-9BE3-6A2052E98DE5}" destId="{7745289E-8061-49B0-A96A-AF0106301720}" srcOrd="0" destOrd="0" presId="urn:microsoft.com/office/officeart/2005/8/layout/radial6"/>
    <dgm:cxn modelId="{08A25D12-0CC9-4BE8-ADDA-DF0A17A2BD0E}" type="presOf" srcId="{E9C5D4A8-8E28-470E-B2B3-6C90346D5B95}" destId="{35834D04-D6EB-47D8-AE9A-336296E41E9C}" srcOrd="0" destOrd="0" presId="urn:microsoft.com/office/officeart/2005/8/layout/radial6"/>
    <dgm:cxn modelId="{953B042F-D828-4F08-B6CA-80545CD50E0F}" type="presOf" srcId="{D8D3A67D-1718-4A2B-BC23-752B3CD1F5F7}" destId="{926F4BD3-7EDE-4555-81B2-1522033B1641}" srcOrd="0" destOrd="0" presId="urn:microsoft.com/office/officeart/2005/8/layout/radial6"/>
    <dgm:cxn modelId="{42A25E37-C50F-40FB-8FFE-FC07506F6DBA}" type="presOf" srcId="{DB87B6F4-68D4-4AF0-92CE-953D161B7A3D}" destId="{2706FB87-67EE-4E7E-8D2D-B1D6570C6077}" srcOrd="0" destOrd="0" presId="urn:microsoft.com/office/officeart/2005/8/layout/radial6"/>
    <dgm:cxn modelId="{F10E23D2-0AE6-48B4-A5CE-4825E38C0029}" type="presOf" srcId="{B83F0983-D817-4B37-BEDC-D49B01E28F26}" destId="{EEEBA499-084E-4794-AC29-53239D2766D8}" srcOrd="0" destOrd="0" presId="urn:microsoft.com/office/officeart/2005/8/layout/radial6"/>
    <dgm:cxn modelId="{DF8D62CA-EA65-41A2-B372-F65E3C80062F}" type="presOf" srcId="{F9E7D27D-8FE6-4062-9038-977AE458C7A3}" destId="{89D155FE-A5F5-4C00-8368-5FA1DB5812CA}" srcOrd="0" destOrd="0" presId="urn:microsoft.com/office/officeart/2005/8/layout/radial6"/>
    <dgm:cxn modelId="{5327C97F-CBB8-477B-B08A-694A2A9456B2}" srcId="{B83F0983-D817-4B37-BEDC-D49B01E28F26}" destId="{D8D3A67D-1718-4A2B-BC23-752B3CD1F5F7}" srcOrd="1" destOrd="0" parTransId="{0873997E-B48C-4F32-8BC1-B1CB87074B9E}" sibTransId="{DB87B6F4-68D4-4AF0-92CE-953D161B7A3D}"/>
    <dgm:cxn modelId="{2E2212D9-5DED-4A73-B99F-9AB44A813A2E}" type="presOf" srcId="{5C5B53AB-DF40-4146-9B83-EE71EC34A689}" destId="{1890A0C6-ACF6-4DE1-BF0A-A3FBBA409172}" srcOrd="0" destOrd="0" presId="urn:microsoft.com/office/officeart/2005/8/layout/radial6"/>
    <dgm:cxn modelId="{60415C29-70D1-4B87-A41F-F33FCEB5F99C}" srcId="{B83F0983-D817-4B37-BEDC-D49B01E28F26}" destId="{F84D6E94-C144-4FB4-9604-308F9BE6298A}" srcOrd="3" destOrd="0" parTransId="{0E50B4BB-EC3B-4C78-AFC6-855B473CA3C2}" sibTransId="{09FB191D-51A4-424D-9705-6FA728084E6F}"/>
    <dgm:cxn modelId="{BB5F3C9B-477C-47C3-89EA-A89B7B29A172}" type="presOf" srcId="{F0F6E0F8-09CB-4D32-9528-E10B6787DA4C}" destId="{71AC523B-4486-42D0-9518-17FA7F582290}" srcOrd="0" destOrd="0" presId="urn:microsoft.com/office/officeart/2005/8/layout/radial6"/>
    <dgm:cxn modelId="{D9592572-E9F6-4D52-96C1-A1AB5DCB8E50}" type="presParOf" srcId="{71AC523B-4486-42D0-9518-17FA7F582290}" destId="{EEEBA499-084E-4794-AC29-53239D2766D8}" srcOrd="0" destOrd="0" presId="urn:microsoft.com/office/officeart/2005/8/layout/radial6"/>
    <dgm:cxn modelId="{4307B410-E62C-4DD8-9BD0-10E787A751C4}" type="presParOf" srcId="{71AC523B-4486-42D0-9518-17FA7F582290}" destId="{1890A0C6-ACF6-4DE1-BF0A-A3FBBA409172}" srcOrd="1" destOrd="0" presId="urn:microsoft.com/office/officeart/2005/8/layout/radial6"/>
    <dgm:cxn modelId="{B011DFE3-5E42-4D26-99D7-FFCCF5EEF1F1}" type="presParOf" srcId="{71AC523B-4486-42D0-9518-17FA7F582290}" destId="{DF094BE7-4165-4F29-869D-179D0624400F}" srcOrd="2" destOrd="0" presId="urn:microsoft.com/office/officeart/2005/8/layout/radial6"/>
    <dgm:cxn modelId="{D6175F54-073A-4422-A102-A2B5795F01CB}" type="presParOf" srcId="{71AC523B-4486-42D0-9518-17FA7F582290}" destId="{89D155FE-A5F5-4C00-8368-5FA1DB5812CA}" srcOrd="3" destOrd="0" presId="urn:microsoft.com/office/officeart/2005/8/layout/radial6"/>
    <dgm:cxn modelId="{D2CF2A90-A433-4F4D-A976-5FD65E84C27A}" type="presParOf" srcId="{71AC523B-4486-42D0-9518-17FA7F582290}" destId="{926F4BD3-7EDE-4555-81B2-1522033B1641}" srcOrd="4" destOrd="0" presId="urn:microsoft.com/office/officeart/2005/8/layout/radial6"/>
    <dgm:cxn modelId="{3253E651-BAE2-445A-925B-D61DF8086141}" type="presParOf" srcId="{71AC523B-4486-42D0-9518-17FA7F582290}" destId="{7ADC4D7E-F828-4B95-BC8A-D14BF98F3272}" srcOrd="5" destOrd="0" presId="urn:microsoft.com/office/officeart/2005/8/layout/radial6"/>
    <dgm:cxn modelId="{CBDB9378-484B-4E58-835B-6EEDB9A69DED}" type="presParOf" srcId="{71AC523B-4486-42D0-9518-17FA7F582290}" destId="{2706FB87-67EE-4E7E-8D2D-B1D6570C6077}" srcOrd="6" destOrd="0" presId="urn:microsoft.com/office/officeart/2005/8/layout/radial6"/>
    <dgm:cxn modelId="{0C3D2D35-A3D0-4E74-95EB-A438EFCF9A0A}" type="presParOf" srcId="{71AC523B-4486-42D0-9518-17FA7F582290}" destId="{7745289E-8061-49B0-A96A-AF0106301720}" srcOrd="7" destOrd="0" presId="urn:microsoft.com/office/officeart/2005/8/layout/radial6"/>
    <dgm:cxn modelId="{21DDE70D-8031-4CAC-97F6-9AEB20511664}" type="presParOf" srcId="{71AC523B-4486-42D0-9518-17FA7F582290}" destId="{D26F0079-9A81-4E8A-8557-1A8CD0D009D8}" srcOrd="8" destOrd="0" presId="urn:microsoft.com/office/officeart/2005/8/layout/radial6"/>
    <dgm:cxn modelId="{69A92307-FC24-4917-AD42-1EC546D34F47}" type="presParOf" srcId="{71AC523B-4486-42D0-9518-17FA7F582290}" destId="{5AF91D38-587E-40B8-9F06-869654482C0A}" srcOrd="9" destOrd="0" presId="urn:microsoft.com/office/officeart/2005/8/layout/radial6"/>
    <dgm:cxn modelId="{ACC5E803-AE57-4C0F-B346-CD36A532E5DA}" type="presParOf" srcId="{71AC523B-4486-42D0-9518-17FA7F582290}" destId="{B27DB4A8-9130-4C66-B486-6381781C7D06}" srcOrd="10" destOrd="0" presId="urn:microsoft.com/office/officeart/2005/8/layout/radial6"/>
    <dgm:cxn modelId="{C04688E1-ED57-42E0-9ACD-EB6A1B9AE1B3}" type="presParOf" srcId="{71AC523B-4486-42D0-9518-17FA7F582290}" destId="{F145CED2-0CEA-4760-B644-562EBAC4801D}" srcOrd="11" destOrd="0" presId="urn:microsoft.com/office/officeart/2005/8/layout/radial6"/>
    <dgm:cxn modelId="{32D20802-F2CC-43C2-943F-66A46F43020C}" type="presParOf" srcId="{71AC523B-4486-42D0-9518-17FA7F582290}" destId="{1E12A96C-DE5E-4F3C-A3AA-F89AD4C18BD6}" srcOrd="12" destOrd="0" presId="urn:microsoft.com/office/officeart/2005/8/layout/radial6"/>
    <dgm:cxn modelId="{A54A93B6-D2F8-4F84-91B2-146C99B1E6C3}" type="presParOf" srcId="{71AC523B-4486-42D0-9518-17FA7F582290}" destId="{35834D04-D6EB-47D8-AE9A-336296E41E9C}" srcOrd="13" destOrd="0" presId="urn:microsoft.com/office/officeart/2005/8/layout/radial6"/>
    <dgm:cxn modelId="{9A96547F-7C06-461E-A2E0-0F4D300D68F5}" type="presParOf" srcId="{71AC523B-4486-42D0-9518-17FA7F582290}" destId="{366FA301-8540-4D28-897E-84064A1A599C}" srcOrd="14" destOrd="0" presId="urn:microsoft.com/office/officeart/2005/8/layout/radial6"/>
    <dgm:cxn modelId="{7593AA79-C429-4310-87BE-AA3FE937EAD6}" type="presParOf" srcId="{71AC523B-4486-42D0-9518-17FA7F582290}" destId="{5C62BD15-F202-48D8-8DE5-83185573BA92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B09DB5-2AA5-44E4-82C9-2FC612DAC115}" type="doc">
      <dgm:prSet loTypeId="urn:microsoft.com/office/officeart/2005/8/layout/vProcess5" loCatId="process" qsTypeId="urn:microsoft.com/office/officeart/2005/8/quickstyle/simple1" qsCatId="simple" csTypeId="urn:microsoft.com/office/officeart/2005/8/colors/accent3_1" csCatId="accent3" phldr="1"/>
      <dgm:spPr/>
    </dgm:pt>
    <dgm:pt modelId="{A4466454-449F-4494-AE1E-434B70CBB5EC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00" dirty="0" smtClean="0"/>
            <a:t>ПОДГОТОВКА ИДЕИ И КОНЦЕПЦИИ ПРОЕКТА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000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Октябрь-ноябрь 2023 г.</a:t>
          </a:r>
          <a:endParaRPr lang="ru-RU" sz="1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B3050C-62CF-4F85-9041-93FAF5AA0D88}" type="parTrans" cxnId="{35006363-3F42-4C38-82CC-773065E599BD}">
      <dgm:prSet/>
      <dgm:spPr/>
      <dgm:t>
        <a:bodyPr/>
        <a:lstStyle/>
        <a:p>
          <a:endParaRPr lang="ru-RU" sz="2000"/>
        </a:p>
      </dgm:t>
    </dgm:pt>
    <dgm:pt modelId="{685AB756-191A-42F8-94FF-5316D486CA93}" type="sibTrans" cxnId="{35006363-3F42-4C38-82CC-773065E599BD}">
      <dgm:prSet custT="1"/>
      <dgm:spPr/>
      <dgm:t>
        <a:bodyPr/>
        <a:lstStyle/>
        <a:p>
          <a:endParaRPr lang="ru-RU" sz="1600"/>
        </a:p>
      </dgm:t>
    </dgm:pt>
    <dgm:pt modelId="{FCA7123B-EBC5-4304-B623-B6761B5C9546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000" dirty="0" smtClean="0"/>
            <a:t>ПОДГОТОВКА ПРОТОТИПА ПРОЕКТА</a:t>
          </a:r>
        </a:p>
        <a:p>
          <a:r>
            <a:rPr lang="ru-RU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Ноябрь-декабрь 2023 г.</a:t>
          </a:r>
          <a:endParaRPr lang="ru-RU" sz="1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2D5CB4B-C458-4767-AFDE-FFC1152C6D92}" type="parTrans" cxnId="{E2BA3BA9-FA35-41F8-A8CF-A1E24D8FB0FD}">
      <dgm:prSet/>
      <dgm:spPr/>
      <dgm:t>
        <a:bodyPr/>
        <a:lstStyle/>
        <a:p>
          <a:endParaRPr lang="ru-RU" sz="2000"/>
        </a:p>
      </dgm:t>
    </dgm:pt>
    <dgm:pt modelId="{D1487732-6997-4067-9D58-43EE5E4F4B6D}" type="sibTrans" cxnId="{E2BA3BA9-FA35-41F8-A8CF-A1E24D8FB0FD}">
      <dgm:prSet custT="1"/>
      <dgm:spPr/>
      <dgm:t>
        <a:bodyPr/>
        <a:lstStyle/>
        <a:p>
          <a:endParaRPr lang="ru-RU" sz="1600"/>
        </a:p>
      </dgm:t>
    </dgm:pt>
    <dgm:pt modelId="{51D76827-0C0E-47E5-A47B-7807CD49F30D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000" dirty="0" smtClean="0"/>
            <a:t>СОЗДАНИЕ ОНЛАЙН-ПЛАТФОРМЫ</a:t>
          </a:r>
        </a:p>
        <a:p>
          <a:r>
            <a:rPr lang="ru-RU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Январь-Май 2024</a:t>
          </a:r>
          <a:endParaRPr lang="ru-RU" sz="1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8548A12-768C-408E-A257-17F4C872F0E4}" type="parTrans" cxnId="{EAE2EA00-FC1C-4E5B-A61A-EDE063668D96}">
      <dgm:prSet/>
      <dgm:spPr/>
      <dgm:t>
        <a:bodyPr/>
        <a:lstStyle/>
        <a:p>
          <a:endParaRPr lang="ru-RU" sz="2000"/>
        </a:p>
      </dgm:t>
    </dgm:pt>
    <dgm:pt modelId="{FF4DCC43-923B-40A4-8EF8-3103E70046B2}" type="sibTrans" cxnId="{EAE2EA00-FC1C-4E5B-A61A-EDE063668D96}">
      <dgm:prSet custT="1"/>
      <dgm:spPr/>
      <dgm:t>
        <a:bodyPr/>
        <a:lstStyle/>
        <a:p>
          <a:endParaRPr lang="ru-RU" sz="1600"/>
        </a:p>
      </dgm:t>
    </dgm:pt>
    <dgm:pt modelId="{1A300666-7AA3-4A96-BCB8-0E5B78785229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000" dirty="0" smtClean="0"/>
            <a:t>ЗАКЛЮЧЕНИЕ СОГЛАШЕНИЙ с преподавателями ВУЗов и </a:t>
          </a:r>
          <a:r>
            <a:rPr lang="ru-RU" sz="1000" dirty="0" err="1" smtClean="0"/>
            <a:t>СУЗов</a:t>
          </a:r>
          <a:r>
            <a:rPr lang="ru-RU" sz="1000" dirty="0" smtClean="0"/>
            <a:t> г. Улан-Удэ. Загрузка онлайн курсов.</a:t>
          </a:r>
        </a:p>
        <a:p>
          <a:r>
            <a:rPr lang="ru-RU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Июнь-август 2024 г.</a:t>
          </a:r>
          <a:endParaRPr lang="ru-RU" sz="1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6ED9B2-5F85-47EE-BCFE-5C2ECB361F3B}" type="parTrans" cxnId="{3A5CDB96-5150-40AD-9051-FF9200B12A41}">
      <dgm:prSet/>
      <dgm:spPr/>
      <dgm:t>
        <a:bodyPr/>
        <a:lstStyle/>
        <a:p>
          <a:endParaRPr lang="ru-RU" sz="2000"/>
        </a:p>
      </dgm:t>
    </dgm:pt>
    <dgm:pt modelId="{B08FC4FA-EE5C-44D4-BFD8-E3192198739C}" type="sibTrans" cxnId="{3A5CDB96-5150-40AD-9051-FF9200B12A41}">
      <dgm:prSet custT="1"/>
      <dgm:spPr/>
      <dgm:t>
        <a:bodyPr/>
        <a:lstStyle/>
        <a:p>
          <a:endParaRPr lang="ru-RU" sz="1600"/>
        </a:p>
      </dgm:t>
    </dgm:pt>
    <dgm:pt modelId="{5A501BB3-5012-457E-B5FF-E662BF5AA088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000" b="0" dirty="0" smtClean="0"/>
            <a:t>ЗАПУСК ОНЛАЙН-ПЛАТФОРМЫ</a:t>
          </a:r>
        </a:p>
        <a:p>
          <a:r>
            <a:rPr lang="ru-RU" sz="1000" b="1" dirty="0" smtClean="0"/>
            <a:t>Сентябрь 2024 г.</a:t>
          </a:r>
          <a:endParaRPr lang="ru-RU" sz="1000" b="1" dirty="0"/>
        </a:p>
      </dgm:t>
    </dgm:pt>
    <dgm:pt modelId="{9879233A-AB62-4287-92C9-6389609770E3}" type="parTrans" cxnId="{10D38B1E-9F50-4DD8-8AAF-FAC1CD893AED}">
      <dgm:prSet/>
      <dgm:spPr/>
      <dgm:t>
        <a:bodyPr/>
        <a:lstStyle/>
        <a:p>
          <a:endParaRPr lang="ru-RU" sz="2000"/>
        </a:p>
      </dgm:t>
    </dgm:pt>
    <dgm:pt modelId="{A30CA7AC-4F72-4E32-8B2F-6FC132EAF27F}" type="sibTrans" cxnId="{10D38B1E-9F50-4DD8-8AAF-FAC1CD893AED}">
      <dgm:prSet/>
      <dgm:spPr/>
      <dgm:t>
        <a:bodyPr/>
        <a:lstStyle/>
        <a:p>
          <a:endParaRPr lang="ru-RU" sz="2000"/>
        </a:p>
      </dgm:t>
    </dgm:pt>
    <dgm:pt modelId="{1887FA46-5D15-4CC7-8AAE-F5718B1C0A0F}" type="pres">
      <dgm:prSet presAssocID="{8DB09DB5-2AA5-44E4-82C9-2FC612DAC115}" presName="outerComposite" presStyleCnt="0">
        <dgm:presLayoutVars>
          <dgm:chMax val="5"/>
          <dgm:dir/>
          <dgm:resizeHandles val="exact"/>
        </dgm:presLayoutVars>
      </dgm:prSet>
      <dgm:spPr/>
    </dgm:pt>
    <dgm:pt modelId="{88CB7894-81F8-42A8-A70C-0616858DC150}" type="pres">
      <dgm:prSet presAssocID="{8DB09DB5-2AA5-44E4-82C9-2FC612DAC115}" presName="dummyMaxCanvas" presStyleCnt="0">
        <dgm:presLayoutVars/>
      </dgm:prSet>
      <dgm:spPr/>
    </dgm:pt>
    <dgm:pt modelId="{F81FCF86-F80B-43B8-A636-86F79B7BCEA0}" type="pres">
      <dgm:prSet presAssocID="{8DB09DB5-2AA5-44E4-82C9-2FC612DAC115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548880-91B2-4ECC-B75A-216B60F92A63}" type="pres">
      <dgm:prSet presAssocID="{8DB09DB5-2AA5-44E4-82C9-2FC612DAC115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118CC1-5B9F-4F98-AF9B-AC98C1A3859D}" type="pres">
      <dgm:prSet presAssocID="{8DB09DB5-2AA5-44E4-82C9-2FC612DAC115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1DDF4F-4AE4-46A9-A44A-2620B666FF4D}" type="pres">
      <dgm:prSet presAssocID="{8DB09DB5-2AA5-44E4-82C9-2FC612DAC115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97BA50-E5FD-494F-B1AC-F9F383B3E301}" type="pres">
      <dgm:prSet presAssocID="{8DB09DB5-2AA5-44E4-82C9-2FC612DAC115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8E7C29-FE4B-4B27-858E-536B4ACD4247}" type="pres">
      <dgm:prSet presAssocID="{8DB09DB5-2AA5-44E4-82C9-2FC612DAC115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12C290-4568-4041-BDE7-8015BA19B818}" type="pres">
      <dgm:prSet presAssocID="{8DB09DB5-2AA5-44E4-82C9-2FC612DAC115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4A0D6A-6AE1-499B-B902-7895ED9FAE52}" type="pres">
      <dgm:prSet presAssocID="{8DB09DB5-2AA5-44E4-82C9-2FC612DAC115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6F0D42-99D8-4FEA-A608-65CFEDC2A7E0}" type="pres">
      <dgm:prSet presAssocID="{8DB09DB5-2AA5-44E4-82C9-2FC612DAC115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95D1B2-8A1D-41D9-9092-4959F7681266}" type="pres">
      <dgm:prSet presAssocID="{8DB09DB5-2AA5-44E4-82C9-2FC612DAC115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DF12D2-DF40-4FF5-A149-6E00A2B649E1}" type="pres">
      <dgm:prSet presAssocID="{8DB09DB5-2AA5-44E4-82C9-2FC612DAC115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85E904-79CF-47A3-9803-9B2FB5AE1D6F}" type="pres">
      <dgm:prSet presAssocID="{8DB09DB5-2AA5-44E4-82C9-2FC612DAC115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1C8169-FD61-4C43-BEE2-5C98003729E4}" type="pres">
      <dgm:prSet presAssocID="{8DB09DB5-2AA5-44E4-82C9-2FC612DAC115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ECCD4A-9228-4E93-8FFE-02ED18E8AB10}" type="pres">
      <dgm:prSet presAssocID="{8DB09DB5-2AA5-44E4-82C9-2FC612DAC115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09D9E0-7639-4C03-959C-E454823645DE}" type="presOf" srcId="{B08FC4FA-EE5C-44D4-BFD8-E3192198739C}" destId="{0A6F0D42-99D8-4FEA-A608-65CFEDC2A7E0}" srcOrd="0" destOrd="0" presId="urn:microsoft.com/office/officeart/2005/8/layout/vProcess5"/>
    <dgm:cxn modelId="{EAE2EA00-FC1C-4E5B-A61A-EDE063668D96}" srcId="{8DB09DB5-2AA5-44E4-82C9-2FC612DAC115}" destId="{51D76827-0C0E-47E5-A47B-7807CD49F30D}" srcOrd="2" destOrd="0" parTransId="{A8548A12-768C-408E-A257-17F4C872F0E4}" sibTransId="{FF4DCC43-923B-40A4-8EF8-3103E70046B2}"/>
    <dgm:cxn modelId="{35006363-3F42-4C38-82CC-773065E599BD}" srcId="{8DB09DB5-2AA5-44E4-82C9-2FC612DAC115}" destId="{A4466454-449F-4494-AE1E-434B70CBB5EC}" srcOrd="0" destOrd="0" parTransId="{0FB3050C-62CF-4F85-9041-93FAF5AA0D88}" sibTransId="{685AB756-191A-42F8-94FF-5316D486CA93}"/>
    <dgm:cxn modelId="{30613C16-F1B9-4BD4-B95B-1D0D6079AF0C}" type="presOf" srcId="{1A300666-7AA3-4A96-BCB8-0E5B78785229}" destId="{0D1DDF4F-4AE4-46A9-A44A-2620B666FF4D}" srcOrd="0" destOrd="0" presId="urn:microsoft.com/office/officeart/2005/8/layout/vProcess5"/>
    <dgm:cxn modelId="{B254BC09-B930-46E9-AD22-D0795E2CD785}" type="presOf" srcId="{A4466454-449F-4494-AE1E-434B70CBB5EC}" destId="{F81FCF86-F80B-43B8-A636-86F79B7BCEA0}" srcOrd="0" destOrd="0" presId="urn:microsoft.com/office/officeart/2005/8/layout/vProcess5"/>
    <dgm:cxn modelId="{D171AE66-D20D-4A84-8058-22A8F5ECD2B4}" type="presOf" srcId="{A4466454-449F-4494-AE1E-434B70CBB5EC}" destId="{1C95D1B2-8A1D-41D9-9092-4959F7681266}" srcOrd="1" destOrd="0" presId="urn:microsoft.com/office/officeart/2005/8/layout/vProcess5"/>
    <dgm:cxn modelId="{10D38B1E-9F50-4DD8-8AAF-FAC1CD893AED}" srcId="{8DB09DB5-2AA5-44E4-82C9-2FC612DAC115}" destId="{5A501BB3-5012-457E-B5FF-E662BF5AA088}" srcOrd="4" destOrd="0" parTransId="{9879233A-AB62-4287-92C9-6389609770E3}" sibTransId="{A30CA7AC-4F72-4E32-8B2F-6FC132EAF27F}"/>
    <dgm:cxn modelId="{BC8E668C-70DA-4BCF-A384-A05235FE3797}" type="presOf" srcId="{D1487732-6997-4067-9D58-43EE5E4F4B6D}" destId="{6212C290-4568-4041-BDE7-8015BA19B818}" srcOrd="0" destOrd="0" presId="urn:microsoft.com/office/officeart/2005/8/layout/vProcess5"/>
    <dgm:cxn modelId="{7761DBDF-16DF-425A-8E98-7820E5212769}" type="presOf" srcId="{51D76827-0C0E-47E5-A47B-7807CD49F30D}" destId="{35118CC1-5B9F-4F98-AF9B-AC98C1A3859D}" srcOrd="0" destOrd="0" presId="urn:microsoft.com/office/officeart/2005/8/layout/vProcess5"/>
    <dgm:cxn modelId="{3A5CDB96-5150-40AD-9051-FF9200B12A41}" srcId="{8DB09DB5-2AA5-44E4-82C9-2FC612DAC115}" destId="{1A300666-7AA3-4A96-BCB8-0E5B78785229}" srcOrd="3" destOrd="0" parTransId="{8C6ED9B2-5F85-47EE-BCFE-5C2ECB361F3B}" sibTransId="{B08FC4FA-EE5C-44D4-BFD8-E3192198739C}"/>
    <dgm:cxn modelId="{A9838E32-4981-4BB9-AEDD-8EDAE512FFFA}" type="presOf" srcId="{685AB756-191A-42F8-94FF-5316D486CA93}" destId="{698E7C29-FE4B-4B27-858E-536B4ACD4247}" srcOrd="0" destOrd="0" presId="urn:microsoft.com/office/officeart/2005/8/layout/vProcess5"/>
    <dgm:cxn modelId="{9D677201-C0DB-468D-A8B7-E646A0A1BD30}" type="presOf" srcId="{FCA7123B-EBC5-4304-B623-B6761B5C9546}" destId="{D6548880-91B2-4ECC-B75A-216B60F92A63}" srcOrd="0" destOrd="0" presId="urn:microsoft.com/office/officeart/2005/8/layout/vProcess5"/>
    <dgm:cxn modelId="{D7B6F61A-DFCB-48A3-8F05-DAC8FAC1A85F}" type="presOf" srcId="{5A501BB3-5012-457E-B5FF-E662BF5AA088}" destId="{5297BA50-E5FD-494F-B1AC-F9F383B3E301}" srcOrd="0" destOrd="0" presId="urn:microsoft.com/office/officeart/2005/8/layout/vProcess5"/>
    <dgm:cxn modelId="{F06DE1B9-77D5-4124-916C-406927110D3D}" type="presOf" srcId="{5A501BB3-5012-457E-B5FF-E662BF5AA088}" destId="{C5ECCD4A-9228-4E93-8FFE-02ED18E8AB10}" srcOrd="1" destOrd="0" presId="urn:microsoft.com/office/officeart/2005/8/layout/vProcess5"/>
    <dgm:cxn modelId="{65D07F8D-FDFB-4A2C-992A-18F7E918FD1D}" type="presOf" srcId="{1A300666-7AA3-4A96-BCB8-0E5B78785229}" destId="{6A1C8169-FD61-4C43-BEE2-5C98003729E4}" srcOrd="1" destOrd="0" presId="urn:microsoft.com/office/officeart/2005/8/layout/vProcess5"/>
    <dgm:cxn modelId="{A34F9686-4660-47D4-AA97-7753EB173C67}" type="presOf" srcId="{8DB09DB5-2AA5-44E4-82C9-2FC612DAC115}" destId="{1887FA46-5D15-4CC7-8AAE-F5718B1C0A0F}" srcOrd="0" destOrd="0" presId="urn:microsoft.com/office/officeart/2005/8/layout/vProcess5"/>
    <dgm:cxn modelId="{B6C12129-2D85-4880-931E-2E4C599BB9CD}" type="presOf" srcId="{FCA7123B-EBC5-4304-B623-B6761B5C9546}" destId="{B4DF12D2-DF40-4FF5-A149-6E00A2B649E1}" srcOrd="1" destOrd="0" presId="urn:microsoft.com/office/officeart/2005/8/layout/vProcess5"/>
    <dgm:cxn modelId="{2DBC9BCA-F295-4205-8798-9E94744E741B}" type="presOf" srcId="{FF4DCC43-923B-40A4-8EF8-3103E70046B2}" destId="{134A0D6A-6AE1-499B-B902-7895ED9FAE52}" srcOrd="0" destOrd="0" presId="urn:microsoft.com/office/officeart/2005/8/layout/vProcess5"/>
    <dgm:cxn modelId="{E2BA3BA9-FA35-41F8-A8CF-A1E24D8FB0FD}" srcId="{8DB09DB5-2AA5-44E4-82C9-2FC612DAC115}" destId="{FCA7123B-EBC5-4304-B623-B6761B5C9546}" srcOrd="1" destOrd="0" parTransId="{52D5CB4B-C458-4767-AFDE-FFC1152C6D92}" sibTransId="{D1487732-6997-4067-9D58-43EE5E4F4B6D}"/>
    <dgm:cxn modelId="{5E9C679D-01A8-4A11-A25C-CE127112BEDF}" type="presOf" srcId="{51D76827-0C0E-47E5-A47B-7807CD49F30D}" destId="{4685E904-79CF-47A3-9803-9B2FB5AE1D6F}" srcOrd="1" destOrd="0" presId="urn:microsoft.com/office/officeart/2005/8/layout/vProcess5"/>
    <dgm:cxn modelId="{CCA284A8-D89D-4F3C-BD2A-4F599916F19C}" type="presParOf" srcId="{1887FA46-5D15-4CC7-8AAE-F5718B1C0A0F}" destId="{88CB7894-81F8-42A8-A70C-0616858DC150}" srcOrd="0" destOrd="0" presId="urn:microsoft.com/office/officeart/2005/8/layout/vProcess5"/>
    <dgm:cxn modelId="{5C850200-A1E5-4A93-A587-1CAC0DC0A19E}" type="presParOf" srcId="{1887FA46-5D15-4CC7-8AAE-F5718B1C0A0F}" destId="{F81FCF86-F80B-43B8-A636-86F79B7BCEA0}" srcOrd="1" destOrd="0" presId="urn:microsoft.com/office/officeart/2005/8/layout/vProcess5"/>
    <dgm:cxn modelId="{2AEFDB4B-91E3-4CDB-8C9A-982160BC6B76}" type="presParOf" srcId="{1887FA46-5D15-4CC7-8AAE-F5718B1C0A0F}" destId="{D6548880-91B2-4ECC-B75A-216B60F92A63}" srcOrd="2" destOrd="0" presId="urn:microsoft.com/office/officeart/2005/8/layout/vProcess5"/>
    <dgm:cxn modelId="{0FFF43B1-C307-44B4-88AF-6DDB07D43769}" type="presParOf" srcId="{1887FA46-5D15-4CC7-8AAE-F5718B1C0A0F}" destId="{35118CC1-5B9F-4F98-AF9B-AC98C1A3859D}" srcOrd="3" destOrd="0" presId="urn:microsoft.com/office/officeart/2005/8/layout/vProcess5"/>
    <dgm:cxn modelId="{79605B5D-E4ED-4C79-8CAE-F66649A0EABE}" type="presParOf" srcId="{1887FA46-5D15-4CC7-8AAE-F5718B1C0A0F}" destId="{0D1DDF4F-4AE4-46A9-A44A-2620B666FF4D}" srcOrd="4" destOrd="0" presId="urn:microsoft.com/office/officeart/2005/8/layout/vProcess5"/>
    <dgm:cxn modelId="{936F6AB2-EB4B-4151-BB48-28C363AB074B}" type="presParOf" srcId="{1887FA46-5D15-4CC7-8AAE-F5718B1C0A0F}" destId="{5297BA50-E5FD-494F-B1AC-F9F383B3E301}" srcOrd="5" destOrd="0" presId="urn:microsoft.com/office/officeart/2005/8/layout/vProcess5"/>
    <dgm:cxn modelId="{CFBE04FC-1474-4D22-B1A3-E63324DEC818}" type="presParOf" srcId="{1887FA46-5D15-4CC7-8AAE-F5718B1C0A0F}" destId="{698E7C29-FE4B-4B27-858E-536B4ACD4247}" srcOrd="6" destOrd="0" presId="urn:microsoft.com/office/officeart/2005/8/layout/vProcess5"/>
    <dgm:cxn modelId="{12F08B7A-BFD6-4503-B8AA-CA9F5C078A4B}" type="presParOf" srcId="{1887FA46-5D15-4CC7-8AAE-F5718B1C0A0F}" destId="{6212C290-4568-4041-BDE7-8015BA19B818}" srcOrd="7" destOrd="0" presId="urn:microsoft.com/office/officeart/2005/8/layout/vProcess5"/>
    <dgm:cxn modelId="{57C045D5-4253-4719-B050-DE3043C860D5}" type="presParOf" srcId="{1887FA46-5D15-4CC7-8AAE-F5718B1C0A0F}" destId="{134A0D6A-6AE1-499B-B902-7895ED9FAE52}" srcOrd="8" destOrd="0" presId="urn:microsoft.com/office/officeart/2005/8/layout/vProcess5"/>
    <dgm:cxn modelId="{00875B5C-7665-4153-9524-C6849F8859DB}" type="presParOf" srcId="{1887FA46-5D15-4CC7-8AAE-F5718B1C0A0F}" destId="{0A6F0D42-99D8-4FEA-A608-65CFEDC2A7E0}" srcOrd="9" destOrd="0" presId="urn:microsoft.com/office/officeart/2005/8/layout/vProcess5"/>
    <dgm:cxn modelId="{9FE835A4-AA46-4FEB-B54F-DF410BE7CFDA}" type="presParOf" srcId="{1887FA46-5D15-4CC7-8AAE-F5718B1C0A0F}" destId="{1C95D1B2-8A1D-41D9-9092-4959F7681266}" srcOrd="10" destOrd="0" presId="urn:microsoft.com/office/officeart/2005/8/layout/vProcess5"/>
    <dgm:cxn modelId="{D9640AD2-0541-4C18-8563-773601CD164F}" type="presParOf" srcId="{1887FA46-5D15-4CC7-8AAE-F5718B1C0A0F}" destId="{B4DF12D2-DF40-4FF5-A149-6E00A2B649E1}" srcOrd="11" destOrd="0" presId="urn:microsoft.com/office/officeart/2005/8/layout/vProcess5"/>
    <dgm:cxn modelId="{694AAEB5-7ECB-4FB3-AA39-88ABB549511D}" type="presParOf" srcId="{1887FA46-5D15-4CC7-8AAE-F5718B1C0A0F}" destId="{4685E904-79CF-47A3-9803-9B2FB5AE1D6F}" srcOrd="12" destOrd="0" presId="urn:microsoft.com/office/officeart/2005/8/layout/vProcess5"/>
    <dgm:cxn modelId="{38267BAF-3990-42A0-9662-E9CD3EE61AB7}" type="presParOf" srcId="{1887FA46-5D15-4CC7-8AAE-F5718B1C0A0F}" destId="{6A1C8169-FD61-4C43-BEE2-5C98003729E4}" srcOrd="13" destOrd="0" presId="urn:microsoft.com/office/officeart/2005/8/layout/vProcess5"/>
    <dgm:cxn modelId="{2CF49370-329B-4486-851C-02DF1F31CA8E}" type="presParOf" srcId="{1887FA46-5D15-4CC7-8AAE-F5718B1C0A0F}" destId="{C5ECCD4A-9228-4E93-8FFE-02ED18E8AB10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62BD15-F202-48D8-8DE5-83185573BA92}">
      <dsp:nvSpPr>
        <dsp:cNvPr id="0" name=""/>
        <dsp:cNvSpPr/>
      </dsp:nvSpPr>
      <dsp:spPr>
        <a:xfrm>
          <a:off x="1374295" y="476751"/>
          <a:ext cx="2969721" cy="2969721"/>
        </a:xfrm>
        <a:prstGeom prst="blockArc">
          <a:avLst>
            <a:gd name="adj1" fmla="val 11880000"/>
            <a:gd name="adj2" fmla="val 16200000"/>
            <a:gd name="adj3" fmla="val 4644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E12A96C-DE5E-4F3C-A3AA-F89AD4C18BD6}">
      <dsp:nvSpPr>
        <dsp:cNvPr id="0" name=""/>
        <dsp:cNvSpPr/>
      </dsp:nvSpPr>
      <dsp:spPr>
        <a:xfrm>
          <a:off x="1374295" y="476751"/>
          <a:ext cx="2969721" cy="2969721"/>
        </a:xfrm>
        <a:prstGeom prst="blockArc">
          <a:avLst>
            <a:gd name="adj1" fmla="val 7560000"/>
            <a:gd name="adj2" fmla="val 11880000"/>
            <a:gd name="adj3" fmla="val 4644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AF91D38-587E-40B8-9F06-869654482C0A}">
      <dsp:nvSpPr>
        <dsp:cNvPr id="0" name=""/>
        <dsp:cNvSpPr/>
      </dsp:nvSpPr>
      <dsp:spPr>
        <a:xfrm>
          <a:off x="1374295" y="476751"/>
          <a:ext cx="2969721" cy="2969721"/>
        </a:xfrm>
        <a:prstGeom prst="blockArc">
          <a:avLst>
            <a:gd name="adj1" fmla="val 3240000"/>
            <a:gd name="adj2" fmla="val 7560000"/>
            <a:gd name="adj3" fmla="val 4644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706FB87-67EE-4E7E-8D2D-B1D6570C6077}">
      <dsp:nvSpPr>
        <dsp:cNvPr id="0" name=""/>
        <dsp:cNvSpPr/>
      </dsp:nvSpPr>
      <dsp:spPr>
        <a:xfrm>
          <a:off x="1374295" y="476751"/>
          <a:ext cx="2969721" cy="2969721"/>
        </a:xfrm>
        <a:prstGeom prst="blockArc">
          <a:avLst>
            <a:gd name="adj1" fmla="val 20520000"/>
            <a:gd name="adj2" fmla="val 3240000"/>
            <a:gd name="adj3" fmla="val 4644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9D155FE-A5F5-4C00-8368-5FA1DB5812CA}">
      <dsp:nvSpPr>
        <dsp:cNvPr id="0" name=""/>
        <dsp:cNvSpPr/>
      </dsp:nvSpPr>
      <dsp:spPr>
        <a:xfrm>
          <a:off x="1374295" y="476751"/>
          <a:ext cx="2969721" cy="2969721"/>
        </a:xfrm>
        <a:prstGeom prst="blockArc">
          <a:avLst>
            <a:gd name="adj1" fmla="val 16200000"/>
            <a:gd name="adj2" fmla="val 20520000"/>
            <a:gd name="adj3" fmla="val 4644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EBA499-084E-4794-AC29-53239D2766D8}">
      <dsp:nvSpPr>
        <dsp:cNvPr id="0" name=""/>
        <dsp:cNvSpPr/>
      </dsp:nvSpPr>
      <dsp:spPr>
        <a:xfrm>
          <a:off x="2175080" y="1277536"/>
          <a:ext cx="1368150" cy="13681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/>
            <a:t>КАНАЛЫ ПРОДВИЖЕНИЯ</a:t>
          </a:r>
          <a:endParaRPr lang="ru-RU" sz="800" b="1" kern="1200" dirty="0"/>
        </a:p>
      </dsp:txBody>
      <dsp:txXfrm>
        <a:off x="2375441" y="1477897"/>
        <a:ext cx="967428" cy="967428"/>
      </dsp:txXfrm>
    </dsp:sp>
    <dsp:sp modelId="{1890A0C6-ACF6-4DE1-BF0A-A3FBBA409172}">
      <dsp:nvSpPr>
        <dsp:cNvPr id="0" name=""/>
        <dsp:cNvSpPr/>
      </dsp:nvSpPr>
      <dsp:spPr>
        <a:xfrm>
          <a:off x="2322180" y="-30636"/>
          <a:ext cx="1073951" cy="108373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/>
            <a:t>КОНТЕНТ-МАРКЕТИНГ</a:t>
          </a:r>
          <a:endParaRPr lang="ru-RU" sz="800" b="1" kern="1200" dirty="0"/>
        </a:p>
      </dsp:txBody>
      <dsp:txXfrm>
        <a:off x="2479456" y="128073"/>
        <a:ext cx="759399" cy="766312"/>
      </dsp:txXfrm>
    </dsp:sp>
    <dsp:sp modelId="{926F4BD3-7EDE-4555-81B2-1522033B1641}">
      <dsp:nvSpPr>
        <dsp:cNvPr id="0" name=""/>
        <dsp:cNvSpPr/>
      </dsp:nvSpPr>
      <dsp:spPr>
        <a:xfrm>
          <a:off x="3759699" y="1034566"/>
          <a:ext cx="957705" cy="95770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SEO-</a:t>
          </a:r>
          <a:r>
            <a:rPr lang="ru-RU" sz="800" b="1" kern="1200" dirty="0" smtClean="0"/>
            <a:t>ПРОДВИЖЕНИЕ</a:t>
          </a:r>
          <a:endParaRPr lang="ru-RU" sz="800" b="1" kern="1200" dirty="0"/>
        </a:p>
      </dsp:txBody>
      <dsp:txXfrm>
        <a:off x="3899952" y="1174819"/>
        <a:ext cx="677199" cy="677199"/>
      </dsp:txXfrm>
    </dsp:sp>
    <dsp:sp modelId="{7745289E-8061-49B0-A96A-AF0106301720}">
      <dsp:nvSpPr>
        <dsp:cNvPr id="0" name=""/>
        <dsp:cNvSpPr/>
      </dsp:nvSpPr>
      <dsp:spPr>
        <a:xfrm>
          <a:off x="3232817" y="2656144"/>
          <a:ext cx="957705" cy="95770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/>
            <a:t>СОТРУДНИЧЕСТВО С САЙТАМИ, БЛОГЕРАМИ.</a:t>
          </a:r>
          <a:endParaRPr lang="ru-RU" sz="800" b="1" kern="1200" dirty="0"/>
        </a:p>
      </dsp:txBody>
      <dsp:txXfrm>
        <a:off x="3373070" y="2796397"/>
        <a:ext cx="677199" cy="677199"/>
      </dsp:txXfrm>
    </dsp:sp>
    <dsp:sp modelId="{B27DB4A8-9130-4C66-B486-6381781C7D06}">
      <dsp:nvSpPr>
        <dsp:cNvPr id="0" name=""/>
        <dsp:cNvSpPr/>
      </dsp:nvSpPr>
      <dsp:spPr>
        <a:xfrm>
          <a:off x="1527789" y="2656144"/>
          <a:ext cx="957705" cy="95770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/>
            <a:t>ПАРТНЕРСТВО </a:t>
          </a:r>
          <a:endParaRPr lang="ru-RU" sz="800" b="1" kern="1200" dirty="0"/>
        </a:p>
      </dsp:txBody>
      <dsp:txXfrm>
        <a:off x="1668042" y="2796397"/>
        <a:ext cx="677199" cy="677199"/>
      </dsp:txXfrm>
    </dsp:sp>
    <dsp:sp modelId="{35834D04-D6EB-47D8-AE9A-336296E41E9C}">
      <dsp:nvSpPr>
        <dsp:cNvPr id="0" name=""/>
        <dsp:cNvSpPr/>
      </dsp:nvSpPr>
      <dsp:spPr>
        <a:xfrm>
          <a:off x="1000906" y="1034566"/>
          <a:ext cx="957705" cy="95770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SEO-</a:t>
          </a:r>
          <a:r>
            <a:rPr lang="ru-RU" sz="800" b="1" kern="1200" dirty="0" smtClean="0"/>
            <a:t>ПРОДВИЖЕНИЕ</a:t>
          </a:r>
          <a:endParaRPr lang="ru-RU" sz="800" b="1" kern="1200" dirty="0"/>
        </a:p>
      </dsp:txBody>
      <dsp:txXfrm>
        <a:off x="1141159" y="1174819"/>
        <a:ext cx="677199" cy="6771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1FCF86-F80B-43B8-A636-86F79B7BCEA0}">
      <dsp:nvSpPr>
        <dsp:cNvPr id="0" name=""/>
        <dsp:cNvSpPr/>
      </dsp:nvSpPr>
      <dsp:spPr>
        <a:xfrm>
          <a:off x="0" y="0"/>
          <a:ext cx="4102959" cy="496144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00" kern="1200" dirty="0" smtClean="0"/>
            <a:t>ПОДГОТОВКА ИДЕИ И КОНЦЕПЦИИ ПРОЕКТА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000" kern="1200" dirty="0" smtClean="0"/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Октябрь-ноябрь 2023 г.</a:t>
          </a:r>
          <a:endParaRPr lang="ru-RU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532" y="14532"/>
        <a:ext cx="3509531" cy="467080"/>
      </dsp:txXfrm>
    </dsp:sp>
    <dsp:sp modelId="{D6548880-91B2-4ECC-B75A-216B60F92A63}">
      <dsp:nvSpPr>
        <dsp:cNvPr id="0" name=""/>
        <dsp:cNvSpPr/>
      </dsp:nvSpPr>
      <dsp:spPr>
        <a:xfrm>
          <a:off x="306389" y="565053"/>
          <a:ext cx="4102959" cy="496144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ПОДГОТОВКА ПРОТОТИПА ПРОЕКТА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Ноябрь-декабрь 2023 г.</a:t>
          </a:r>
          <a:endParaRPr lang="ru-RU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20921" y="579585"/>
        <a:ext cx="3445012" cy="467080"/>
      </dsp:txXfrm>
    </dsp:sp>
    <dsp:sp modelId="{35118CC1-5B9F-4F98-AF9B-AC98C1A3859D}">
      <dsp:nvSpPr>
        <dsp:cNvPr id="0" name=""/>
        <dsp:cNvSpPr/>
      </dsp:nvSpPr>
      <dsp:spPr>
        <a:xfrm>
          <a:off x="612779" y="1130106"/>
          <a:ext cx="4102959" cy="496144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СОЗДАНИЕ ОНЛАЙН-ПЛАТФОРМЫ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Январь-Май 2024</a:t>
          </a:r>
          <a:endParaRPr lang="ru-RU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27311" y="1144638"/>
        <a:ext cx="3445012" cy="467080"/>
      </dsp:txXfrm>
    </dsp:sp>
    <dsp:sp modelId="{0D1DDF4F-4AE4-46A9-A44A-2620B666FF4D}">
      <dsp:nvSpPr>
        <dsp:cNvPr id="0" name=""/>
        <dsp:cNvSpPr/>
      </dsp:nvSpPr>
      <dsp:spPr>
        <a:xfrm>
          <a:off x="919169" y="1695159"/>
          <a:ext cx="4102959" cy="496144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ЗАКЛЮЧЕНИЕ СОГЛАШЕНИЙ с преподавателями ВУЗов и </a:t>
          </a:r>
          <a:r>
            <a:rPr lang="ru-RU" sz="1000" kern="1200" dirty="0" err="1" smtClean="0"/>
            <a:t>СУЗов</a:t>
          </a:r>
          <a:r>
            <a:rPr lang="ru-RU" sz="1000" kern="1200" dirty="0" smtClean="0"/>
            <a:t> г. Улан-Удэ. Загрузка онлайн курсов.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Июнь-август 2024 г.</a:t>
          </a:r>
          <a:endParaRPr lang="ru-RU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33701" y="1709691"/>
        <a:ext cx="3445012" cy="467080"/>
      </dsp:txXfrm>
    </dsp:sp>
    <dsp:sp modelId="{5297BA50-E5FD-494F-B1AC-F9F383B3E301}">
      <dsp:nvSpPr>
        <dsp:cNvPr id="0" name=""/>
        <dsp:cNvSpPr/>
      </dsp:nvSpPr>
      <dsp:spPr>
        <a:xfrm>
          <a:off x="1225559" y="2260212"/>
          <a:ext cx="4102959" cy="496144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0" kern="1200" dirty="0" smtClean="0"/>
            <a:t>ЗАПУСК ОНЛАЙН-ПЛАТФОРМЫ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Сентябрь 2024 г.</a:t>
          </a:r>
          <a:endParaRPr lang="ru-RU" sz="1000" b="1" kern="1200" dirty="0"/>
        </a:p>
      </dsp:txBody>
      <dsp:txXfrm>
        <a:off x="1240091" y="2274744"/>
        <a:ext cx="3445012" cy="467080"/>
      </dsp:txXfrm>
    </dsp:sp>
    <dsp:sp modelId="{698E7C29-FE4B-4B27-858E-536B4ACD4247}">
      <dsp:nvSpPr>
        <dsp:cNvPr id="0" name=""/>
        <dsp:cNvSpPr/>
      </dsp:nvSpPr>
      <dsp:spPr>
        <a:xfrm>
          <a:off x="3780465" y="362460"/>
          <a:ext cx="322493" cy="322493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3853026" y="362460"/>
        <a:ext cx="177371" cy="242676"/>
      </dsp:txXfrm>
    </dsp:sp>
    <dsp:sp modelId="{6212C290-4568-4041-BDE7-8015BA19B818}">
      <dsp:nvSpPr>
        <dsp:cNvPr id="0" name=""/>
        <dsp:cNvSpPr/>
      </dsp:nvSpPr>
      <dsp:spPr>
        <a:xfrm>
          <a:off x="4086855" y="927514"/>
          <a:ext cx="322493" cy="322493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4159416" y="927514"/>
        <a:ext cx="177371" cy="242676"/>
      </dsp:txXfrm>
    </dsp:sp>
    <dsp:sp modelId="{134A0D6A-6AE1-499B-B902-7895ED9FAE52}">
      <dsp:nvSpPr>
        <dsp:cNvPr id="0" name=""/>
        <dsp:cNvSpPr/>
      </dsp:nvSpPr>
      <dsp:spPr>
        <a:xfrm>
          <a:off x="4393245" y="1484298"/>
          <a:ext cx="322493" cy="322493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4465806" y="1484298"/>
        <a:ext cx="177371" cy="242676"/>
      </dsp:txXfrm>
    </dsp:sp>
    <dsp:sp modelId="{0A6F0D42-99D8-4FEA-A608-65CFEDC2A7E0}">
      <dsp:nvSpPr>
        <dsp:cNvPr id="0" name=""/>
        <dsp:cNvSpPr/>
      </dsp:nvSpPr>
      <dsp:spPr>
        <a:xfrm>
          <a:off x="4699635" y="2054864"/>
          <a:ext cx="322493" cy="322493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4772196" y="2054864"/>
        <a:ext cx="177371" cy="2426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9304951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632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4770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p4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674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6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6712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7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50637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10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31312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11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6071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9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01166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9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60055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2700" y="0"/>
            <a:ext cx="9173370" cy="5142161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9299" y="1403349"/>
            <a:ext cx="5111752" cy="1136650"/>
          </a:xfrm>
        </p:spPr>
        <p:txBody>
          <a:bodyPr anchor="b">
            <a:noAutofit/>
          </a:bodyPr>
          <a:lstStyle>
            <a:lvl1pPr algn="ctr">
              <a:defRPr sz="405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9299" y="2743198"/>
            <a:ext cx="5111752" cy="990602"/>
          </a:xfrm>
        </p:spPr>
        <p:txBody>
          <a:bodyPr anchor="t">
            <a:normAutofit/>
          </a:bodyPr>
          <a:lstStyle>
            <a:lvl1pPr marL="0" indent="0" algn="ctr">
              <a:buNone/>
              <a:defRPr sz="1575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7425" y="3778247"/>
            <a:ext cx="673100" cy="20955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19298" y="3778247"/>
            <a:ext cx="3910976" cy="2095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17676" y="3778247"/>
            <a:ext cx="413375" cy="20955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299" y="2641598"/>
            <a:ext cx="51117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53533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24411158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302" y="1314454"/>
            <a:ext cx="6119016" cy="1366886"/>
          </a:xfrm>
        </p:spPr>
        <p:txBody>
          <a:bodyPr anchor="b">
            <a:normAutofit/>
          </a:bodyPr>
          <a:lstStyle>
            <a:lvl1pPr algn="ctr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300" y="2884539"/>
            <a:ext cx="6119018" cy="71591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509542" y="2782939"/>
            <a:ext cx="612253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249090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3836" y="1920240"/>
            <a:ext cx="3538728" cy="248259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6008" y="1920240"/>
            <a:ext cx="3538728" cy="248259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191813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1993900"/>
            <a:ext cx="3538728" cy="432197"/>
          </a:xfrm>
        </p:spPr>
        <p:txBody>
          <a:bodyPr anchor="b">
            <a:noAutofit/>
          </a:bodyPr>
          <a:lstStyle>
            <a:lvl1pPr marL="0" indent="0">
              <a:spcBef>
                <a:spcPts val="504"/>
              </a:spcBef>
              <a:spcAft>
                <a:spcPts val="450"/>
              </a:spcAft>
              <a:buNone/>
              <a:defRPr sz="21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1550" y="2432447"/>
            <a:ext cx="3538728" cy="1974454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5503" y="1993900"/>
            <a:ext cx="3538728" cy="432197"/>
          </a:xfrm>
        </p:spPr>
        <p:txBody>
          <a:bodyPr anchor="b">
            <a:noAutofit/>
          </a:bodyPr>
          <a:lstStyle>
            <a:lvl1pPr marL="0" indent="0">
              <a:spcBef>
                <a:spcPts val="504"/>
              </a:spcBef>
              <a:spcAft>
                <a:spcPts val="450"/>
              </a:spcAft>
              <a:buNone/>
              <a:defRPr sz="21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5503" y="2432447"/>
            <a:ext cx="3538728" cy="1974454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684319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055735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88896361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59" y="1041401"/>
            <a:ext cx="2788841" cy="10287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1" y="736599"/>
            <a:ext cx="4102100" cy="3670301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0359" y="2273299"/>
            <a:ext cx="2788841" cy="1828803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047127" y="2184400"/>
            <a:ext cx="26358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964894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49" y="1412874"/>
            <a:ext cx="4681362" cy="1028700"/>
          </a:xfrm>
        </p:spPr>
        <p:txBody>
          <a:bodyPr anchor="b">
            <a:normAutofit/>
          </a:bodyPr>
          <a:lstStyle>
            <a:lvl1pPr algn="ctr">
              <a:defRPr sz="21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71124" y="781050"/>
            <a:ext cx="2297510" cy="35814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49" y="2441574"/>
            <a:ext cx="4681362" cy="1371600"/>
          </a:xfrm>
        </p:spPr>
        <p:txBody>
          <a:bodyPr anchor="t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15675036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3611561"/>
            <a:ext cx="7207250" cy="425054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1070" y="781050"/>
            <a:ext cx="7579479" cy="2501902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51" y="4036615"/>
            <a:ext cx="7207250" cy="370284"/>
          </a:xfrm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78917792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7901" y="736599"/>
            <a:ext cx="7194549" cy="2216151"/>
          </a:xfrm>
        </p:spPr>
        <p:txBody>
          <a:bodyPr anchor="ctr">
            <a:normAutofit/>
          </a:bodyPr>
          <a:lstStyle>
            <a:lvl1pPr algn="ctr">
              <a:defRPr sz="2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901" y="3257550"/>
            <a:ext cx="7194549" cy="1149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47127" y="3105149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828049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736599"/>
            <a:ext cx="6972299" cy="1778001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109" y="2514600"/>
            <a:ext cx="6629402" cy="43815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5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257550"/>
            <a:ext cx="7207250" cy="1149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sp>
        <p:nvSpPr>
          <p:cNvPr id="14" name="TextBox 13"/>
          <p:cNvSpPr txBox="1"/>
          <p:nvPr/>
        </p:nvSpPr>
        <p:spPr>
          <a:xfrm>
            <a:off x="646510" y="65997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0200" y="2120903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047127" y="3105149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146911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2481436"/>
            <a:ext cx="7207251" cy="1101600"/>
          </a:xfrm>
        </p:spPr>
        <p:txBody>
          <a:bodyPr anchor="b">
            <a:normAutofit/>
          </a:bodyPr>
          <a:lstStyle>
            <a:lvl1pPr algn="l">
              <a:defRPr sz="2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3036"/>
            <a:ext cx="7207251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77854674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736599"/>
            <a:ext cx="6972299" cy="1682751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971551" y="2729484"/>
            <a:ext cx="7207251" cy="66522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397250"/>
            <a:ext cx="7207251" cy="10096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sp>
        <p:nvSpPr>
          <p:cNvPr id="12" name="TextBox 11"/>
          <p:cNvSpPr txBox="1"/>
          <p:nvPr/>
        </p:nvSpPr>
        <p:spPr>
          <a:xfrm>
            <a:off x="646510" y="65997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0200" y="1949446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047127" y="257175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282097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736599"/>
            <a:ext cx="7207250" cy="1682751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971551" y="2722626"/>
            <a:ext cx="7207251" cy="63093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1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3352800"/>
            <a:ext cx="7207253" cy="10541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47127" y="257175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309744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554148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9518" y="736599"/>
            <a:ext cx="1418171" cy="36703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1549" y="736599"/>
            <a:ext cx="5574769" cy="3670301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647918" y="742950"/>
            <a:ext cx="0" cy="36576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4721681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4697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1802" y="0"/>
            <a:ext cx="9172472" cy="5142161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1552" y="736600"/>
            <a:ext cx="7200897" cy="9779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1917699"/>
            <a:ext cx="7200897" cy="24892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8126" y="4476750"/>
            <a:ext cx="1200150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1551" y="4476750"/>
            <a:ext cx="5479425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5426" y="4476750"/>
            <a:ext cx="407023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174096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5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3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2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6600" b="1" dirty="0">
                <a:latin typeface="Bahnschrift SemiLight SemiConde" panose="020B0502040204020203" pitchFamily="34" charset="0"/>
              </a:rPr>
              <a:t>«StudyPro»</a:t>
            </a:r>
            <a:endParaRPr sz="19900" b="1" dirty="0">
              <a:latin typeface="Bahnschrift SemiLight SemiConde" panose="020B0502040204020203" pitchFamily="34" charset="0"/>
            </a:endParaRPr>
          </a:p>
        </p:txBody>
      </p:sp>
      <p:sp>
        <p:nvSpPr>
          <p:cNvPr id="55" name="Google Shape;55;p1"/>
          <p:cNvSpPr txBox="1">
            <a:spLocks noGrp="1"/>
          </p:cNvSpPr>
          <p:nvPr>
            <p:ph type="subTitle" idx="1"/>
          </p:nvPr>
        </p:nvSpPr>
        <p:spPr>
          <a:xfrm>
            <a:off x="1894583" y="2959186"/>
            <a:ext cx="5589195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40000" lnSpcReduction="2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ru" sz="6600" b="1" dirty="0">
                <a:solidFill>
                  <a:schemeClr val="accent1"/>
                </a:solidFill>
                <a:latin typeface="Bahnschrift SemiLight SemiConde" panose="020B0502040204020203" pitchFamily="34" charset="0"/>
                <a:ea typeface="+mj-ea"/>
                <a:cs typeface="+mj-cs"/>
              </a:rPr>
              <a:t>образовательная онлайн платформа</a:t>
            </a:r>
            <a:endParaRPr sz="6600" b="1" dirty="0">
              <a:solidFill>
                <a:schemeClr val="accent1"/>
              </a:solidFill>
              <a:latin typeface="Bahnschrift SemiLight SemiConde" panose="020B0502040204020203" pitchFamily="34" charset="0"/>
              <a:ea typeface="+mj-ea"/>
              <a:cs typeface="+mj-cs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"/>
          <p:cNvSpPr txBox="1">
            <a:spLocks noGrp="1"/>
          </p:cNvSpPr>
          <p:nvPr>
            <p:ph type="title"/>
          </p:nvPr>
        </p:nvSpPr>
        <p:spPr>
          <a:xfrm>
            <a:off x="552586" y="445025"/>
            <a:ext cx="8279713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dirty="0">
                <a:solidFill>
                  <a:srgbClr val="CC0000"/>
                </a:solidFill>
              </a:rPr>
              <a:t>ПРОБЛЕМА </a:t>
            </a:r>
            <a:endParaRPr dirty="0">
              <a:solidFill>
                <a:srgbClr val="CC0000"/>
              </a:solidFill>
            </a:endParaRPr>
          </a:p>
        </p:txBody>
      </p:sp>
      <p:sp>
        <p:nvSpPr>
          <p:cNvPr id="61" name="Google Shape;61;p2"/>
          <p:cNvSpPr txBox="1">
            <a:spLocks noGrp="1"/>
          </p:cNvSpPr>
          <p:nvPr>
            <p:ph type="body" idx="1"/>
          </p:nvPr>
        </p:nvSpPr>
        <p:spPr>
          <a:xfrm>
            <a:off x="726140" y="1017725"/>
            <a:ext cx="7449205" cy="4172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lvl="0" indent="-28575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В </a:t>
            </a:r>
            <a:r>
              <a:rPr lang="ru-RU" dirty="0">
                <a:solidFill>
                  <a:schemeClr val="tx1"/>
                </a:solidFill>
              </a:rPr>
              <a:t>Республике Бурятия </a:t>
            </a:r>
            <a:r>
              <a:rPr lang="ru" dirty="0" smtClean="0">
                <a:solidFill>
                  <a:schemeClr val="tx1"/>
                </a:solidFill>
              </a:rPr>
              <a:t> отсутствует </a:t>
            </a:r>
            <a:r>
              <a:rPr lang="ru" b="1" dirty="0" smtClean="0">
                <a:solidFill>
                  <a:schemeClr val="tx1"/>
                </a:solidFill>
              </a:rPr>
              <a:t>единая образовательная  платформа</a:t>
            </a:r>
            <a:r>
              <a:rPr lang="ru" dirty="0" smtClean="0">
                <a:solidFill>
                  <a:schemeClr val="tx1"/>
                </a:solidFill>
              </a:rPr>
              <a:t> позволяющая преподавателям </a:t>
            </a:r>
            <a:r>
              <a:rPr lang="ru-RU" dirty="0" smtClean="0">
                <a:solidFill>
                  <a:schemeClr val="tx1"/>
                </a:solidFill>
              </a:rPr>
              <a:t>ВУЗов </a:t>
            </a:r>
            <a:r>
              <a:rPr lang="ru-RU" dirty="0">
                <a:solidFill>
                  <a:schemeClr val="tx1"/>
                </a:solidFill>
              </a:rPr>
              <a:t>и </a:t>
            </a:r>
            <a:r>
              <a:rPr lang="ru-RU" dirty="0" err="1" smtClean="0">
                <a:solidFill>
                  <a:schemeClr val="tx1"/>
                </a:solidFill>
              </a:rPr>
              <a:t>СУЗов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" dirty="0" smtClean="0">
                <a:solidFill>
                  <a:schemeClr val="tx1"/>
                </a:solidFill>
              </a:rPr>
              <a:t>г. Улан-Удэ публиковать свои авторские курсы, видеолекции, педагогические наработки и т.д.</a:t>
            </a:r>
          </a:p>
          <a:p>
            <a:pPr marL="285750" lvl="0" indent="-28575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" dirty="0" smtClean="0">
                <a:solidFill>
                  <a:schemeClr val="tx1"/>
                </a:solidFill>
              </a:rPr>
              <a:t>В настоящее время пользователям приходится искать нужный им курс на сайтах образовательных организаций, видеолекции на ютуб каналах, в социальных сетях и т.д. Это достаточно не удобно и занимает много времени.</a:t>
            </a:r>
          </a:p>
          <a:p>
            <a:pPr marL="285750" lvl="0" indent="-28575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" dirty="0" smtClean="0">
                <a:solidFill>
                  <a:schemeClr val="tx1"/>
                </a:solidFill>
              </a:rPr>
              <a:t>У преподавателей присутсвует проблема при </a:t>
            </a:r>
            <a:r>
              <a:rPr lang="ru" b="1" dirty="0" smtClean="0">
                <a:solidFill>
                  <a:schemeClr val="tx1"/>
                </a:solidFill>
              </a:rPr>
              <a:t>продвижении (в том числе и монетизации) своих авторских курсов</a:t>
            </a:r>
            <a:r>
              <a:rPr lang="ru" dirty="0" smtClean="0">
                <a:solidFill>
                  <a:schemeClr val="tx1"/>
                </a:solidFill>
              </a:rPr>
              <a:t>, </a:t>
            </a:r>
            <a:r>
              <a:rPr lang="ru-RU" dirty="0" smtClean="0">
                <a:solidFill>
                  <a:schemeClr val="tx1"/>
                </a:solidFill>
              </a:rPr>
              <a:t>в</a:t>
            </a:r>
            <a:r>
              <a:rPr lang="ru" dirty="0" smtClean="0">
                <a:solidFill>
                  <a:schemeClr val="tx1"/>
                </a:solidFill>
              </a:rPr>
              <a:t>идеолекций и т.д. </a:t>
            </a:r>
          </a:p>
          <a:p>
            <a:pPr marL="0" lvl="0" indent="0" algn="just">
              <a:spcAft>
                <a:spcPts val="1200"/>
              </a:spcAft>
              <a:buNone/>
            </a:pPr>
            <a:endParaRPr lang="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3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"/>
          <p:cNvSpPr txBox="1">
            <a:spLocks noGrp="1"/>
          </p:cNvSpPr>
          <p:nvPr>
            <p:ph type="title"/>
          </p:nvPr>
        </p:nvSpPr>
        <p:spPr>
          <a:xfrm>
            <a:off x="548523" y="398101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dirty="0">
                <a:solidFill>
                  <a:srgbClr val="CC0000"/>
                </a:solidFill>
              </a:rPr>
              <a:t>ПРОДУКТ/РЕШЕНИЕ	</a:t>
            </a:r>
            <a:endParaRPr dirty="0">
              <a:solidFill>
                <a:srgbClr val="CC0000"/>
              </a:solidFill>
            </a:endParaRPr>
          </a:p>
        </p:txBody>
      </p:sp>
      <p:sp>
        <p:nvSpPr>
          <p:cNvPr id="75" name="Google Shape;75;p4"/>
          <p:cNvSpPr txBox="1">
            <a:spLocks noGrp="1"/>
          </p:cNvSpPr>
          <p:nvPr>
            <p:ph type="body" idx="1"/>
          </p:nvPr>
        </p:nvSpPr>
        <p:spPr>
          <a:xfrm>
            <a:off x="638106" y="1152475"/>
            <a:ext cx="781516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Font typeface="Wingdings" panose="05000000000000000000" pitchFamily="2" charset="2"/>
              <a:buChar char="Ø"/>
            </a:pPr>
            <a:r>
              <a:rPr lang="ru-RU" b="1" u="sng" dirty="0" smtClean="0">
                <a:solidFill>
                  <a:schemeClr val="tx1"/>
                </a:solidFill>
              </a:rPr>
              <a:t>МЫ ПРЕДЛАГАЕМ СВОЙ ПРОДУКТ:</a:t>
            </a:r>
          </a:p>
          <a:p>
            <a:pPr marL="28575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Единая онлайн-платформа </a:t>
            </a:r>
            <a:r>
              <a:rPr lang="ru" dirty="0" smtClean="0">
                <a:solidFill>
                  <a:schemeClr val="tx1"/>
                </a:solidFill>
              </a:rPr>
              <a:t>с онлайн </a:t>
            </a:r>
            <a:r>
              <a:rPr lang="ru" dirty="0">
                <a:solidFill>
                  <a:schemeClr val="tx1"/>
                </a:solidFill>
              </a:rPr>
              <a:t>курсами для всех типов </a:t>
            </a:r>
            <a:r>
              <a:rPr lang="ru" dirty="0" smtClean="0">
                <a:solidFill>
                  <a:schemeClr val="tx1"/>
                </a:solidFill>
              </a:rPr>
              <a:t>слушателей ВУЗов и СУЗов г. Улан-Удэ. </a:t>
            </a:r>
          </a:p>
          <a:p>
            <a:pPr marL="28575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Font typeface="Wingdings" panose="05000000000000000000" pitchFamily="2" charset="2"/>
              <a:buChar char="Ø"/>
            </a:pPr>
            <a:r>
              <a:rPr lang="ru" dirty="0" smtClean="0">
                <a:solidFill>
                  <a:schemeClr val="tx1"/>
                </a:solidFill>
              </a:rPr>
              <a:t>Платформа </a:t>
            </a:r>
            <a:r>
              <a:rPr lang="ru" dirty="0">
                <a:solidFill>
                  <a:schemeClr val="tx1"/>
                </a:solidFill>
              </a:rPr>
              <a:t>сопряжена с мобильным приложением</a:t>
            </a:r>
            <a:r>
              <a:rPr lang="ru" dirty="0" smtClean="0">
                <a:solidFill>
                  <a:schemeClr val="tx1"/>
                </a:solidFill>
              </a:rPr>
              <a:t>.</a:t>
            </a:r>
            <a:endParaRPr lang="en-US" dirty="0" smtClean="0">
              <a:solidFill>
                <a:schemeClr val="tx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 lang="ru" dirty="0">
              <a:solidFill>
                <a:schemeClr val="tx1"/>
              </a:solidFill>
            </a:endParaRPr>
          </a:p>
          <a:p>
            <a:pPr marL="0" lvl="0" indent="0" algn="just">
              <a:spcAft>
                <a:spcPts val="1200"/>
              </a:spcAft>
              <a:buNone/>
            </a:pPr>
            <a:endParaRPr i="1" dirty="0">
              <a:solidFill>
                <a:schemeClr val="tx1"/>
              </a:solidFill>
            </a:endParaRPr>
          </a:p>
        </p:txBody>
      </p:sp>
      <p:cxnSp>
        <p:nvCxnSpPr>
          <p:cNvPr id="76" name="Google Shape;76;p4"/>
          <p:cNvCxnSpPr/>
          <p:nvPr/>
        </p:nvCxnSpPr>
        <p:spPr>
          <a:xfrm rot="10800000" flipH="1">
            <a:off x="326550" y="96000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6"/>
          <p:cNvSpPr txBox="1">
            <a:spLocks noGrp="1"/>
          </p:cNvSpPr>
          <p:nvPr>
            <p:ph type="title"/>
          </p:nvPr>
        </p:nvSpPr>
        <p:spPr>
          <a:xfrm>
            <a:off x="467068" y="445025"/>
            <a:ext cx="836523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dirty="0">
                <a:solidFill>
                  <a:srgbClr val="CC0000"/>
                </a:solidFill>
              </a:rPr>
              <a:t>ПРИНЦИП РАБОТЫ </a:t>
            </a:r>
            <a:r>
              <a:rPr lang="ru" dirty="0" smtClean="0">
                <a:solidFill>
                  <a:srgbClr val="CC0000"/>
                </a:solidFill>
              </a:rPr>
              <a:t>ПРОДУКТА</a:t>
            </a:r>
            <a:endParaRPr dirty="0">
              <a:solidFill>
                <a:srgbClr val="CC0000"/>
              </a:solidFill>
            </a:endParaRPr>
          </a:p>
        </p:txBody>
      </p:sp>
      <p:sp>
        <p:nvSpPr>
          <p:cNvPr id="89" name="Google Shape;89;p6"/>
          <p:cNvSpPr txBox="1">
            <a:spLocks noGrp="1"/>
          </p:cNvSpPr>
          <p:nvPr>
            <p:ph type="body" idx="1"/>
          </p:nvPr>
        </p:nvSpPr>
        <p:spPr>
          <a:xfrm>
            <a:off x="657067" y="959999"/>
            <a:ext cx="7829866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8000" indent="-28575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chemeClr val="tx1"/>
                </a:solidFill>
              </a:rPr>
              <a:t>На платформе будет собрана полная база </a:t>
            </a:r>
            <a:r>
              <a:rPr lang="ru-RU" sz="1600" dirty="0" smtClean="0">
                <a:solidFill>
                  <a:schemeClr val="tx1"/>
                </a:solidFill>
              </a:rPr>
              <a:t>курсов (текстовые и видео лекции) </a:t>
            </a:r>
            <a:r>
              <a:rPr lang="ru-RU" sz="1600" dirty="0">
                <a:solidFill>
                  <a:schemeClr val="tx1"/>
                </a:solidFill>
              </a:rPr>
              <a:t>по всем базовым направлениям подготовки осуществляемых в  ВУЗах и </a:t>
            </a:r>
            <a:r>
              <a:rPr lang="ru-RU" sz="1600" dirty="0" err="1">
                <a:solidFill>
                  <a:schemeClr val="tx1"/>
                </a:solidFill>
              </a:rPr>
              <a:t>СУЗах</a:t>
            </a:r>
            <a:r>
              <a:rPr lang="ru-RU" sz="1600" dirty="0">
                <a:solidFill>
                  <a:schemeClr val="tx1"/>
                </a:solidFill>
              </a:rPr>
              <a:t> г. Улан-Удэ </a:t>
            </a:r>
          </a:p>
          <a:p>
            <a:pPr marL="108000" lvl="0" indent="-28575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chemeClr val="tx1"/>
                </a:solidFill>
              </a:rPr>
              <a:t>Любой преподаватель </a:t>
            </a:r>
            <a:r>
              <a:rPr lang="ru-RU" sz="1600" dirty="0">
                <a:solidFill>
                  <a:schemeClr val="tx1"/>
                </a:solidFill>
              </a:rPr>
              <a:t>ВУЗов и </a:t>
            </a:r>
            <a:r>
              <a:rPr lang="ru-RU" sz="1600" dirty="0" err="1">
                <a:solidFill>
                  <a:schemeClr val="tx1"/>
                </a:solidFill>
              </a:rPr>
              <a:t>СУЗов</a:t>
            </a:r>
            <a:r>
              <a:rPr lang="ru-RU" sz="1600" dirty="0">
                <a:solidFill>
                  <a:schemeClr val="tx1"/>
                </a:solidFill>
              </a:rPr>
              <a:t> г. Улан-Удэ </a:t>
            </a:r>
            <a:r>
              <a:rPr lang="ru-RU" sz="1600" dirty="0" smtClean="0">
                <a:solidFill>
                  <a:schemeClr val="tx1"/>
                </a:solidFill>
              </a:rPr>
              <a:t>сможет опубликовать </a:t>
            </a:r>
            <a:r>
              <a:rPr lang="ru-RU" sz="1600" dirty="0">
                <a:solidFill>
                  <a:schemeClr val="tx1"/>
                </a:solidFill>
              </a:rPr>
              <a:t>на платформе </a:t>
            </a:r>
            <a:r>
              <a:rPr lang="ru-RU" sz="1600" dirty="0" smtClean="0">
                <a:solidFill>
                  <a:schemeClr val="tx1"/>
                </a:solidFill>
              </a:rPr>
              <a:t>свои авторские </a:t>
            </a:r>
            <a:r>
              <a:rPr lang="ru-RU" sz="1600" dirty="0">
                <a:solidFill>
                  <a:schemeClr val="tx1"/>
                </a:solidFill>
              </a:rPr>
              <a:t>курсы и </a:t>
            </a:r>
            <a:r>
              <a:rPr lang="ru-RU" sz="1600" dirty="0" err="1" smtClean="0">
                <a:solidFill>
                  <a:schemeClr val="tx1"/>
                </a:solidFill>
              </a:rPr>
              <a:t>видеоконсультации</a:t>
            </a:r>
            <a:r>
              <a:rPr lang="ru-RU" sz="1600" dirty="0">
                <a:solidFill>
                  <a:schemeClr val="tx1"/>
                </a:solidFill>
              </a:rPr>
              <a:t>.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</a:p>
          <a:p>
            <a:pPr marL="108000" lvl="0" indent="-28575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chemeClr val="tx1"/>
                </a:solidFill>
              </a:rPr>
              <a:t>Пользователи в</a:t>
            </a:r>
            <a:r>
              <a:rPr lang="ru" sz="1600" dirty="0" smtClean="0">
                <a:solidFill>
                  <a:schemeClr val="tx1"/>
                </a:solidFill>
              </a:rPr>
              <a:t> </a:t>
            </a:r>
            <a:r>
              <a:rPr lang="ru" sz="1600" dirty="0">
                <a:solidFill>
                  <a:schemeClr val="tx1"/>
                </a:solidFill>
              </a:rPr>
              <a:t>онлайн формате </a:t>
            </a:r>
            <a:r>
              <a:rPr lang="ru" sz="1600" dirty="0" smtClean="0">
                <a:solidFill>
                  <a:schemeClr val="tx1"/>
                </a:solidFill>
              </a:rPr>
              <a:t>смогут </a:t>
            </a:r>
            <a:r>
              <a:rPr lang="ru" sz="1600" dirty="0">
                <a:solidFill>
                  <a:schemeClr val="tx1"/>
                </a:solidFill>
              </a:rPr>
              <a:t>выбрать понравившийся курс и пройти его онлайн, в том числе и с мобильного </a:t>
            </a:r>
            <a:r>
              <a:rPr lang="ru" sz="1600" dirty="0" smtClean="0">
                <a:solidFill>
                  <a:schemeClr val="tx1"/>
                </a:solidFill>
              </a:rPr>
              <a:t>телефона</a:t>
            </a:r>
          </a:p>
          <a:p>
            <a:pPr marL="108000" lvl="0" indent="-28575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prstClr val="black"/>
                </a:solidFill>
              </a:rPr>
              <a:t>Пользователи </a:t>
            </a:r>
            <a:r>
              <a:rPr lang="ru-RU" sz="1600" dirty="0">
                <a:solidFill>
                  <a:prstClr val="black"/>
                </a:solidFill>
              </a:rPr>
              <a:t>получают доступ к обучающим материалам, </a:t>
            </a:r>
            <a:r>
              <a:rPr lang="ru-RU" sz="1600" dirty="0" err="1">
                <a:solidFill>
                  <a:prstClr val="black"/>
                </a:solidFill>
              </a:rPr>
              <a:t>видеолекциям</a:t>
            </a:r>
            <a:r>
              <a:rPr lang="ru-RU" sz="1600" dirty="0">
                <a:solidFill>
                  <a:prstClr val="black"/>
                </a:solidFill>
              </a:rPr>
              <a:t>, тестам, заданиям, а также могут задавать вопросы. Их не бросят ни на одном из этапов </a:t>
            </a:r>
            <a:r>
              <a:rPr lang="ru-RU" sz="1600" dirty="0" smtClean="0">
                <a:solidFill>
                  <a:prstClr val="black"/>
                </a:solidFill>
              </a:rPr>
              <a:t>- </a:t>
            </a:r>
            <a:r>
              <a:rPr lang="ru-RU" sz="1600" dirty="0">
                <a:solidFill>
                  <a:prstClr val="black"/>
                </a:solidFill>
              </a:rPr>
              <a:t>ученики будут получать помощь от </a:t>
            </a:r>
            <a:r>
              <a:rPr lang="ru-RU" sz="1600" dirty="0" smtClean="0">
                <a:solidFill>
                  <a:prstClr val="black"/>
                </a:solidFill>
              </a:rPr>
              <a:t>преподавателей в режиме онлайн.</a:t>
            </a:r>
            <a:endParaRPr lang="ru-RU" sz="1600" dirty="0">
              <a:solidFill>
                <a:prstClr val="black"/>
              </a:solidFill>
            </a:endParaRPr>
          </a:p>
          <a:p>
            <a:pPr marL="285750" lvl="0" indent="-28575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endParaRPr lang="ru" sz="2000" dirty="0" smtClean="0">
              <a:solidFill>
                <a:schemeClr val="tx1"/>
              </a:solidFill>
            </a:endParaRPr>
          </a:p>
        </p:txBody>
      </p:sp>
      <p:cxnSp>
        <p:nvCxnSpPr>
          <p:cNvPr id="90" name="Google Shape;90;p6"/>
          <p:cNvCxnSpPr/>
          <p:nvPr/>
        </p:nvCxnSpPr>
        <p:spPr>
          <a:xfrm rot="10800000" flipH="1">
            <a:off x="326550" y="96000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7;p3"/>
          <p:cNvSpPr txBox="1">
            <a:spLocks noGrp="1"/>
          </p:cNvSpPr>
          <p:nvPr>
            <p:ph type="title"/>
          </p:nvPr>
        </p:nvSpPr>
        <p:spPr>
          <a:xfrm>
            <a:off x="693248" y="48449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dirty="0">
                <a:solidFill>
                  <a:srgbClr val="CC0000"/>
                </a:solidFill>
              </a:rPr>
              <a:t>ЦЕННОСТЬ	</a:t>
            </a:r>
            <a:endParaRPr dirty="0">
              <a:solidFill>
                <a:srgbClr val="CC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9582" y="1057195"/>
            <a:ext cx="6693251" cy="3416400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Любой преподаватель ВУЗов и </a:t>
            </a:r>
            <a:r>
              <a:rPr lang="ru-RU" dirty="0" err="1">
                <a:solidFill>
                  <a:schemeClr val="tx1"/>
                </a:solidFill>
              </a:rPr>
              <a:t>СУЗов</a:t>
            </a:r>
            <a:r>
              <a:rPr lang="ru-RU" dirty="0">
                <a:solidFill>
                  <a:schemeClr val="tx1"/>
                </a:solidFill>
              </a:rPr>
              <a:t> г. Улан-Удэ сможет опубликовать на платформе свои авторские курсы и </a:t>
            </a:r>
            <a:r>
              <a:rPr lang="ru-RU" dirty="0" err="1">
                <a:solidFill>
                  <a:schemeClr val="tx1"/>
                </a:solidFill>
              </a:rPr>
              <a:t>видеоконсультации</a:t>
            </a:r>
            <a:r>
              <a:rPr lang="ru-RU" dirty="0">
                <a:solidFill>
                  <a:schemeClr val="tx1"/>
                </a:solidFill>
              </a:rPr>
              <a:t> </a:t>
            </a:r>
            <a:endParaRPr lang="ru-RU" dirty="0" smtClean="0">
              <a:solidFill>
                <a:schemeClr val="tx1"/>
              </a:solidFill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Преподаватели смогут продвигать и </a:t>
            </a:r>
            <a:r>
              <a:rPr lang="ru-RU" dirty="0" err="1" smtClean="0">
                <a:solidFill>
                  <a:schemeClr val="tx1"/>
                </a:solidFill>
              </a:rPr>
              <a:t>монетизировать</a:t>
            </a:r>
            <a:r>
              <a:rPr lang="ru-RU" dirty="0" smtClean="0">
                <a:solidFill>
                  <a:schemeClr val="tx1"/>
                </a:solidFill>
              </a:rPr>
              <a:t> свои авторские курсы. </a:t>
            </a:r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Возможность дистанционного обучения людей с ограниченными возможностями.</a:t>
            </a:r>
          </a:p>
          <a:p>
            <a:pPr marL="11430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D330723A-65BC-027A-5145-F964D75A1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33" y="338290"/>
            <a:ext cx="1437810" cy="143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76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7"/>
          <p:cNvSpPr txBox="1">
            <a:spLocks noGrp="1"/>
          </p:cNvSpPr>
          <p:nvPr>
            <p:ph type="title"/>
          </p:nvPr>
        </p:nvSpPr>
        <p:spPr>
          <a:xfrm>
            <a:off x="526272" y="445025"/>
            <a:ext cx="8306027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dirty="0" smtClean="0">
                <a:solidFill>
                  <a:srgbClr val="CC0000"/>
                </a:solidFill>
              </a:rPr>
              <a:t>ПОЛЬЗОВАТЕЛИ</a:t>
            </a:r>
            <a:endParaRPr dirty="0">
              <a:solidFill>
                <a:srgbClr val="CC0000"/>
              </a:solidFill>
            </a:endParaRPr>
          </a:p>
        </p:txBody>
      </p:sp>
      <p:sp>
        <p:nvSpPr>
          <p:cNvPr id="96" name="Google Shape;96;p7"/>
          <p:cNvSpPr txBox="1">
            <a:spLocks noGrp="1"/>
          </p:cNvSpPr>
          <p:nvPr>
            <p:ph type="body" idx="1"/>
          </p:nvPr>
        </p:nvSpPr>
        <p:spPr>
          <a:xfrm>
            <a:off x="719562" y="1218259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Ø"/>
            </a:pPr>
            <a:r>
              <a:rPr lang="ru" dirty="0">
                <a:solidFill>
                  <a:schemeClr val="tx1"/>
                </a:solidFill>
              </a:rPr>
              <a:t>Сегмент рынка – В2С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chemeClr val="tx1"/>
                </a:solidFill>
              </a:rPr>
              <a:t>B2G</a:t>
            </a:r>
            <a:endParaRPr dirty="0">
              <a:solidFill>
                <a:schemeClr val="tx1"/>
              </a:solidFill>
            </a:endParaRPr>
          </a:p>
          <a:p>
            <a:pPr marL="285750" indent="-2857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Преподаватели ВУЗов и </a:t>
            </a:r>
            <a:r>
              <a:rPr lang="ru-RU" dirty="0" err="1">
                <a:solidFill>
                  <a:schemeClr val="tx1"/>
                </a:solidFill>
              </a:rPr>
              <a:t>СУЗов</a:t>
            </a:r>
            <a:r>
              <a:rPr lang="ru-RU" dirty="0">
                <a:solidFill>
                  <a:schemeClr val="tx1"/>
                </a:solidFill>
              </a:rPr>
              <a:t> г. Улан-Удэ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1800"/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Студенты ВУЗов и </a:t>
            </a:r>
            <a:r>
              <a:rPr lang="ru-RU" dirty="0" err="1" smtClean="0">
                <a:solidFill>
                  <a:schemeClr val="tx1"/>
                </a:solidFill>
              </a:rPr>
              <a:t>СУЗов</a:t>
            </a:r>
            <a:r>
              <a:rPr lang="ru-RU" dirty="0" smtClean="0">
                <a:solidFill>
                  <a:schemeClr val="tx1"/>
                </a:solidFill>
              </a:rPr>
              <a:t> г. Улан-Удэ</a:t>
            </a:r>
            <a:endParaRPr lang="ru-RU" dirty="0">
              <a:solidFill>
                <a:schemeClr val="tx1"/>
              </a:solidFill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1800"/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Все категории граждан, </a:t>
            </a:r>
            <a:r>
              <a:rPr lang="ru-RU" dirty="0">
                <a:solidFill>
                  <a:schemeClr val="tx1"/>
                </a:solidFill>
              </a:rPr>
              <a:t>заинтересованные в </a:t>
            </a:r>
            <a:r>
              <a:rPr lang="ru-RU" dirty="0" smtClean="0">
                <a:solidFill>
                  <a:schemeClr val="tx1"/>
                </a:solidFill>
              </a:rPr>
              <a:t>дополнительном образовании /повышении </a:t>
            </a:r>
            <a:r>
              <a:rPr lang="ru-RU" dirty="0">
                <a:solidFill>
                  <a:schemeClr val="tx1"/>
                </a:solidFill>
              </a:rPr>
              <a:t>квалификации</a:t>
            </a: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dirty="0">
              <a:solidFill>
                <a:schemeClr val="tx1"/>
              </a:solidFill>
            </a:endParaRPr>
          </a:p>
        </p:txBody>
      </p:sp>
      <p:cxnSp>
        <p:nvCxnSpPr>
          <p:cNvPr id="97" name="Google Shape;97;p7"/>
          <p:cNvCxnSpPr/>
          <p:nvPr/>
        </p:nvCxnSpPr>
        <p:spPr>
          <a:xfrm rot="10800000" flipH="1">
            <a:off x="326550" y="96000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EB464AA6-7F0F-0F36-2C5C-508CB31A02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72" t="20816" b="21068"/>
          <a:stretch/>
        </p:blipFill>
        <p:spPr>
          <a:xfrm>
            <a:off x="5262296" y="1510040"/>
            <a:ext cx="1034245" cy="544262"/>
          </a:xfrm>
          <a:prstGeom prst="rect">
            <a:avLst/>
          </a:prstGeom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1184" y="2016903"/>
            <a:ext cx="862514" cy="86251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0E98F8A-58C8-60AE-0B85-6DB95E4AE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6650" y="2363346"/>
            <a:ext cx="612231" cy="5160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  БИЗНЕС МОДЕЛЬ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34134" y="4184238"/>
            <a:ext cx="76709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+mj-lt"/>
              </a:rPr>
              <a:t>Срок окупаемости проекта – 9 месяцев </a:t>
            </a:r>
            <a:endParaRPr lang="en-US" sz="1600" b="1" dirty="0">
              <a:latin typeface="+mj-lt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209600"/>
              </p:ext>
            </p:extLst>
          </p:nvPr>
        </p:nvGraphicFramePr>
        <p:xfrm>
          <a:off x="951677" y="1017725"/>
          <a:ext cx="6096000" cy="321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8775"/>
                <a:gridCol w="285722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Разработка и затраты на поддержку сайта </a:t>
                      </a:r>
                    </a:p>
                    <a:p>
                      <a:r>
                        <a:rPr lang="ru-RU" sz="1200" dirty="0" smtClean="0"/>
                        <a:t>300 000 руб.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Стоимость одного курса: </a:t>
                      </a:r>
                    </a:p>
                    <a:p>
                      <a:r>
                        <a:rPr lang="ru-RU" sz="1200" dirty="0" smtClean="0"/>
                        <a:t>500, 1000, 2500,</a:t>
                      </a:r>
                      <a:r>
                        <a:rPr lang="ru-RU" sz="1200" baseline="0" dirty="0" smtClean="0"/>
                        <a:t> 5000 руб.</a:t>
                      </a:r>
                      <a:r>
                        <a:rPr lang="ru-RU" sz="1200" dirty="0" smtClean="0"/>
                        <a:t> </a:t>
                      </a:r>
                      <a:endParaRPr lang="ru-RU" sz="1200" dirty="0"/>
                    </a:p>
                  </a:txBody>
                  <a:tcPr/>
                </a:tc>
              </a:tr>
              <a:tr h="44818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Административные, операционные расходы </a:t>
                      </a:r>
                    </a:p>
                    <a:p>
                      <a:r>
                        <a:rPr lang="ru-RU" sz="1200" baseline="0" dirty="0" smtClean="0"/>
                        <a:t>500 000 руб.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Ожидаемое количество</a:t>
                      </a:r>
                      <a:r>
                        <a:rPr lang="ru-RU" sz="1200" baseline="0" dirty="0" smtClean="0"/>
                        <a:t> пользователей за первый год работы – 1500 человек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Реклама, маркетинг</a:t>
                      </a:r>
                    </a:p>
                    <a:p>
                      <a:r>
                        <a:rPr lang="ru-RU" sz="1200" dirty="0" smtClean="0"/>
                        <a:t>500 000 руб.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Годовой оборот – 3 375 000 рублей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Авторские отчисления преподавателям (в %)</a:t>
                      </a:r>
                    </a:p>
                    <a:p>
                      <a:r>
                        <a:rPr lang="ru-RU" sz="1200" dirty="0" smtClean="0"/>
                        <a:t>25 % от стоимости (ожидаемые затраты в первый год работы - 843750 руб.)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rgbClr val="C00000"/>
                          </a:solidFill>
                        </a:rPr>
                        <a:t>ИТОГО:  </a:t>
                      </a:r>
                      <a:r>
                        <a:rPr lang="ru-RU" sz="1200" b="1" dirty="0" smtClean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- 2 143 750 руб.</a:t>
                      </a: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rgbClr val="C00000"/>
                          </a:solidFill>
                          <a:effectLst/>
                        </a:rPr>
                        <a:t>ИТОГО:</a:t>
                      </a:r>
                      <a:r>
                        <a:rPr lang="ru-RU" sz="1200" b="1" baseline="0" dirty="0" smtClean="0">
                          <a:solidFill>
                            <a:srgbClr val="C00000"/>
                          </a:solidFill>
                          <a:effectLst/>
                        </a:rPr>
                        <a:t>  </a:t>
                      </a:r>
                      <a:r>
                        <a:rPr lang="ru-RU" sz="1200" b="1" baseline="0" dirty="0" smtClean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+ 3 375 000 руб.</a:t>
                      </a: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Чистая прибыль</a:t>
                      </a:r>
                      <a:r>
                        <a:rPr lang="ru-RU" sz="1200" baseline="0" dirty="0" smtClean="0"/>
                        <a:t> за первый год с учетом вычета расходов = + 1 231 250 руб. </a:t>
                      </a:r>
                      <a:endParaRPr lang="ru-RU" sz="1200" dirty="0" smtClean="0"/>
                    </a:p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6891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0"/>
          <p:cNvSpPr txBox="1">
            <a:spLocks noGrp="1"/>
          </p:cNvSpPr>
          <p:nvPr>
            <p:ph type="title"/>
          </p:nvPr>
        </p:nvSpPr>
        <p:spPr>
          <a:xfrm>
            <a:off x="449847" y="34634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 smtClean="0">
                <a:solidFill>
                  <a:srgbClr val="CC0000"/>
                </a:solidFill>
              </a:rPr>
              <a:t>МАРКЕТИНГОВАЯ	СТРАТЕГИЯ</a:t>
            </a:r>
            <a:endParaRPr lang="ru-RU" dirty="0">
              <a:solidFill>
                <a:srgbClr val="CC0000"/>
              </a:solidFill>
            </a:endParaRPr>
          </a:p>
        </p:txBody>
      </p:sp>
      <p:cxnSp>
        <p:nvCxnSpPr>
          <p:cNvPr id="111" name="Google Shape;111;p10"/>
          <p:cNvCxnSpPr/>
          <p:nvPr/>
        </p:nvCxnSpPr>
        <p:spPr>
          <a:xfrm rot="10800000" flipH="1">
            <a:off x="341400" y="824146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280753614"/>
              </p:ext>
            </p:extLst>
          </p:nvPr>
        </p:nvGraphicFramePr>
        <p:xfrm>
          <a:off x="1629780" y="945362"/>
          <a:ext cx="5718312" cy="3606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0741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1"/>
          <p:cNvSpPr txBox="1">
            <a:spLocks noGrp="1"/>
          </p:cNvSpPr>
          <p:nvPr>
            <p:ph type="title"/>
          </p:nvPr>
        </p:nvSpPr>
        <p:spPr>
          <a:xfrm>
            <a:off x="535366" y="28756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dirty="0" smtClean="0">
                <a:solidFill>
                  <a:srgbClr val="CC0000"/>
                </a:solidFill>
              </a:rPr>
              <a:t>АНАЛИЗ КОНКУРЕНТОВ</a:t>
            </a:r>
            <a:endParaRPr dirty="0">
              <a:solidFill>
                <a:srgbClr val="CC0000"/>
              </a:solidFill>
            </a:endParaRPr>
          </a:p>
        </p:txBody>
      </p:sp>
      <p:cxnSp>
        <p:nvCxnSpPr>
          <p:cNvPr id="118" name="Google Shape;118;p11"/>
          <p:cNvCxnSpPr/>
          <p:nvPr/>
        </p:nvCxnSpPr>
        <p:spPr>
          <a:xfrm rot="10800000" flipH="1">
            <a:off x="326550" y="96000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0614334"/>
              </p:ext>
            </p:extLst>
          </p:nvPr>
        </p:nvGraphicFramePr>
        <p:xfrm>
          <a:off x="505220" y="855626"/>
          <a:ext cx="7935395" cy="3834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05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968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301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1793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8458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Платформа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Описание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Плюсы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Минусы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81711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Moodle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 smtClean="0"/>
                        <a:t>система управления образовательными электронными курсами (электронное обучение), также известная как система управления обучением </a:t>
                      </a:r>
                      <a:r>
                        <a:rPr lang="ru-RU" sz="1000" dirty="0" err="1" smtClean="0"/>
                        <a:t>Moodle</a:t>
                      </a:r>
                      <a:r>
                        <a:rPr lang="ru-RU" sz="1000" dirty="0" smtClean="0"/>
                        <a:t> или виртуальная обучающая среда </a:t>
                      </a:r>
                      <a:r>
                        <a:rPr lang="ru-RU" sz="1000" dirty="0" err="1" smtClean="0"/>
                        <a:t>Moodle</a:t>
                      </a:r>
                      <a:r>
                        <a:rPr lang="ru-RU" sz="1000" dirty="0" smtClean="0"/>
                        <a:t>.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Бесплатность системы</a:t>
                      </a:r>
                    </a:p>
                    <a:p>
                      <a:r>
                        <a:rPr lang="ru-RU" sz="1000" dirty="0" smtClean="0"/>
                        <a:t>Почти неограниченные возможности </a:t>
                      </a:r>
                      <a:r>
                        <a:rPr lang="ru-RU" sz="1000" dirty="0" err="1" smtClean="0"/>
                        <a:t>кастомизации</a:t>
                      </a:r>
                      <a:endParaRPr lang="ru-RU" sz="1000" dirty="0" smtClean="0"/>
                    </a:p>
                    <a:p>
                      <a:r>
                        <a:rPr lang="ru-RU" sz="1000" dirty="0" smtClean="0"/>
                        <a:t>Возможность установки на любой сервер</a:t>
                      </a:r>
                    </a:p>
                    <a:p>
                      <a:r>
                        <a:rPr lang="ru-RU" sz="1000" dirty="0" smtClean="0"/>
                        <a:t>Наличие широкого функционала для обеспечения процесса обучения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Отсутствие профессиональной технической поддержки</a:t>
                      </a:r>
                    </a:p>
                    <a:p>
                      <a:r>
                        <a:rPr lang="ru-RU" sz="1000" dirty="0" smtClean="0"/>
                        <a:t>Сложность системы</a:t>
                      </a:r>
                    </a:p>
                    <a:p>
                      <a:r>
                        <a:rPr lang="ru-RU" sz="1000" dirty="0" smtClean="0"/>
                        <a:t>Требует технических компетенций в области веб-разработки от преподавателя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85566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Национальная платформа открытого образования</a:t>
                      </a:r>
                    </a:p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 smtClean="0"/>
                        <a:t>современная образовательная платформа, предлагающая онлайн-курсы по базовым дисциплинам, изучаемым в российских университетах. 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все курсы разрабатываются в соответствии с требованиями федеральных государственных образовательных стандартов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Отсутствие мобильного приложения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85566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Яндекс Практикум</a:t>
                      </a:r>
                    </a:p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сервис онлайн-образования, где каждый может получить навыки для работы и жизни. 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международный сервис онлайн-образования. Обучение проходит в собственной технологической среде компании.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Отсутствие мобильного приложения</a:t>
                      </a:r>
                    </a:p>
                    <a:p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77699">
                <a:tc>
                  <a:txBody>
                    <a:bodyPr/>
                    <a:lstStyle/>
                    <a:p>
                      <a:r>
                        <a:rPr lang="en-US" sz="1000" dirty="0" err="1" smtClean="0"/>
                        <a:t>Geekbrains</a:t>
                      </a:r>
                      <a:endParaRPr 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Образовательная платформа </a:t>
                      </a:r>
                      <a:r>
                        <a:rPr lang="ru-RU" sz="1000" dirty="0" err="1" smtClean="0"/>
                        <a:t>GeekBrains</a:t>
                      </a:r>
                      <a:r>
                        <a:rPr lang="ru-RU" sz="1000" dirty="0" smtClean="0"/>
                        <a:t> предлагает курсы по информационным технологиям, программированию, аналитике, тестированию, маркетингу, управлению и дизайну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имеет государственную лицензию на образовательную деятельность</a:t>
                      </a:r>
                    </a:p>
                    <a:p>
                      <a:r>
                        <a:rPr lang="ru-RU" sz="1000" dirty="0" smtClean="0"/>
                        <a:t>Выпускникам компания предлагает помощь в стажировке и трудоустройстве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Ограниченное кол-во курсов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6;p11"/>
          <p:cNvSpPr txBox="1">
            <a:spLocks noGrp="1"/>
          </p:cNvSpPr>
          <p:nvPr>
            <p:ph type="title"/>
          </p:nvPr>
        </p:nvSpPr>
        <p:spPr>
          <a:xfrm>
            <a:off x="515631" y="45860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dirty="0" smtClean="0">
                <a:solidFill>
                  <a:srgbClr val="CC0000"/>
                </a:solidFill>
              </a:rPr>
              <a:t>КОНКУРЕНТНЫЕ ПРЕИМУЩЕСТВА</a:t>
            </a:r>
            <a:endParaRPr dirty="0">
              <a:solidFill>
                <a:srgbClr val="CC0000"/>
              </a:solidFill>
            </a:endParaRPr>
          </a:p>
        </p:txBody>
      </p:sp>
      <p:sp>
        <p:nvSpPr>
          <p:cNvPr id="6" name="Текст 2"/>
          <p:cNvSpPr>
            <a:spLocks noGrp="1"/>
          </p:cNvSpPr>
          <p:nvPr>
            <p:ph type="body" idx="1"/>
          </p:nvPr>
        </p:nvSpPr>
        <p:spPr>
          <a:xfrm>
            <a:off x="451863" y="1252591"/>
            <a:ext cx="8520600" cy="3416400"/>
          </a:xfrm>
        </p:spPr>
        <p:txBody>
          <a:bodyPr/>
          <a:lstStyle/>
          <a:p>
            <a:r>
              <a:rPr lang="ru-RU" dirty="0" smtClean="0"/>
              <a:t>Наличие мобильной версии платформы; </a:t>
            </a:r>
          </a:p>
          <a:p>
            <a:r>
              <a:rPr lang="ru-RU" dirty="0"/>
              <a:t>Наличие широкого функционала </a:t>
            </a:r>
            <a:r>
              <a:rPr lang="ru-RU" dirty="0" smtClean="0"/>
              <a:t>для процесса обучения;</a:t>
            </a:r>
          </a:p>
          <a:p>
            <a:r>
              <a:rPr lang="ru-RU" dirty="0" smtClean="0"/>
              <a:t>Стабильная работа образовательной платформы;</a:t>
            </a:r>
          </a:p>
          <a:p>
            <a:r>
              <a:rPr lang="ru-RU" dirty="0"/>
              <a:t>Обучение проходит в собственной технологической среде </a:t>
            </a:r>
            <a:r>
              <a:rPr lang="ru-RU" dirty="0">
                <a:solidFill>
                  <a:schemeClr val="tx1"/>
                </a:solidFill>
              </a:rPr>
              <a:t>ВУЗов и </a:t>
            </a:r>
            <a:r>
              <a:rPr lang="ru-RU" dirty="0" err="1" smtClean="0">
                <a:solidFill>
                  <a:schemeClr val="tx1"/>
                </a:solidFill>
              </a:rPr>
              <a:t>СУЗов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Оперативная проверка знаний;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Качественная обратная связь.</a:t>
            </a:r>
            <a:endParaRPr lang="ru-RU" dirty="0" smtClean="0"/>
          </a:p>
          <a:p>
            <a:endParaRPr lang="ru-RU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379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400" y="504231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ДОРОЖНАЯ КАРТА </a:t>
            </a:r>
            <a:br>
              <a:rPr lang="ru-RU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972929619"/>
              </p:ext>
            </p:extLst>
          </p:nvPr>
        </p:nvGraphicFramePr>
        <p:xfrm>
          <a:off x="1886083" y="1223297"/>
          <a:ext cx="5328519" cy="2756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7037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9"/>
          <p:cNvSpPr txBox="1">
            <a:spLocks noGrp="1"/>
          </p:cNvSpPr>
          <p:nvPr>
            <p:ph type="title"/>
          </p:nvPr>
        </p:nvSpPr>
        <p:spPr>
          <a:xfrm>
            <a:off x="548523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dirty="0">
                <a:solidFill>
                  <a:srgbClr val="CC0000"/>
                </a:solidFill>
              </a:rPr>
              <a:t>КОМАНДА</a:t>
            </a:r>
            <a:endParaRPr dirty="0">
              <a:solidFill>
                <a:srgbClr val="CC0000"/>
              </a:solidFill>
            </a:endParaRPr>
          </a:p>
        </p:txBody>
      </p:sp>
      <p:cxnSp>
        <p:nvCxnSpPr>
          <p:cNvPr id="104" name="Google Shape;104;p9"/>
          <p:cNvCxnSpPr/>
          <p:nvPr/>
        </p:nvCxnSpPr>
        <p:spPr>
          <a:xfrm rot="10800000" flipH="1">
            <a:off x="326550" y="96000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0" t="22056" r="3306" b="-1"/>
          <a:stretch/>
        </p:blipFill>
        <p:spPr>
          <a:xfrm>
            <a:off x="1670670" y="1081188"/>
            <a:ext cx="1149849" cy="13303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2920231" y="1017725"/>
            <a:ext cx="58026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sz="1600" dirty="0"/>
              <a:t>Сбродов Владислав Анатольевич - Координация                       деятельности </a:t>
            </a:r>
            <a:r>
              <a:rPr lang="ru" sz="1600" dirty="0" smtClean="0"/>
              <a:t>команды</a:t>
            </a:r>
            <a:r>
              <a:rPr lang="ru-RU" sz="1600" dirty="0"/>
              <a:t> </a:t>
            </a:r>
            <a:r>
              <a:rPr lang="ru-RU" sz="1600" dirty="0" smtClean="0"/>
              <a:t>распределение задач, защита проекта</a:t>
            </a:r>
            <a:endParaRPr lang="ru-RU" sz="1600" dirty="0"/>
          </a:p>
          <a:p>
            <a:endParaRPr lang="en-US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2" t="30076" r="11859" b="-2139"/>
          <a:stretch/>
        </p:blipFill>
        <p:spPr>
          <a:xfrm>
            <a:off x="2970087" y="1935663"/>
            <a:ext cx="1067378" cy="127594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4037465" y="1895878"/>
            <a:ext cx="436574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Гаджиев Даниил </a:t>
            </a:r>
            <a:r>
              <a:rPr lang="ru-RU" sz="1600" dirty="0" err="1"/>
              <a:t>Мурадович</a:t>
            </a:r>
            <a:r>
              <a:rPr lang="ru-RU" sz="1600" dirty="0"/>
              <a:t> - Работа с клиентами и партнерами</a:t>
            </a:r>
          </a:p>
          <a:p>
            <a:endParaRPr lang="en-US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1" t="19516" r="14355" b="7636"/>
          <a:stretch/>
        </p:blipFill>
        <p:spPr>
          <a:xfrm>
            <a:off x="4087321" y="2512398"/>
            <a:ext cx="1149849" cy="149206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extBox 14"/>
          <p:cNvSpPr txBox="1"/>
          <p:nvPr/>
        </p:nvSpPr>
        <p:spPr>
          <a:xfrm>
            <a:off x="548523" y="3139909"/>
            <a:ext cx="34889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Зуева Людмила Андреевна - </a:t>
            </a:r>
            <a:r>
              <a:rPr lang="ru-RU" sz="1600" dirty="0" err="1"/>
              <a:t>Прототипирование</a:t>
            </a:r>
            <a:r>
              <a:rPr lang="ru-RU" sz="1600" dirty="0"/>
              <a:t> (создание онлайн платформы, мобильного приложения)</a:t>
            </a:r>
          </a:p>
          <a:p>
            <a:endParaRPr lang="en-US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8" t="23124" r="15247" b="6834"/>
          <a:stretch/>
        </p:blipFill>
        <p:spPr>
          <a:xfrm>
            <a:off x="5336883" y="3172660"/>
            <a:ext cx="1153295" cy="144230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extBox 16"/>
          <p:cNvSpPr txBox="1"/>
          <p:nvPr/>
        </p:nvSpPr>
        <p:spPr>
          <a:xfrm>
            <a:off x="1815643" y="4050813"/>
            <a:ext cx="35212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Игумнова Кристина Сергеевна </a:t>
            </a:r>
            <a:r>
              <a:rPr lang="ru-RU" sz="1600" dirty="0" smtClean="0"/>
              <a:t>– </a:t>
            </a:r>
          </a:p>
          <a:p>
            <a:r>
              <a:rPr lang="ru-RU" sz="1600" dirty="0" smtClean="0"/>
              <a:t>Подсчет </a:t>
            </a:r>
            <a:r>
              <a:rPr lang="ru-RU" sz="1600" dirty="0"/>
              <a:t>рынка, работа с финансами</a:t>
            </a:r>
          </a:p>
          <a:p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9"/>
          <p:cNvSpPr txBox="1">
            <a:spLocks noGrp="1"/>
          </p:cNvSpPr>
          <p:nvPr>
            <p:ph type="title"/>
          </p:nvPr>
        </p:nvSpPr>
        <p:spPr>
          <a:xfrm>
            <a:off x="451461" y="432271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dirty="0">
                <a:solidFill>
                  <a:srgbClr val="CC0000"/>
                </a:solidFill>
              </a:rPr>
              <a:t>КОМАНДА</a:t>
            </a:r>
            <a:endParaRPr dirty="0">
              <a:solidFill>
                <a:srgbClr val="CC0000"/>
              </a:solidFill>
            </a:endParaRPr>
          </a:p>
        </p:txBody>
      </p:sp>
      <p:cxnSp>
        <p:nvCxnSpPr>
          <p:cNvPr id="104" name="Google Shape;104;p9"/>
          <p:cNvCxnSpPr/>
          <p:nvPr/>
        </p:nvCxnSpPr>
        <p:spPr>
          <a:xfrm rot="10800000" flipH="1">
            <a:off x="451461" y="96402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75"/>
          <a:stretch/>
        </p:blipFill>
        <p:spPr>
          <a:xfrm>
            <a:off x="6032955" y="1019021"/>
            <a:ext cx="1149849" cy="127901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882050" y="1011019"/>
            <a:ext cx="578890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Цыбикова</a:t>
            </a:r>
            <a:r>
              <a:rPr lang="ru-RU" sz="1600" dirty="0"/>
              <a:t> </a:t>
            </a:r>
            <a:r>
              <a:rPr lang="ru-RU" sz="1600" dirty="0" err="1"/>
              <a:t>Оюна</a:t>
            </a:r>
            <a:r>
              <a:rPr lang="ru-RU" sz="1600" dirty="0"/>
              <a:t> Викторовна </a:t>
            </a:r>
            <a:r>
              <a:rPr lang="ru-RU" sz="1600" dirty="0" smtClean="0"/>
              <a:t>– </a:t>
            </a:r>
            <a:r>
              <a:rPr lang="ru-RU" sz="1400" dirty="0" err="1" smtClean="0"/>
              <a:t>Прототипирование</a:t>
            </a:r>
            <a:endParaRPr lang="ru-RU" sz="1400" dirty="0" smtClean="0"/>
          </a:p>
          <a:p>
            <a:r>
              <a:rPr lang="ru-RU" sz="1400" dirty="0" smtClean="0"/>
              <a:t>(создание </a:t>
            </a:r>
            <a:r>
              <a:rPr lang="ru-RU" sz="1400" dirty="0"/>
              <a:t>онлайн платформы, мобильного </a:t>
            </a:r>
            <a:r>
              <a:rPr lang="ru-RU" sz="1600" dirty="0"/>
              <a:t>приложения)</a:t>
            </a:r>
          </a:p>
          <a:p>
            <a:endParaRPr lang="en-US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8" t="24460" r="13999" b="11245"/>
          <a:stretch/>
        </p:blipFill>
        <p:spPr>
          <a:xfrm>
            <a:off x="4795422" y="1663931"/>
            <a:ext cx="1139022" cy="12682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684697" y="1737394"/>
            <a:ext cx="44135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Цыренов </a:t>
            </a:r>
            <a:r>
              <a:rPr lang="ru-RU" sz="1600" dirty="0" err="1"/>
              <a:t>Эрдэни</a:t>
            </a:r>
            <a:r>
              <a:rPr lang="ru-RU" sz="1600" dirty="0"/>
              <a:t> Михайлович	- </a:t>
            </a:r>
            <a:r>
              <a:rPr lang="ru-RU" sz="1400" dirty="0" err="1"/>
              <a:t>Прототипирование</a:t>
            </a:r>
            <a:r>
              <a:rPr lang="ru-RU" sz="1400" dirty="0"/>
              <a:t> (создание </a:t>
            </a:r>
            <a:r>
              <a:rPr lang="ru-RU" sz="1400" dirty="0" smtClean="0"/>
              <a:t>онлайн платформы)</a:t>
            </a:r>
            <a:endParaRPr lang="ru-RU" sz="1400" dirty="0"/>
          </a:p>
          <a:p>
            <a:endParaRPr lang="en-US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6" t="24327" r="19346"/>
          <a:stretch/>
        </p:blipFill>
        <p:spPr>
          <a:xfrm>
            <a:off x="3716840" y="2563991"/>
            <a:ext cx="953793" cy="13395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4696911" y="3127961"/>
            <a:ext cx="3326201" cy="64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buSzPct val="100000"/>
            </a:pPr>
            <a:r>
              <a:rPr lang="ru-RU" sz="1600" dirty="0" err="1"/>
              <a:t>Ишигенов</a:t>
            </a:r>
            <a:r>
              <a:rPr lang="ru-RU" sz="1600" dirty="0"/>
              <a:t> Семён Иванович - Продвижение проекта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5" t="25798" r="13999" b="3225"/>
          <a:stretch/>
        </p:blipFill>
        <p:spPr>
          <a:xfrm>
            <a:off x="2568992" y="3233741"/>
            <a:ext cx="1010490" cy="131512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3716840" y="3903491"/>
            <a:ext cx="4967534" cy="790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buSzPct val="100000"/>
            </a:pPr>
            <a:r>
              <a:rPr lang="ru-RU" sz="1600" dirty="0"/>
              <a:t>Дамбинов </a:t>
            </a:r>
            <a:r>
              <a:rPr lang="ru-RU" sz="1600" dirty="0" err="1"/>
              <a:t>Жамсаран</a:t>
            </a:r>
            <a:r>
              <a:rPr lang="ru-RU" sz="1600" dirty="0"/>
              <a:t> </a:t>
            </a:r>
            <a:r>
              <a:rPr lang="ru-RU" sz="1600" dirty="0" err="1" smtClean="0"/>
              <a:t>Дамбинович</a:t>
            </a:r>
            <a:r>
              <a:rPr lang="ru-RU" sz="1600" dirty="0"/>
              <a:t> </a:t>
            </a:r>
            <a:r>
              <a:rPr lang="ru-RU" sz="1100" dirty="0" smtClean="0"/>
              <a:t>– </a:t>
            </a:r>
          </a:p>
          <a:p>
            <a:pPr lvl="0">
              <a:lnSpc>
                <a:spcPct val="115000"/>
              </a:lnSpc>
              <a:buSzPct val="100000"/>
            </a:pPr>
            <a:r>
              <a:rPr lang="ru-RU" sz="1200" dirty="0" err="1" smtClean="0"/>
              <a:t>Прототипирование</a:t>
            </a:r>
            <a:r>
              <a:rPr lang="ru-RU" sz="1200" dirty="0" smtClean="0"/>
              <a:t> </a:t>
            </a:r>
            <a:r>
              <a:rPr lang="ru-RU" sz="1200" dirty="0"/>
              <a:t>(создание онлайн платформы, мобильного приложения)</a:t>
            </a:r>
          </a:p>
        </p:txBody>
      </p:sp>
    </p:spTree>
    <p:extLst>
      <p:ext uri="{BB962C8B-B14F-4D97-AF65-F5344CB8AC3E}">
        <p14:creationId xmlns:p14="http://schemas.microsoft.com/office/powerpoint/2010/main" val="190634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437466" y="1776582"/>
            <a:ext cx="57199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3200" dirty="0">
                <a:solidFill>
                  <a:srgbClr val="FF0000"/>
                </a:solidFill>
              </a:rPr>
              <a:t>СПАСИБО ЗА ВНИМАНИЕ</a:t>
            </a:r>
            <a:r>
              <a:rPr lang="en-AU" sz="3200" dirty="0">
                <a:solidFill>
                  <a:srgbClr val="FF0000"/>
                </a:solidFill>
              </a:rPr>
              <a:t>!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390864" y="3668299"/>
            <a:ext cx="3235571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Тел: 89516290868, </a:t>
            </a:r>
          </a:p>
          <a:p>
            <a:r>
              <a:rPr lang="en-US" dirty="0" smtClean="0"/>
              <a:t>E-mail</a:t>
            </a:r>
            <a:r>
              <a:rPr lang="ru-RU" dirty="0" smtClean="0"/>
              <a:t>: </a:t>
            </a:r>
            <a:r>
              <a:rPr lang="en-US" dirty="0" smtClean="0"/>
              <a:t>vlad07q05@gmail.com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0" t="22056" r="3306" b="-1"/>
          <a:stretch/>
        </p:blipFill>
        <p:spPr>
          <a:xfrm>
            <a:off x="1390864" y="2264124"/>
            <a:ext cx="1149849" cy="13303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617624" y="2929308"/>
            <a:ext cx="58026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sz="1600" dirty="0"/>
              <a:t>Сбродов Владислав Анатольевич </a:t>
            </a:r>
            <a:endParaRPr lang="ru" sz="1600" dirty="0" smtClean="0"/>
          </a:p>
          <a:p>
            <a:r>
              <a:rPr lang="ru-RU" sz="1600" i="1" dirty="0" smtClean="0"/>
              <a:t>Лидер</a:t>
            </a:r>
            <a:r>
              <a:rPr lang="ru" sz="1600" i="1" dirty="0" smtClean="0"/>
              <a:t> проекта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48476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10539</TotalTime>
  <Words>768</Words>
  <Application>Microsoft Office PowerPoint</Application>
  <PresentationFormat>Экран (16:9)</PresentationFormat>
  <Paragraphs>116</Paragraphs>
  <Slides>14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Натуральные материалы</vt:lpstr>
      <vt:lpstr>«StudyPro»</vt:lpstr>
      <vt:lpstr>ПРОБЛЕМА </vt:lpstr>
      <vt:lpstr>ПРОДУКТ/РЕШЕНИЕ </vt:lpstr>
      <vt:lpstr>ПРИНЦИП РАБОТЫ ПРОДУКТА</vt:lpstr>
      <vt:lpstr>ЦЕННОСТЬ </vt:lpstr>
      <vt:lpstr>ПОЛЬЗОВАТЕЛИ</vt:lpstr>
      <vt:lpstr>  БИЗНЕС МОДЕЛЬ</vt:lpstr>
      <vt:lpstr>МАРКЕТИНГОВАЯ СТРАТЕГИЯ</vt:lpstr>
      <vt:lpstr>АНАЛИЗ КОНКУРЕНТОВ</vt:lpstr>
      <vt:lpstr>КОНКУРЕНТНЫЕ ПРЕИМУЩЕСТВА</vt:lpstr>
      <vt:lpstr>ДОРОЖНАЯ КАРТА  </vt:lpstr>
      <vt:lpstr>КОМАНДА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«StudyPro»</dc:title>
  <dc:creator>kupli</dc:creator>
  <cp:lastModifiedBy>admin</cp:lastModifiedBy>
  <cp:revision>67</cp:revision>
  <cp:lastPrinted>2023-11-28T07:33:14Z</cp:lastPrinted>
  <dcterms:modified xsi:type="dcterms:W3CDTF">2023-11-28T11:51:01Z</dcterms:modified>
</cp:coreProperties>
</file>