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79" r:id="rId3"/>
    <p:sldId id="286" r:id="rId4"/>
    <p:sldId id="285" r:id="rId5"/>
    <p:sldId id="280" r:id="rId6"/>
    <p:sldId id="275" r:id="rId7"/>
    <p:sldId id="281" r:id="rId8"/>
    <p:sldId id="276" r:id="rId9"/>
    <p:sldId id="282" r:id="rId10"/>
    <p:sldId id="28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ADDAE3"/>
    <a:srgbClr val="FBB3C1"/>
    <a:srgbClr val="ED3833"/>
    <a:srgbClr val="FFA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7E54F-2487-4F41-943D-4C76B98035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9CE4C-A570-44A4-8591-BBE616756481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/>
            <a:t>Частные жилые дома</a:t>
          </a:r>
        </a:p>
      </dgm:t>
    </dgm:pt>
    <dgm:pt modelId="{22AE7298-C7D5-4997-A843-7023D48FADFD}" type="parTrans" cxnId="{05766BBD-85A5-4CBF-9648-85DFF78FED7B}">
      <dgm:prSet/>
      <dgm:spPr/>
      <dgm:t>
        <a:bodyPr/>
        <a:lstStyle/>
        <a:p>
          <a:endParaRPr lang="ru-RU"/>
        </a:p>
      </dgm:t>
    </dgm:pt>
    <dgm:pt modelId="{F5C0B39B-630A-462A-94F8-2138EB218EFB}" type="sibTrans" cxnId="{05766BBD-85A5-4CBF-9648-85DFF78FED7B}">
      <dgm:prSet/>
      <dgm:spPr/>
      <dgm:t>
        <a:bodyPr/>
        <a:lstStyle/>
        <a:p>
          <a:endParaRPr lang="ru-RU"/>
        </a:p>
      </dgm:t>
    </dgm:pt>
    <dgm:pt modelId="{0DB2BE52-20CA-47F2-8070-03BF2149BDD0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/>
            <a:t>Таунхаусы</a:t>
          </a:r>
        </a:p>
      </dgm:t>
    </dgm:pt>
    <dgm:pt modelId="{13D5D014-37A3-4912-88E3-17D8993B7DAD}" type="parTrans" cxnId="{5EA9F77D-8F11-4D00-9D86-5ADAD0B1755B}">
      <dgm:prSet/>
      <dgm:spPr/>
      <dgm:t>
        <a:bodyPr/>
        <a:lstStyle/>
        <a:p>
          <a:endParaRPr lang="ru-RU"/>
        </a:p>
      </dgm:t>
    </dgm:pt>
    <dgm:pt modelId="{EB768AE2-489B-4FF4-A104-1A70C8140F44}" type="sibTrans" cxnId="{5EA9F77D-8F11-4D00-9D86-5ADAD0B1755B}">
      <dgm:prSet/>
      <dgm:spPr/>
      <dgm:t>
        <a:bodyPr/>
        <a:lstStyle/>
        <a:p>
          <a:endParaRPr lang="ru-RU"/>
        </a:p>
      </dgm:t>
    </dgm:pt>
    <dgm:pt modelId="{263FF6DA-F0EE-477D-BF6F-A6650594FB57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/>
            <a:t>Многоквартирные дома</a:t>
          </a:r>
        </a:p>
      </dgm:t>
    </dgm:pt>
    <dgm:pt modelId="{361C8121-6BA5-4C70-B599-C8BFD9EE5118}" type="parTrans" cxnId="{CA3DDCBF-A057-4931-89F9-A87E9E07D000}">
      <dgm:prSet/>
      <dgm:spPr/>
      <dgm:t>
        <a:bodyPr/>
        <a:lstStyle/>
        <a:p>
          <a:endParaRPr lang="ru-RU"/>
        </a:p>
      </dgm:t>
    </dgm:pt>
    <dgm:pt modelId="{FD22ABB5-437B-4435-9B38-99A8BF581735}" type="sibTrans" cxnId="{CA3DDCBF-A057-4931-89F9-A87E9E07D000}">
      <dgm:prSet/>
      <dgm:spPr/>
      <dgm:t>
        <a:bodyPr/>
        <a:lstStyle/>
        <a:p>
          <a:endParaRPr lang="ru-RU"/>
        </a:p>
      </dgm:t>
    </dgm:pt>
    <dgm:pt modelId="{187A3AC8-1689-480F-B77B-139C6EC8250F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/>
            <a:t>Малый коммерческий сектор</a:t>
          </a:r>
        </a:p>
      </dgm:t>
    </dgm:pt>
    <dgm:pt modelId="{515668B7-3875-4E9D-B5F8-F8A14D3C769C}" type="parTrans" cxnId="{3F868C7F-E090-46C8-BFBC-C22A68186245}">
      <dgm:prSet/>
      <dgm:spPr/>
      <dgm:t>
        <a:bodyPr/>
        <a:lstStyle/>
        <a:p>
          <a:endParaRPr lang="ru-RU"/>
        </a:p>
      </dgm:t>
    </dgm:pt>
    <dgm:pt modelId="{EEC3BA68-83F6-4AEC-8FD7-D2D26C349871}" type="sibTrans" cxnId="{3F868C7F-E090-46C8-BFBC-C22A68186245}">
      <dgm:prSet/>
      <dgm:spPr/>
      <dgm:t>
        <a:bodyPr/>
        <a:lstStyle/>
        <a:p>
          <a:endParaRPr lang="ru-RU"/>
        </a:p>
      </dgm:t>
    </dgm:pt>
    <dgm:pt modelId="{0E591CBC-1D5B-4D4C-8BC6-02715FF9633C}" type="pres">
      <dgm:prSet presAssocID="{B7E7E54F-2487-4F41-943D-4C76B980358D}" presName="diagram" presStyleCnt="0">
        <dgm:presLayoutVars>
          <dgm:dir/>
          <dgm:resizeHandles val="exact"/>
        </dgm:presLayoutVars>
      </dgm:prSet>
      <dgm:spPr/>
    </dgm:pt>
    <dgm:pt modelId="{297EA0C5-D070-46A7-8329-AE789394D07A}" type="pres">
      <dgm:prSet presAssocID="{3149CE4C-A570-44A4-8591-BBE616756481}" presName="node" presStyleLbl="node1" presStyleIdx="0" presStyleCnt="4">
        <dgm:presLayoutVars>
          <dgm:bulletEnabled val="1"/>
        </dgm:presLayoutVars>
      </dgm:prSet>
      <dgm:spPr/>
    </dgm:pt>
    <dgm:pt modelId="{5BDB0AA5-2611-4F1F-8754-DEE61B07C67B}" type="pres">
      <dgm:prSet presAssocID="{F5C0B39B-630A-462A-94F8-2138EB218EFB}" presName="sibTrans" presStyleCnt="0"/>
      <dgm:spPr/>
    </dgm:pt>
    <dgm:pt modelId="{0F38CC78-4255-4F99-81BE-4242122FCAAD}" type="pres">
      <dgm:prSet presAssocID="{0DB2BE52-20CA-47F2-8070-03BF2149BDD0}" presName="node" presStyleLbl="node1" presStyleIdx="1" presStyleCnt="4">
        <dgm:presLayoutVars>
          <dgm:bulletEnabled val="1"/>
        </dgm:presLayoutVars>
      </dgm:prSet>
      <dgm:spPr/>
    </dgm:pt>
    <dgm:pt modelId="{A27ACF56-FD7D-4968-AC11-3C1684405C51}" type="pres">
      <dgm:prSet presAssocID="{EB768AE2-489B-4FF4-A104-1A70C8140F44}" presName="sibTrans" presStyleCnt="0"/>
      <dgm:spPr/>
    </dgm:pt>
    <dgm:pt modelId="{F818BCF3-FBA6-4B03-A787-918211ED8613}" type="pres">
      <dgm:prSet presAssocID="{263FF6DA-F0EE-477D-BF6F-A6650594FB57}" presName="node" presStyleLbl="node1" presStyleIdx="2" presStyleCnt="4">
        <dgm:presLayoutVars>
          <dgm:bulletEnabled val="1"/>
        </dgm:presLayoutVars>
      </dgm:prSet>
      <dgm:spPr/>
    </dgm:pt>
    <dgm:pt modelId="{4BCAC33B-6E43-44B5-8DED-25838EB07894}" type="pres">
      <dgm:prSet presAssocID="{FD22ABB5-437B-4435-9B38-99A8BF581735}" presName="sibTrans" presStyleCnt="0"/>
      <dgm:spPr/>
    </dgm:pt>
    <dgm:pt modelId="{54AF914A-B284-4938-BBD1-380BB4FDC6FF}" type="pres">
      <dgm:prSet presAssocID="{187A3AC8-1689-480F-B77B-139C6EC8250F}" presName="node" presStyleLbl="node1" presStyleIdx="3" presStyleCnt="4">
        <dgm:presLayoutVars>
          <dgm:bulletEnabled val="1"/>
        </dgm:presLayoutVars>
      </dgm:prSet>
      <dgm:spPr/>
    </dgm:pt>
  </dgm:ptLst>
  <dgm:cxnLst>
    <dgm:cxn modelId="{38B2C104-7542-4202-9643-585DF682C2A2}" type="presOf" srcId="{263FF6DA-F0EE-477D-BF6F-A6650594FB57}" destId="{F818BCF3-FBA6-4B03-A787-918211ED8613}" srcOrd="0" destOrd="0" presId="urn:microsoft.com/office/officeart/2005/8/layout/default"/>
    <dgm:cxn modelId="{264BD407-16B0-4094-B369-D790E0683596}" type="presOf" srcId="{B7E7E54F-2487-4F41-943D-4C76B980358D}" destId="{0E591CBC-1D5B-4D4C-8BC6-02715FF9633C}" srcOrd="0" destOrd="0" presId="urn:microsoft.com/office/officeart/2005/8/layout/default"/>
    <dgm:cxn modelId="{5EA9F77D-8F11-4D00-9D86-5ADAD0B1755B}" srcId="{B7E7E54F-2487-4F41-943D-4C76B980358D}" destId="{0DB2BE52-20CA-47F2-8070-03BF2149BDD0}" srcOrd="1" destOrd="0" parTransId="{13D5D014-37A3-4912-88E3-17D8993B7DAD}" sibTransId="{EB768AE2-489B-4FF4-A104-1A70C8140F44}"/>
    <dgm:cxn modelId="{3F868C7F-E090-46C8-BFBC-C22A68186245}" srcId="{B7E7E54F-2487-4F41-943D-4C76B980358D}" destId="{187A3AC8-1689-480F-B77B-139C6EC8250F}" srcOrd="3" destOrd="0" parTransId="{515668B7-3875-4E9D-B5F8-F8A14D3C769C}" sibTransId="{EEC3BA68-83F6-4AEC-8FD7-D2D26C349871}"/>
    <dgm:cxn modelId="{05766BBD-85A5-4CBF-9648-85DFF78FED7B}" srcId="{B7E7E54F-2487-4F41-943D-4C76B980358D}" destId="{3149CE4C-A570-44A4-8591-BBE616756481}" srcOrd="0" destOrd="0" parTransId="{22AE7298-C7D5-4997-A843-7023D48FADFD}" sibTransId="{F5C0B39B-630A-462A-94F8-2138EB218EFB}"/>
    <dgm:cxn modelId="{CA3DDCBF-A057-4931-89F9-A87E9E07D000}" srcId="{B7E7E54F-2487-4F41-943D-4C76B980358D}" destId="{263FF6DA-F0EE-477D-BF6F-A6650594FB57}" srcOrd="2" destOrd="0" parTransId="{361C8121-6BA5-4C70-B599-C8BFD9EE5118}" sibTransId="{FD22ABB5-437B-4435-9B38-99A8BF581735}"/>
    <dgm:cxn modelId="{F7FD3DCC-8D50-42D1-B9E4-ED06F331C300}" type="presOf" srcId="{0DB2BE52-20CA-47F2-8070-03BF2149BDD0}" destId="{0F38CC78-4255-4F99-81BE-4242122FCAAD}" srcOrd="0" destOrd="0" presId="urn:microsoft.com/office/officeart/2005/8/layout/default"/>
    <dgm:cxn modelId="{DF37A4ED-F65C-4754-8267-14732104E5DA}" type="presOf" srcId="{3149CE4C-A570-44A4-8591-BBE616756481}" destId="{297EA0C5-D070-46A7-8329-AE789394D07A}" srcOrd="0" destOrd="0" presId="urn:microsoft.com/office/officeart/2005/8/layout/default"/>
    <dgm:cxn modelId="{D0375EF2-29E4-4E7A-9D00-6683FD6B24DD}" type="presOf" srcId="{187A3AC8-1689-480F-B77B-139C6EC8250F}" destId="{54AF914A-B284-4938-BBD1-380BB4FDC6FF}" srcOrd="0" destOrd="0" presId="urn:microsoft.com/office/officeart/2005/8/layout/default"/>
    <dgm:cxn modelId="{33E50E72-5C04-4FC2-8603-18E4EBA7A2B7}" type="presParOf" srcId="{0E591CBC-1D5B-4D4C-8BC6-02715FF9633C}" destId="{297EA0C5-D070-46A7-8329-AE789394D07A}" srcOrd="0" destOrd="0" presId="urn:microsoft.com/office/officeart/2005/8/layout/default"/>
    <dgm:cxn modelId="{773FB52C-16A7-45C6-9A86-17A33452F71A}" type="presParOf" srcId="{0E591CBC-1D5B-4D4C-8BC6-02715FF9633C}" destId="{5BDB0AA5-2611-4F1F-8754-DEE61B07C67B}" srcOrd="1" destOrd="0" presId="urn:microsoft.com/office/officeart/2005/8/layout/default"/>
    <dgm:cxn modelId="{A3F80FFD-7E85-482B-AAAB-943DEAD8E36E}" type="presParOf" srcId="{0E591CBC-1D5B-4D4C-8BC6-02715FF9633C}" destId="{0F38CC78-4255-4F99-81BE-4242122FCAAD}" srcOrd="2" destOrd="0" presId="urn:microsoft.com/office/officeart/2005/8/layout/default"/>
    <dgm:cxn modelId="{28BBCE3C-5D78-4F19-84A4-04E9EE81E13D}" type="presParOf" srcId="{0E591CBC-1D5B-4D4C-8BC6-02715FF9633C}" destId="{A27ACF56-FD7D-4968-AC11-3C1684405C51}" srcOrd="3" destOrd="0" presId="urn:microsoft.com/office/officeart/2005/8/layout/default"/>
    <dgm:cxn modelId="{80E74A0D-E4F2-4A04-B7DB-D7A8B85DEA55}" type="presParOf" srcId="{0E591CBC-1D5B-4D4C-8BC6-02715FF9633C}" destId="{F818BCF3-FBA6-4B03-A787-918211ED8613}" srcOrd="4" destOrd="0" presId="urn:microsoft.com/office/officeart/2005/8/layout/default"/>
    <dgm:cxn modelId="{C290643E-7D33-4A38-A16D-3423DFC5E258}" type="presParOf" srcId="{0E591CBC-1D5B-4D4C-8BC6-02715FF9633C}" destId="{4BCAC33B-6E43-44B5-8DED-25838EB07894}" srcOrd="5" destOrd="0" presId="urn:microsoft.com/office/officeart/2005/8/layout/default"/>
    <dgm:cxn modelId="{6017F5D4-3831-44EC-A63A-704D67AAE447}" type="presParOf" srcId="{0E591CBC-1D5B-4D4C-8BC6-02715FF9633C}" destId="{54AF914A-B284-4938-BBD1-380BB4FDC6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3CD6E-751B-4CA5-9D01-DABD0DC0DC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A3138-AAF3-49DB-9661-1FA3A9AAC5A2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/>
            <a:t>Аналоги</a:t>
          </a:r>
        </a:p>
      </dgm:t>
    </dgm:pt>
    <dgm:pt modelId="{0ED697FA-62DB-4DA9-AA70-373BDD590CD8}" type="parTrans" cxnId="{600DCE36-BC56-45AA-8E85-817EC6B931E2}">
      <dgm:prSet/>
      <dgm:spPr/>
      <dgm:t>
        <a:bodyPr/>
        <a:lstStyle/>
        <a:p>
          <a:endParaRPr lang="ru-RU"/>
        </a:p>
      </dgm:t>
    </dgm:pt>
    <dgm:pt modelId="{D475EF06-F9B5-4160-BC9B-50A5B08F29D7}" type="sibTrans" cxnId="{600DCE36-BC56-45AA-8E85-817EC6B931E2}">
      <dgm:prSet/>
      <dgm:spPr/>
      <dgm:t>
        <a:bodyPr/>
        <a:lstStyle/>
        <a:p>
          <a:endParaRPr lang="ru-RU"/>
        </a:p>
      </dgm:t>
    </dgm:pt>
    <dgm:pt modelId="{21ECBA09-8E2F-49DB-80E6-4F6879653FDE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«ФЕНИЧЕ РУС»</a:t>
          </a:r>
        </a:p>
      </dgm:t>
    </dgm:pt>
    <dgm:pt modelId="{5867CC1A-A82B-4DAF-B2F9-415BA8E0D33B}" type="parTrans" cxnId="{6E9E03E9-FFD5-4B8A-A995-D0603B3B060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7C9E793-705F-4619-87D5-DFE50D7DEEA2}" type="sibTrans" cxnId="{6E9E03E9-FFD5-4B8A-A995-D0603B3B060B}">
      <dgm:prSet/>
      <dgm:spPr/>
      <dgm:t>
        <a:bodyPr/>
        <a:lstStyle/>
        <a:p>
          <a:endParaRPr lang="ru-RU"/>
        </a:p>
      </dgm:t>
    </dgm:pt>
    <dgm:pt modelId="{2174C703-7B84-45AC-9617-26F7888EF9E7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«</a:t>
          </a:r>
          <a:r>
            <a:rPr lang="ru-RU" dirty="0" err="1"/>
            <a:t>ЕЭС.Гарант</a:t>
          </a:r>
          <a:r>
            <a:rPr lang="ru-RU" dirty="0"/>
            <a:t>»</a:t>
          </a:r>
        </a:p>
      </dgm:t>
    </dgm:pt>
    <dgm:pt modelId="{4628B390-BBD5-46A1-872B-B42E71205993}" type="parTrans" cxnId="{F826FCB9-8E2E-4E19-B3E8-271B5760917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EF88CFA-5938-4244-98D5-2CB2D28CBF44}" type="sibTrans" cxnId="{F826FCB9-8E2E-4E19-B3E8-271B5760917E}">
      <dgm:prSet/>
      <dgm:spPr/>
      <dgm:t>
        <a:bodyPr/>
        <a:lstStyle/>
        <a:p>
          <a:endParaRPr lang="ru-RU"/>
        </a:p>
      </dgm:t>
    </dgm:pt>
    <dgm:pt modelId="{58F25BA3-BA7D-4524-8697-E9CD870225EC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«ГПБ-</a:t>
          </a:r>
          <a:r>
            <a:rPr lang="ru-RU" dirty="0" err="1"/>
            <a:t>Энергоэффект</a:t>
          </a:r>
          <a:r>
            <a:rPr lang="ru-RU" dirty="0"/>
            <a:t>»</a:t>
          </a:r>
        </a:p>
      </dgm:t>
    </dgm:pt>
    <dgm:pt modelId="{4F5F6A6F-FA19-42CC-BD15-4750AC7295F6}" type="parTrans" cxnId="{FBA757A9-3867-4026-9C8E-08A788B0791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6189EB7-CE3F-417B-88C4-AC13A2D30618}" type="sibTrans" cxnId="{FBA757A9-3867-4026-9C8E-08A788B0791C}">
      <dgm:prSet/>
      <dgm:spPr/>
      <dgm:t>
        <a:bodyPr/>
        <a:lstStyle/>
        <a:p>
          <a:endParaRPr lang="ru-RU"/>
        </a:p>
      </dgm:t>
    </dgm:pt>
    <dgm:pt modelId="{F12A1CD0-0281-456E-9C64-98FE43D759FF}" type="pres">
      <dgm:prSet presAssocID="{D2C3CD6E-751B-4CA5-9D01-DABD0DC0DC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619B76-2225-40CD-A2BA-739D2727C930}" type="pres">
      <dgm:prSet presAssocID="{EE0A3138-AAF3-49DB-9661-1FA3A9AAC5A2}" presName="hierRoot1" presStyleCnt="0">
        <dgm:presLayoutVars>
          <dgm:hierBranch val="init"/>
        </dgm:presLayoutVars>
      </dgm:prSet>
      <dgm:spPr/>
    </dgm:pt>
    <dgm:pt modelId="{03693B7E-C51E-4E52-A28F-E5C80436C712}" type="pres">
      <dgm:prSet presAssocID="{EE0A3138-AAF3-49DB-9661-1FA3A9AAC5A2}" presName="rootComposite1" presStyleCnt="0"/>
      <dgm:spPr/>
    </dgm:pt>
    <dgm:pt modelId="{B97CE944-E83D-426C-AEDE-088020872BE0}" type="pres">
      <dgm:prSet presAssocID="{EE0A3138-AAF3-49DB-9661-1FA3A9AAC5A2}" presName="rootText1" presStyleLbl="node0" presStyleIdx="0" presStyleCnt="1">
        <dgm:presLayoutVars>
          <dgm:chPref val="3"/>
        </dgm:presLayoutVars>
      </dgm:prSet>
      <dgm:spPr/>
    </dgm:pt>
    <dgm:pt modelId="{8FFE7405-B389-4B70-868B-47C46FA2E52B}" type="pres">
      <dgm:prSet presAssocID="{EE0A3138-AAF3-49DB-9661-1FA3A9AAC5A2}" presName="rootConnector1" presStyleLbl="node1" presStyleIdx="0" presStyleCnt="0"/>
      <dgm:spPr/>
    </dgm:pt>
    <dgm:pt modelId="{B090BC30-2C62-483F-BDE8-532DC4F48BF0}" type="pres">
      <dgm:prSet presAssocID="{EE0A3138-AAF3-49DB-9661-1FA3A9AAC5A2}" presName="hierChild2" presStyleCnt="0"/>
      <dgm:spPr/>
    </dgm:pt>
    <dgm:pt modelId="{94A31AA0-CF02-4AC0-B230-02EDF76297D6}" type="pres">
      <dgm:prSet presAssocID="{5867CC1A-A82B-4DAF-B2F9-415BA8E0D33B}" presName="Name37" presStyleLbl="parChTrans1D2" presStyleIdx="0" presStyleCnt="3"/>
      <dgm:spPr/>
    </dgm:pt>
    <dgm:pt modelId="{10FFB14D-C738-44B9-B1DC-A0EEF351D25C}" type="pres">
      <dgm:prSet presAssocID="{21ECBA09-8E2F-49DB-80E6-4F6879653FDE}" presName="hierRoot2" presStyleCnt="0">
        <dgm:presLayoutVars>
          <dgm:hierBranch val="init"/>
        </dgm:presLayoutVars>
      </dgm:prSet>
      <dgm:spPr/>
    </dgm:pt>
    <dgm:pt modelId="{19888968-C041-4D70-9921-BE0B1620446F}" type="pres">
      <dgm:prSet presAssocID="{21ECBA09-8E2F-49DB-80E6-4F6879653FDE}" presName="rootComposite" presStyleCnt="0"/>
      <dgm:spPr/>
    </dgm:pt>
    <dgm:pt modelId="{C5432E05-F917-4D65-AF91-FE9EBDBEA0AD}" type="pres">
      <dgm:prSet presAssocID="{21ECBA09-8E2F-49DB-80E6-4F6879653FDE}" presName="rootText" presStyleLbl="node2" presStyleIdx="0" presStyleCnt="3">
        <dgm:presLayoutVars>
          <dgm:chPref val="3"/>
        </dgm:presLayoutVars>
      </dgm:prSet>
      <dgm:spPr/>
    </dgm:pt>
    <dgm:pt modelId="{4181FE69-EB84-4D40-9CEA-1D1F6BA36052}" type="pres">
      <dgm:prSet presAssocID="{21ECBA09-8E2F-49DB-80E6-4F6879653FDE}" presName="rootConnector" presStyleLbl="node2" presStyleIdx="0" presStyleCnt="3"/>
      <dgm:spPr/>
    </dgm:pt>
    <dgm:pt modelId="{9235980B-9F0F-4037-9192-F80F3143E0D2}" type="pres">
      <dgm:prSet presAssocID="{21ECBA09-8E2F-49DB-80E6-4F6879653FDE}" presName="hierChild4" presStyleCnt="0"/>
      <dgm:spPr/>
    </dgm:pt>
    <dgm:pt modelId="{A7598E4F-C578-44FC-8CFF-FB2C8E143114}" type="pres">
      <dgm:prSet presAssocID="{21ECBA09-8E2F-49DB-80E6-4F6879653FDE}" presName="hierChild5" presStyleCnt="0"/>
      <dgm:spPr/>
    </dgm:pt>
    <dgm:pt modelId="{EB66211D-0DDD-4B60-B619-1909FDE04F07}" type="pres">
      <dgm:prSet presAssocID="{4628B390-BBD5-46A1-872B-B42E71205993}" presName="Name37" presStyleLbl="parChTrans1D2" presStyleIdx="1" presStyleCnt="3"/>
      <dgm:spPr/>
    </dgm:pt>
    <dgm:pt modelId="{D9A5EFC5-E8DE-493D-809D-14B211901693}" type="pres">
      <dgm:prSet presAssocID="{2174C703-7B84-45AC-9617-26F7888EF9E7}" presName="hierRoot2" presStyleCnt="0">
        <dgm:presLayoutVars>
          <dgm:hierBranch val="init"/>
        </dgm:presLayoutVars>
      </dgm:prSet>
      <dgm:spPr/>
    </dgm:pt>
    <dgm:pt modelId="{3DA451D6-4B63-42DF-B7D5-3E2DD524C26A}" type="pres">
      <dgm:prSet presAssocID="{2174C703-7B84-45AC-9617-26F7888EF9E7}" presName="rootComposite" presStyleCnt="0"/>
      <dgm:spPr/>
    </dgm:pt>
    <dgm:pt modelId="{EEB21844-D1B1-46D1-8E5B-7F7CD3F93E45}" type="pres">
      <dgm:prSet presAssocID="{2174C703-7B84-45AC-9617-26F7888EF9E7}" presName="rootText" presStyleLbl="node2" presStyleIdx="1" presStyleCnt="3" custScaleX="122256">
        <dgm:presLayoutVars>
          <dgm:chPref val="3"/>
        </dgm:presLayoutVars>
      </dgm:prSet>
      <dgm:spPr/>
    </dgm:pt>
    <dgm:pt modelId="{1FD6DA53-3816-4A86-AF9A-9B0E70B5E46C}" type="pres">
      <dgm:prSet presAssocID="{2174C703-7B84-45AC-9617-26F7888EF9E7}" presName="rootConnector" presStyleLbl="node2" presStyleIdx="1" presStyleCnt="3"/>
      <dgm:spPr/>
    </dgm:pt>
    <dgm:pt modelId="{0C10D142-51CA-42F2-980F-00A750243D87}" type="pres">
      <dgm:prSet presAssocID="{2174C703-7B84-45AC-9617-26F7888EF9E7}" presName="hierChild4" presStyleCnt="0"/>
      <dgm:spPr/>
    </dgm:pt>
    <dgm:pt modelId="{449D6EBA-2548-49D8-B877-55D4AB4C9C40}" type="pres">
      <dgm:prSet presAssocID="{2174C703-7B84-45AC-9617-26F7888EF9E7}" presName="hierChild5" presStyleCnt="0"/>
      <dgm:spPr/>
    </dgm:pt>
    <dgm:pt modelId="{5EAAF2A1-0CB3-4FA1-9B6C-CA2EAC4E2AEF}" type="pres">
      <dgm:prSet presAssocID="{4F5F6A6F-FA19-42CC-BD15-4750AC7295F6}" presName="Name37" presStyleLbl="parChTrans1D2" presStyleIdx="2" presStyleCnt="3"/>
      <dgm:spPr/>
    </dgm:pt>
    <dgm:pt modelId="{3ABFF15E-AF68-40A3-A259-5FBF8A45C038}" type="pres">
      <dgm:prSet presAssocID="{58F25BA3-BA7D-4524-8697-E9CD870225EC}" presName="hierRoot2" presStyleCnt="0">
        <dgm:presLayoutVars>
          <dgm:hierBranch val="init"/>
        </dgm:presLayoutVars>
      </dgm:prSet>
      <dgm:spPr/>
    </dgm:pt>
    <dgm:pt modelId="{A424E2C1-E8E6-4E12-BA4B-BFD987293A12}" type="pres">
      <dgm:prSet presAssocID="{58F25BA3-BA7D-4524-8697-E9CD870225EC}" presName="rootComposite" presStyleCnt="0"/>
      <dgm:spPr/>
    </dgm:pt>
    <dgm:pt modelId="{30029313-CA5B-4279-817A-5F5B9F1FB4F0}" type="pres">
      <dgm:prSet presAssocID="{58F25BA3-BA7D-4524-8697-E9CD870225EC}" presName="rootText" presStyleLbl="node2" presStyleIdx="2" presStyleCnt="3">
        <dgm:presLayoutVars>
          <dgm:chPref val="3"/>
        </dgm:presLayoutVars>
      </dgm:prSet>
      <dgm:spPr/>
    </dgm:pt>
    <dgm:pt modelId="{F794AD81-10A9-4AA9-B675-D120C9B63CDD}" type="pres">
      <dgm:prSet presAssocID="{58F25BA3-BA7D-4524-8697-E9CD870225EC}" presName="rootConnector" presStyleLbl="node2" presStyleIdx="2" presStyleCnt="3"/>
      <dgm:spPr/>
    </dgm:pt>
    <dgm:pt modelId="{2CE786B4-A8E9-42BB-B170-7CCE022B8ED4}" type="pres">
      <dgm:prSet presAssocID="{58F25BA3-BA7D-4524-8697-E9CD870225EC}" presName="hierChild4" presStyleCnt="0"/>
      <dgm:spPr/>
    </dgm:pt>
    <dgm:pt modelId="{FBE161E7-AE1A-4C49-97B1-059D3D1F4C99}" type="pres">
      <dgm:prSet presAssocID="{58F25BA3-BA7D-4524-8697-E9CD870225EC}" presName="hierChild5" presStyleCnt="0"/>
      <dgm:spPr/>
    </dgm:pt>
    <dgm:pt modelId="{8B45C17B-EA6B-450A-AEE0-71F9B10B373D}" type="pres">
      <dgm:prSet presAssocID="{EE0A3138-AAF3-49DB-9661-1FA3A9AAC5A2}" presName="hierChild3" presStyleCnt="0"/>
      <dgm:spPr/>
    </dgm:pt>
  </dgm:ptLst>
  <dgm:cxnLst>
    <dgm:cxn modelId="{B9AF290C-8DCF-48F0-AF1B-8C45A2DD7CE8}" type="presOf" srcId="{21ECBA09-8E2F-49DB-80E6-4F6879653FDE}" destId="{4181FE69-EB84-4D40-9CEA-1D1F6BA36052}" srcOrd="1" destOrd="0" presId="urn:microsoft.com/office/officeart/2005/8/layout/orgChart1"/>
    <dgm:cxn modelId="{C218E41E-F750-4C73-927D-187CD48C939E}" type="presOf" srcId="{EE0A3138-AAF3-49DB-9661-1FA3A9AAC5A2}" destId="{B97CE944-E83D-426C-AEDE-088020872BE0}" srcOrd="0" destOrd="0" presId="urn:microsoft.com/office/officeart/2005/8/layout/orgChart1"/>
    <dgm:cxn modelId="{DE012A26-B789-49CA-8DF2-216DCE8F2DEF}" type="presOf" srcId="{58F25BA3-BA7D-4524-8697-E9CD870225EC}" destId="{30029313-CA5B-4279-817A-5F5B9F1FB4F0}" srcOrd="0" destOrd="0" presId="urn:microsoft.com/office/officeart/2005/8/layout/orgChart1"/>
    <dgm:cxn modelId="{D278BB2A-0E80-470B-8EB8-DE9F351DD7F7}" type="presOf" srcId="{21ECBA09-8E2F-49DB-80E6-4F6879653FDE}" destId="{C5432E05-F917-4D65-AF91-FE9EBDBEA0AD}" srcOrd="0" destOrd="0" presId="urn:microsoft.com/office/officeart/2005/8/layout/orgChart1"/>
    <dgm:cxn modelId="{600DCE36-BC56-45AA-8E85-817EC6B931E2}" srcId="{D2C3CD6E-751B-4CA5-9D01-DABD0DC0DC57}" destId="{EE0A3138-AAF3-49DB-9661-1FA3A9AAC5A2}" srcOrd="0" destOrd="0" parTransId="{0ED697FA-62DB-4DA9-AA70-373BDD590CD8}" sibTransId="{D475EF06-F9B5-4160-BC9B-50A5B08F29D7}"/>
    <dgm:cxn modelId="{227A835E-B289-4527-8B09-81ACDD40843D}" type="presOf" srcId="{EE0A3138-AAF3-49DB-9661-1FA3A9AAC5A2}" destId="{8FFE7405-B389-4B70-868B-47C46FA2E52B}" srcOrd="1" destOrd="0" presId="urn:microsoft.com/office/officeart/2005/8/layout/orgChart1"/>
    <dgm:cxn modelId="{BCBE5376-81E5-4BBF-A510-3D54A260F454}" type="presOf" srcId="{D2C3CD6E-751B-4CA5-9D01-DABD0DC0DC57}" destId="{F12A1CD0-0281-456E-9C64-98FE43D759FF}" srcOrd="0" destOrd="0" presId="urn:microsoft.com/office/officeart/2005/8/layout/orgChart1"/>
    <dgm:cxn modelId="{DA9FAD7D-07AB-474E-BC29-A610893DE9FE}" type="presOf" srcId="{2174C703-7B84-45AC-9617-26F7888EF9E7}" destId="{EEB21844-D1B1-46D1-8E5B-7F7CD3F93E45}" srcOrd="0" destOrd="0" presId="urn:microsoft.com/office/officeart/2005/8/layout/orgChart1"/>
    <dgm:cxn modelId="{92E4638D-9A5B-47F2-89BE-994E8A17A2FC}" type="presOf" srcId="{2174C703-7B84-45AC-9617-26F7888EF9E7}" destId="{1FD6DA53-3816-4A86-AF9A-9B0E70B5E46C}" srcOrd="1" destOrd="0" presId="urn:microsoft.com/office/officeart/2005/8/layout/orgChart1"/>
    <dgm:cxn modelId="{C4683B9B-5752-4CA6-BB7E-BAC9BA1AAEAF}" type="presOf" srcId="{4628B390-BBD5-46A1-872B-B42E71205993}" destId="{EB66211D-0DDD-4B60-B619-1909FDE04F07}" srcOrd="0" destOrd="0" presId="urn:microsoft.com/office/officeart/2005/8/layout/orgChart1"/>
    <dgm:cxn modelId="{7F622C9C-7DC8-44D8-A86B-821CE1B2C47D}" type="presOf" srcId="{4F5F6A6F-FA19-42CC-BD15-4750AC7295F6}" destId="{5EAAF2A1-0CB3-4FA1-9B6C-CA2EAC4E2AEF}" srcOrd="0" destOrd="0" presId="urn:microsoft.com/office/officeart/2005/8/layout/orgChart1"/>
    <dgm:cxn modelId="{FBA757A9-3867-4026-9C8E-08A788B0791C}" srcId="{EE0A3138-AAF3-49DB-9661-1FA3A9AAC5A2}" destId="{58F25BA3-BA7D-4524-8697-E9CD870225EC}" srcOrd="2" destOrd="0" parTransId="{4F5F6A6F-FA19-42CC-BD15-4750AC7295F6}" sibTransId="{06189EB7-CE3F-417B-88C4-AC13A2D30618}"/>
    <dgm:cxn modelId="{F826FCB9-8E2E-4E19-B3E8-271B5760917E}" srcId="{EE0A3138-AAF3-49DB-9661-1FA3A9AAC5A2}" destId="{2174C703-7B84-45AC-9617-26F7888EF9E7}" srcOrd="1" destOrd="0" parTransId="{4628B390-BBD5-46A1-872B-B42E71205993}" sibTransId="{BEF88CFA-5938-4244-98D5-2CB2D28CBF44}"/>
    <dgm:cxn modelId="{A6AC9FC1-C091-4DC3-8196-6E54BC0AE05E}" type="presOf" srcId="{58F25BA3-BA7D-4524-8697-E9CD870225EC}" destId="{F794AD81-10A9-4AA9-B675-D120C9B63CDD}" srcOrd="1" destOrd="0" presId="urn:microsoft.com/office/officeart/2005/8/layout/orgChart1"/>
    <dgm:cxn modelId="{6E70E1DD-4B0B-488A-A9A8-98B950F736D9}" type="presOf" srcId="{5867CC1A-A82B-4DAF-B2F9-415BA8E0D33B}" destId="{94A31AA0-CF02-4AC0-B230-02EDF76297D6}" srcOrd="0" destOrd="0" presId="urn:microsoft.com/office/officeart/2005/8/layout/orgChart1"/>
    <dgm:cxn modelId="{6E9E03E9-FFD5-4B8A-A995-D0603B3B060B}" srcId="{EE0A3138-AAF3-49DB-9661-1FA3A9AAC5A2}" destId="{21ECBA09-8E2F-49DB-80E6-4F6879653FDE}" srcOrd="0" destOrd="0" parTransId="{5867CC1A-A82B-4DAF-B2F9-415BA8E0D33B}" sibTransId="{F7C9E793-705F-4619-87D5-DFE50D7DEEA2}"/>
    <dgm:cxn modelId="{A0227AD6-1A64-44E2-8FED-FF7CD8CDA4B7}" type="presParOf" srcId="{F12A1CD0-0281-456E-9C64-98FE43D759FF}" destId="{A4619B76-2225-40CD-A2BA-739D2727C930}" srcOrd="0" destOrd="0" presId="urn:microsoft.com/office/officeart/2005/8/layout/orgChart1"/>
    <dgm:cxn modelId="{C8CEF894-0EDC-41BC-83F2-108F0753F151}" type="presParOf" srcId="{A4619B76-2225-40CD-A2BA-739D2727C930}" destId="{03693B7E-C51E-4E52-A28F-E5C80436C712}" srcOrd="0" destOrd="0" presId="urn:microsoft.com/office/officeart/2005/8/layout/orgChart1"/>
    <dgm:cxn modelId="{B366D099-5A67-4450-BC32-09AA11ED2923}" type="presParOf" srcId="{03693B7E-C51E-4E52-A28F-E5C80436C712}" destId="{B97CE944-E83D-426C-AEDE-088020872BE0}" srcOrd="0" destOrd="0" presId="urn:microsoft.com/office/officeart/2005/8/layout/orgChart1"/>
    <dgm:cxn modelId="{435CC121-B9C0-42E1-98F4-1797E3EC861A}" type="presParOf" srcId="{03693B7E-C51E-4E52-A28F-E5C80436C712}" destId="{8FFE7405-B389-4B70-868B-47C46FA2E52B}" srcOrd="1" destOrd="0" presId="urn:microsoft.com/office/officeart/2005/8/layout/orgChart1"/>
    <dgm:cxn modelId="{8D90816A-8003-4281-9179-5EEC74CA4961}" type="presParOf" srcId="{A4619B76-2225-40CD-A2BA-739D2727C930}" destId="{B090BC30-2C62-483F-BDE8-532DC4F48BF0}" srcOrd="1" destOrd="0" presId="urn:microsoft.com/office/officeart/2005/8/layout/orgChart1"/>
    <dgm:cxn modelId="{6C6EBD6F-6B6B-4EA2-BDDB-D6DF9FBF96FC}" type="presParOf" srcId="{B090BC30-2C62-483F-BDE8-532DC4F48BF0}" destId="{94A31AA0-CF02-4AC0-B230-02EDF76297D6}" srcOrd="0" destOrd="0" presId="urn:microsoft.com/office/officeart/2005/8/layout/orgChart1"/>
    <dgm:cxn modelId="{625E7CF2-A9D6-4076-B7CB-88B167EACAAE}" type="presParOf" srcId="{B090BC30-2C62-483F-BDE8-532DC4F48BF0}" destId="{10FFB14D-C738-44B9-B1DC-A0EEF351D25C}" srcOrd="1" destOrd="0" presId="urn:microsoft.com/office/officeart/2005/8/layout/orgChart1"/>
    <dgm:cxn modelId="{3399061C-61FB-44B3-B81C-18B144BC765F}" type="presParOf" srcId="{10FFB14D-C738-44B9-B1DC-A0EEF351D25C}" destId="{19888968-C041-4D70-9921-BE0B1620446F}" srcOrd="0" destOrd="0" presId="urn:microsoft.com/office/officeart/2005/8/layout/orgChart1"/>
    <dgm:cxn modelId="{A778FF48-F9E0-4A32-B79D-8D923DC9F31B}" type="presParOf" srcId="{19888968-C041-4D70-9921-BE0B1620446F}" destId="{C5432E05-F917-4D65-AF91-FE9EBDBEA0AD}" srcOrd="0" destOrd="0" presId="urn:microsoft.com/office/officeart/2005/8/layout/orgChart1"/>
    <dgm:cxn modelId="{683FDCD7-98BC-4727-A14C-945F092D46D6}" type="presParOf" srcId="{19888968-C041-4D70-9921-BE0B1620446F}" destId="{4181FE69-EB84-4D40-9CEA-1D1F6BA36052}" srcOrd="1" destOrd="0" presId="urn:microsoft.com/office/officeart/2005/8/layout/orgChart1"/>
    <dgm:cxn modelId="{1D7FD70E-23CC-4143-97D8-93D5322A7DF2}" type="presParOf" srcId="{10FFB14D-C738-44B9-B1DC-A0EEF351D25C}" destId="{9235980B-9F0F-4037-9192-F80F3143E0D2}" srcOrd="1" destOrd="0" presId="urn:microsoft.com/office/officeart/2005/8/layout/orgChart1"/>
    <dgm:cxn modelId="{9ABD42AF-F2E8-4D4F-BDAD-803DCBC5604A}" type="presParOf" srcId="{10FFB14D-C738-44B9-B1DC-A0EEF351D25C}" destId="{A7598E4F-C578-44FC-8CFF-FB2C8E143114}" srcOrd="2" destOrd="0" presId="urn:microsoft.com/office/officeart/2005/8/layout/orgChart1"/>
    <dgm:cxn modelId="{E31A2F27-500B-494E-8C79-85DEA7055B85}" type="presParOf" srcId="{B090BC30-2C62-483F-BDE8-532DC4F48BF0}" destId="{EB66211D-0DDD-4B60-B619-1909FDE04F07}" srcOrd="2" destOrd="0" presId="urn:microsoft.com/office/officeart/2005/8/layout/orgChart1"/>
    <dgm:cxn modelId="{93FBDADA-3B1F-475E-905B-B557DB035423}" type="presParOf" srcId="{B090BC30-2C62-483F-BDE8-532DC4F48BF0}" destId="{D9A5EFC5-E8DE-493D-809D-14B211901693}" srcOrd="3" destOrd="0" presId="urn:microsoft.com/office/officeart/2005/8/layout/orgChart1"/>
    <dgm:cxn modelId="{E7E01406-EC66-42FA-BCC4-4ED2E80F18CC}" type="presParOf" srcId="{D9A5EFC5-E8DE-493D-809D-14B211901693}" destId="{3DA451D6-4B63-42DF-B7D5-3E2DD524C26A}" srcOrd="0" destOrd="0" presId="urn:microsoft.com/office/officeart/2005/8/layout/orgChart1"/>
    <dgm:cxn modelId="{02E9E950-B2C9-4300-BDCF-6583BDC24183}" type="presParOf" srcId="{3DA451D6-4B63-42DF-B7D5-3E2DD524C26A}" destId="{EEB21844-D1B1-46D1-8E5B-7F7CD3F93E45}" srcOrd="0" destOrd="0" presId="urn:microsoft.com/office/officeart/2005/8/layout/orgChart1"/>
    <dgm:cxn modelId="{1EC918CC-FF4F-419D-B82A-446AD461B42B}" type="presParOf" srcId="{3DA451D6-4B63-42DF-B7D5-3E2DD524C26A}" destId="{1FD6DA53-3816-4A86-AF9A-9B0E70B5E46C}" srcOrd="1" destOrd="0" presId="urn:microsoft.com/office/officeart/2005/8/layout/orgChart1"/>
    <dgm:cxn modelId="{3254C8DF-880C-4914-A85F-67518A1AB6EF}" type="presParOf" srcId="{D9A5EFC5-E8DE-493D-809D-14B211901693}" destId="{0C10D142-51CA-42F2-980F-00A750243D87}" srcOrd="1" destOrd="0" presId="urn:microsoft.com/office/officeart/2005/8/layout/orgChart1"/>
    <dgm:cxn modelId="{ACB567A7-0BFA-468F-A558-58CFCA38AB74}" type="presParOf" srcId="{D9A5EFC5-E8DE-493D-809D-14B211901693}" destId="{449D6EBA-2548-49D8-B877-55D4AB4C9C40}" srcOrd="2" destOrd="0" presId="urn:microsoft.com/office/officeart/2005/8/layout/orgChart1"/>
    <dgm:cxn modelId="{8AB19F74-173B-44CA-91D8-642CA5C9C253}" type="presParOf" srcId="{B090BC30-2C62-483F-BDE8-532DC4F48BF0}" destId="{5EAAF2A1-0CB3-4FA1-9B6C-CA2EAC4E2AEF}" srcOrd="4" destOrd="0" presId="urn:microsoft.com/office/officeart/2005/8/layout/orgChart1"/>
    <dgm:cxn modelId="{891598B1-B3F2-41CF-A822-C31D7229E3C2}" type="presParOf" srcId="{B090BC30-2C62-483F-BDE8-532DC4F48BF0}" destId="{3ABFF15E-AF68-40A3-A259-5FBF8A45C038}" srcOrd="5" destOrd="0" presId="urn:microsoft.com/office/officeart/2005/8/layout/orgChart1"/>
    <dgm:cxn modelId="{E766014B-0C6B-4608-B966-76187F5FDC34}" type="presParOf" srcId="{3ABFF15E-AF68-40A3-A259-5FBF8A45C038}" destId="{A424E2C1-E8E6-4E12-BA4B-BFD987293A12}" srcOrd="0" destOrd="0" presId="urn:microsoft.com/office/officeart/2005/8/layout/orgChart1"/>
    <dgm:cxn modelId="{3783AFB5-8C47-433A-BD6D-E28149BD0219}" type="presParOf" srcId="{A424E2C1-E8E6-4E12-BA4B-BFD987293A12}" destId="{30029313-CA5B-4279-817A-5F5B9F1FB4F0}" srcOrd="0" destOrd="0" presId="urn:microsoft.com/office/officeart/2005/8/layout/orgChart1"/>
    <dgm:cxn modelId="{0F550A58-748E-4858-AC0E-FCB50BA20E22}" type="presParOf" srcId="{A424E2C1-E8E6-4E12-BA4B-BFD987293A12}" destId="{F794AD81-10A9-4AA9-B675-D120C9B63CDD}" srcOrd="1" destOrd="0" presId="urn:microsoft.com/office/officeart/2005/8/layout/orgChart1"/>
    <dgm:cxn modelId="{F789D0D6-5D26-4F36-BC5E-E77CC86CDEA1}" type="presParOf" srcId="{3ABFF15E-AF68-40A3-A259-5FBF8A45C038}" destId="{2CE786B4-A8E9-42BB-B170-7CCE022B8ED4}" srcOrd="1" destOrd="0" presId="urn:microsoft.com/office/officeart/2005/8/layout/orgChart1"/>
    <dgm:cxn modelId="{F9E1644F-B486-4BDB-A220-9661FB30E79B}" type="presParOf" srcId="{3ABFF15E-AF68-40A3-A259-5FBF8A45C038}" destId="{FBE161E7-AE1A-4C49-97B1-059D3D1F4C99}" srcOrd="2" destOrd="0" presId="urn:microsoft.com/office/officeart/2005/8/layout/orgChart1"/>
    <dgm:cxn modelId="{14069BCF-48EA-4944-8B81-7C390E561353}" type="presParOf" srcId="{A4619B76-2225-40CD-A2BA-739D2727C930}" destId="{8B45C17B-EA6B-450A-AEE0-71F9B10B37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A0C5-D070-46A7-8329-AE789394D07A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Частные жилые дома</a:t>
          </a:r>
        </a:p>
      </dsp:txBody>
      <dsp:txXfrm>
        <a:off x="744" y="145603"/>
        <a:ext cx="2902148" cy="1741289"/>
      </dsp:txXfrm>
    </dsp:sp>
    <dsp:sp modelId="{0F38CC78-4255-4F99-81BE-4242122FCAA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Таунхаусы</a:t>
          </a:r>
        </a:p>
      </dsp:txBody>
      <dsp:txXfrm>
        <a:off x="3193107" y="145603"/>
        <a:ext cx="2902148" cy="1741289"/>
      </dsp:txXfrm>
    </dsp:sp>
    <dsp:sp modelId="{F818BCF3-FBA6-4B03-A787-918211ED8613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Многоквартирные дома</a:t>
          </a:r>
        </a:p>
      </dsp:txBody>
      <dsp:txXfrm>
        <a:off x="744" y="2177107"/>
        <a:ext cx="2902148" cy="1741289"/>
      </dsp:txXfrm>
    </dsp:sp>
    <dsp:sp modelId="{54AF914A-B284-4938-BBD1-380BB4FDC6FF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Малый коммерческий сектор</a:t>
          </a: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F2A1-0CB3-4FA1-9B6C-CA2EAC4E2AEF}">
      <dsp:nvSpPr>
        <dsp:cNvPr id="0" name=""/>
        <dsp:cNvSpPr/>
      </dsp:nvSpPr>
      <dsp:spPr>
        <a:xfrm>
          <a:off x="3048000" y="1513329"/>
          <a:ext cx="2209782" cy="35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07"/>
              </a:lnTo>
              <a:lnTo>
                <a:pt x="2209782" y="175607"/>
              </a:lnTo>
              <a:lnTo>
                <a:pt x="2209782" y="3512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6211D-0DDD-4B60-B619-1909FDE04F07}">
      <dsp:nvSpPr>
        <dsp:cNvPr id="0" name=""/>
        <dsp:cNvSpPr/>
      </dsp:nvSpPr>
      <dsp:spPr>
        <a:xfrm>
          <a:off x="3002280" y="1513329"/>
          <a:ext cx="91440" cy="351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31AA0-CF02-4AC0-B230-02EDF76297D6}">
      <dsp:nvSpPr>
        <dsp:cNvPr id="0" name=""/>
        <dsp:cNvSpPr/>
      </dsp:nvSpPr>
      <dsp:spPr>
        <a:xfrm>
          <a:off x="838217" y="1513329"/>
          <a:ext cx="2209782" cy="351215"/>
        </a:xfrm>
        <a:custGeom>
          <a:avLst/>
          <a:gdLst/>
          <a:ahLst/>
          <a:cxnLst/>
          <a:rect l="0" t="0" r="0" b="0"/>
          <a:pathLst>
            <a:path>
              <a:moveTo>
                <a:pt x="2209782" y="0"/>
              </a:moveTo>
              <a:lnTo>
                <a:pt x="2209782" y="175607"/>
              </a:lnTo>
              <a:lnTo>
                <a:pt x="0" y="175607"/>
              </a:lnTo>
              <a:lnTo>
                <a:pt x="0" y="3512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CE944-E83D-426C-AEDE-088020872BE0}">
      <dsp:nvSpPr>
        <dsp:cNvPr id="0" name=""/>
        <dsp:cNvSpPr/>
      </dsp:nvSpPr>
      <dsp:spPr>
        <a:xfrm>
          <a:off x="2211771" y="677101"/>
          <a:ext cx="1672456" cy="836228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Аналоги</a:t>
          </a:r>
        </a:p>
      </dsp:txBody>
      <dsp:txXfrm>
        <a:off x="2211771" y="677101"/>
        <a:ext cx="1672456" cy="836228"/>
      </dsp:txXfrm>
    </dsp:sp>
    <dsp:sp modelId="{C5432E05-F917-4D65-AF91-FE9EBDBEA0AD}">
      <dsp:nvSpPr>
        <dsp:cNvPr id="0" name=""/>
        <dsp:cNvSpPr/>
      </dsp:nvSpPr>
      <dsp:spPr>
        <a:xfrm>
          <a:off x="1989" y="1864544"/>
          <a:ext cx="1672456" cy="836228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«ФЕНИЧЕ РУС»</a:t>
          </a:r>
        </a:p>
      </dsp:txBody>
      <dsp:txXfrm>
        <a:off x="1989" y="1864544"/>
        <a:ext cx="1672456" cy="836228"/>
      </dsp:txXfrm>
    </dsp:sp>
    <dsp:sp modelId="{EEB21844-D1B1-46D1-8E5B-7F7CD3F93E45}">
      <dsp:nvSpPr>
        <dsp:cNvPr id="0" name=""/>
        <dsp:cNvSpPr/>
      </dsp:nvSpPr>
      <dsp:spPr>
        <a:xfrm>
          <a:off x="2025661" y="1864544"/>
          <a:ext cx="2044677" cy="836228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«</a:t>
          </a:r>
          <a:r>
            <a:rPr lang="ru-RU" sz="1900" kern="1200" dirty="0" err="1"/>
            <a:t>ЕЭС.Гарант</a:t>
          </a:r>
          <a:r>
            <a:rPr lang="ru-RU" sz="1900" kern="1200" dirty="0"/>
            <a:t>»</a:t>
          </a:r>
        </a:p>
      </dsp:txBody>
      <dsp:txXfrm>
        <a:off x="2025661" y="1864544"/>
        <a:ext cx="2044677" cy="836228"/>
      </dsp:txXfrm>
    </dsp:sp>
    <dsp:sp modelId="{30029313-CA5B-4279-817A-5F5B9F1FB4F0}">
      <dsp:nvSpPr>
        <dsp:cNvPr id="0" name=""/>
        <dsp:cNvSpPr/>
      </dsp:nvSpPr>
      <dsp:spPr>
        <a:xfrm>
          <a:off x="4421554" y="1864544"/>
          <a:ext cx="1672456" cy="836228"/>
        </a:xfrm>
        <a:prstGeom prst="rect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«ГПБ-</a:t>
          </a:r>
          <a:r>
            <a:rPr lang="ru-RU" sz="1900" kern="1200" dirty="0" err="1"/>
            <a:t>Энергоэффект</a:t>
          </a:r>
          <a:r>
            <a:rPr lang="ru-RU" sz="1900" kern="1200" dirty="0"/>
            <a:t>»</a:t>
          </a:r>
        </a:p>
      </dsp:txBody>
      <dsp:txXfrm>
        <a:off x="4421554" y="1864544"/>
        <a:ext cx="1672456" cy="83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AB690-14EE-4A4A-A0CA-287525DC8F9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2F44-F5B0-4F7C-A431-DC3CB72B5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12F44-F5B0-4F7C-A431-DC3CB72B57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технологии для комплексной энергоэффективности модернизации жилья</a:t>
            </a:r>
            <a:b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55629"/>
            <a:ext cx="6400800" cy="210237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Травушкин Марк Александрович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ПРГ-с-о-25-1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курс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Факультет нефтегазовой инженерии</a:t>
            </a:r>
          </a:p>
        </p:txBody>
      </p:sp>
    </p:spTree>
    <p:extLst>
      <p:ext uri="{BB962C8B-B14F-4D97-AF65-F5344CB8AC3E}">
        <p14:creationId xmlns:p14="http://schemas.microsoft.com/office/powerpoint/2010/main" val="53290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431" y="3680843"/>
            <a:ext cx="4041998" cy="2237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8" y="3680843"/>
            <a:ext cx="4041998" cy="223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431" y="1133019"/>
            <a:ext cx="4041998" cy="223742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9107" y="1146473"/>
            <a:ext cx="4014861" cy="221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73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Итог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242" y="1146473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Суть:</a:t>
            </a:r>
          </a:p>
          <a:p>
            <a:r>
              <a:rPr lang="ru-RU" dirty="0"/>
              <a:t>Предоставление услуги «под ключ» по снижению коммунальных расходов домовладельцев: </a:t>
            </a:r>
            <a:r>
              <a:rPr lang="ru-RU" dirty="0" err="1"/>
              <a:t>энергоаудит</a:t>
            </a:r>
            <a:r>
              <a:rPr lang="ru-RU" dirty="0"/>
              <a:t>, расчет окупаемости, утепление, современные окна, тепловые насосы, солнечные панели и сопровождение субсидий.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1146473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Проблема:</a:t>
            </a:r>
          </a:p>
          <a:p>
            <a:r>
              <a:rPr lang="ru-RU" dirty="0"/>
              <a:t>Высокие счета за отопление и электроэнергию, устаревшие дома и отсутствие понятного подрядчика, который может рассчитать экономический эффект и выполнить работы комплексно.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897" y="3783893"/>
            <a:ext cx="4037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Решение:</a:t>
            </a:r>
          </a:p>
          <a:p>
            <a:r>
              <a:rPr lang="ru-RU" dirty="0"/>
              <a:t>Компания выступает единым оператором: обследует дом, показывает будущую экономию и реализует модернизацию. Клиент платит за уменьшение расходов, а не за ремонт.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3933056"/>
            <a:ext cx="369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Стартовые вложения: ~2,4 млн ₽</a:t>
            </a:r>
          </a:p>
          <a:p>
            <a:r>
              <a:rPr lang="ru-RU" dirty="0"/>
              <a:t>Средний чек проекта: 1–3,5 млн ₽</a:t>
            </a:r>
          </a:p>
          <a:p>
            <a:r>
              <a:rPr lang="ru-RU" dirty="0"/>
              <a:t>Прибыль с объекта: ~300–400 тыс. ₽</a:t>
            </a:r>
          </a:p>
        </p:txBody>
      </p:sp>
    </p:spTree>
    <p:extLst>
      <p:ext uri="{BB962C8B-B14F-4D97-AF65-F5344CB8AC3E}">
        <p14:creationId xmlns:p14="http://schemas.microsoft.com/office/powerpoint/2010/main" val="257401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08104" y="1988840"/>
            <a:ext cx="367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80564"/>
            <a:ext cx="253640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2" y="4794411"/>
            <a:ext cx="1857486" cy="1724605"/>
          </a:xfrm>
          <a:prstGeom prst="rect">
            <a:avLst/>
          </a:prstGeom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3883" y="1758007"/>
            <a:ext cx="492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Травушкин Марк Александрович 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0" y="1976288"/>
            <a:ext cx="4211960" cy="1384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mark0089@icloud.com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Телефон: 89184587556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80564"/>
            <a:ext cx="3904552" cy="58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7853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251520" y="1916832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В странах наблюдается: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рост цен на энергию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ужесточение экологических норм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требования по снижению выбросов CO₂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переход на </a:t>
            </a:r>
            <a:r>
              <a:rPr lang="ru-RU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газонезависимое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отопление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обязательное повышение </a:t>
            </a:r>
            <a:r>
              <a:rPr lang="ru-RU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энергоэффективности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зданий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Большая часть жилого фонда построена до 2000 года и имеет: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низкий класс </a:t>
            </a:r>
            <a:r>
              <a:rPr lang="ru-RU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энергоэффективности</a:t>
            </a:r>
            <a:endParaRPr lang="ru-RU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высокие </a:t>
            </a:r>
            <a:r>
              <a:rPr lang="ru-RU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теплопотери</a:t>
            </a:r>
            <a:endParaRPr lang="ru-RU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• устаревшие системы отопления</a:t>
            </a:r>
          </a:p>
          <a:p>
            <a:pPr marL="514350" indent="-514350">
              <a:buAutoNum type="arabicPeriod"/>
            </a:pPr>
            <a:endParaRPr lang="ru-RU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9" y="2384597"/>
            <a:ext cx="4530130" cy="334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73" y="1252845"/>
            <a:ext cx="3267739" cy="62184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724" y="2384597"/>
            <a:ext cx="4414268" cy="33123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16" y="1272520"/>
            <a:ext cx="3240360" cy="597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73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Проблема. Что решает этот проект?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215280" y="2247973"/>
            <a:ext cx="4139107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Собственники жилья: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 • не понимают, с чего начать модернизацию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 • боятся переплат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 • не знают о субсидиях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 • сталкиваются с нехваткой надежных подрядчиков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 • не умеют просчитать экономический эффект</a:t>
            </a:r>
          </a:p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39" y="2571869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Проект решает ключевую проблему: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Снижение затрат на энергию и повышение стоимости недвижимости через комплексную модернизацию «под ключ».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66714" y="135131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Проблема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3735" y="131358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решает проект?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004826" y="1870183"/>
            <a:ext cx="576064" cy="5144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818" y="1856094"/>
            <a:ext cx="64623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94730"/>
            <a:ext cx="8208912" cy="806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" y="57735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Описание конечного продукта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62373" y="894730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>
                <a:latin typeface="Georgia" panose="02040502050405020303" pitchFamily="18" charset="0"/>
              </a:rPr>
              <a:t>Конечный продукт </a:t>
            </a:r>
            <a:r>
              <a:rPr lang="ru-RU" sz="1800" dirty="0">
                <a:latin typeface="Georgia" panose="02040502050405020303" pitchFamily="18" charset="0"/>
              </a:rPr>
              <a:t>— это комплексное </a:t>
            </a:r>
            <a:r>
              <a:rPr lang="ru-RU" sz="1800" dirty="0" err="1">
                <a:latin typeface="Georgia" panose="02040502050405020303" pitchFamily="18" charset="0"/>
              </a:rPr>
              <a:t>энергоэффективное</a:t>
            </a:r>
            <a:r>
              <a:rPr lang="ru-RU" sz="1800" dirty="0">
                <a:latin typeface="Georgia" panose="02040502050405020303" pitchFamily="18" charset="0"/>
              </a:rPr>
              <a:t> решение для конкретного объекта недвижимости..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ru-RU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38142"/>
            <a:ext cx="5814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Продукт включает: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1. </a:t>
            </a:r>
            <a:r>
              <a:rPr lang="ru-RU" sz="2000" dirty="0" err="1">
                <a:solidFill>
                  <a:schemeClr val="bg1"/>
                </a:solidFill>
              </a:rPr>
              <a:t>Энергоаудит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тепловизионная</a:t>
            </a:r>
            <a:r>
              <a:rPr lang="ru-RU" sz="2000" dirty="0">
                <a:solidFill>
                  <a:schemeClr val="bg1"/>
                </a:solidFill>
              </a:rPr>
              <a:t> диагностика)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2. Индивидуальный план модернизации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3. Реализация работ: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• утепление фасада / кровли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• замена окон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• установка теплового насоса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• монтаж солнечных панелей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• модернизация вентиляции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4. Помощь в получении государственных субсидий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5. Гарантийное и </a:t>
            </a:r>
            <a:r>
              <a:rPr lang="ru-RU" sz="2000" dirty="0" err="1">
                <a:solidFill>
                  <a:schemeClr val="bg1"/>
                </a:solidFill>
              </a:rPr>
              <a:t>постгарантийное</a:t>
            </a:r>
            <a:r>
              <a:rPr lang="ru-RU" sz="2000" dirty="0">
                <a:solidFill>
                  <a:schemeClr val="bg1"/>
                </a:solidFill>
              </a:rPr>
              <a:t> обслуживание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8067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Итог для клиента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 • снижение затрат на энергию на 20–60%</a:t>
            </a:r>
          </a:p>
          <a:p>
            <a:r>
              <a:rPr lang="ru-RU" dirty="0">
                <a:solidFill>
                  <a:schemeClr val="bg1"/>
                </a:solidFill>
              </a:rPr>
              <a:t> • повышение класса </a:t>
            </a:r>
            <a:r>
              <a:rPr lang="ru-RU" dirty="0" err="1">
                <a:solidFill>
                  <a:schemeClr val="bg1"/>
                </a:solidFill>
              </a:rPr>
              <a:t>энергоэффективности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• рост рыночной стоимости объекта</a:t>
            </a:r>
          </a:p>
          <a:p>
            <a:r>
              <a:rPr lang="ru-RU" dirty="0">
                <a:solidFill>
                  <a:schemeClr val="bg1"/>
                </a:solidFill>
              </a:rPr>
              <a:t> • снижение выбросов CO₂</a:t>
            </a:r>
          </a:p>
        </p:txBody>
      </p:sp>
    </p:spTree>
    <p:extLst>
      <p:ext uri="{BB962C8B-B14F-4D97-AF65-F5344CB8AC3E}">
        <p14:creationId xmlns:p14="http://schemas.microsoft.com/office/powerpoint/2010/main" val="39436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9819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1703" y="-53009"/>
            <a:ext cx="678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Область применения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64171" y="1062511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5207325"/>
              </p:ext>
            </p:extLst>
          </p:nvPr>
        </p:nvGraphicFramePr>
        <p:xfrm>
          <a:off x="1619672" y="6961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003" y="4965747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Проект применим в:</a:t>
            </a:r>
          </a:p>
          <a:p>
            <a:r>
              <a:rPr lang="ru-RU" sz="2400" dirty="0">
                <a:solidFill>
                  <a:schemeClr val="bg1"/>
                </a:solidFill>
              </a:rPr>
              <a:t> • городах с устаревшим жилым фондом</a:t>
            </a:r>
          </a:p>
          <a:p>
            <a:r>
              <a:rPr lang="ru-RU" sz="2400" dirty="0">
                <a:solidFill>
                  <a:schemeClr val="bg1"/>
                </a:solidFill>
              </a:rPr>
              <a:t> • регионах с высокими тарифами на отопление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 • странах с программами «зеленого перехода»</a:t>
            </a:r>
          </a:p>
        </p:txBody>
      </p:sp>
    </p:spTree>
    <p:extLst>
      <p:ext uri="{BB962C8B-B14F-4D97-AF65-F5344CB8AC3E}">
        <p14:creationId xmlns:p14="http://schemas.microsoft.com/office/powerpoint/2010/main" val="331657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71" y="3828355"/>
            <a:ext cx="4084674" cy="226494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049713" y="1087869"/>
            <a:ext cx="4058791" cy="25922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985" y="1683967"/>
            <a:ext cx="4271297" cy="952946"/>
          </a:xfrm>
          <a:prstGeom prst="rect">
            <a:avLst/>
          </a:prstGeom>
        </p:spPr>
      </p:pic>
      <p:sp>
        <p:nvSpPr>
          <p:cNvPr id="8" name="Блок-схема: подготовка 7"/>
          <p:cNvSpPr/>
          <p:nvPr/>
        </p:nvSpPr>
        <p:spPr>
          <a:xfrm>
            <a:off x="346437" y="4437112"/>
            <a:ext cx="3275856" cy="627942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Техническое решение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-43271" y="1976772"/>
            <a:ext cx="4180436" cy="45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</a:rPr>
              <a:t>Создание интегрированной модели: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437" y="4566417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Используемые технологии: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268760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Энергоаудит</a:t>
            </a:r>
            <a:r>
              <a:rPr lang="ru-RU" dirty="0"/>
              <a:t> → цифровая модель здания</a:t>
            </a:r>
          </a:p>
          <a:p>
            <a:r>
              <a:rPr lang="ru-RU" dirty="0"/>
              <a:t> 2. Расчет </a:t>
            </a:r>
            <a:r>
              <a:rPr lang="ru-RU" dirty="0" err="1"/>
              <a:t>теплопотерь</a:t>
            </a:r>
            <a:r>
              <a:rPr lang="ru-RU" dirty="0"/>
              <a:t> и окупаемости</a:t>
            </a:r>
          </a:p>
          <a:p>
            <a:r>
              <a:rPr lang="ru-RU" dirty="0"/>
              <a:t> 3. Подбор оптимальной комбинации технологий</a:t>
            </a:r>
          </a:p>
          <a:p>
            <a:r>
              <a:rPr lang="ru-RU" dirty="0"/>
              <a:t> 4. Реализация силами собственной или партнерской бригады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005064"/>
            <a:ext cx="4211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dirty="0" err="1"/>
              <a:t>тепловизионная</a:t>
            </a:r>
            <a:r>
              <a:rPr lang="ru-RU" dirty="0"/>
              <a:t> диагностика</a:t>
            </a:r>
          </a:p>
          <a:p>
            <a:r>
              <a:rPr lang="ru-RU" dirty="0"/>
              <a:t> • </a:t>
            </a:r>
            <a:r>
              <a:rPr lang="ru-RU" dirty="0" err="1"/>
              <a:t>энергорасчетное</a:t>
            </a:r>
            <a:r>
              <a:rPr lang="ru-RU" dirty="0"/>
              <a:t> ПО</a:t>
            </a:r>
          </a:p>
          <a:p>
            <a:r>
              <a:rPr lang="ru-RU" dirty="0"/>
              <a:t> • тепловые насосы</a:t>
            </a:r>
          </a:p>
          <a:p>
            <a:r>
              <a:rPr lang="ru-RU" dirty="0"/>
              <a:t> • солнечные панели</a:t>
            </a:r>
          </a:p>
          <a:p>
            <a:r>
              <a:rPr lang="ru-RU" dirty="0"/>
              <a:t> • современные изоляционные материалы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28026" y="1963536"/>
            <a:ext cx="782782" cy="45429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425" y="4437112"/>
            <a:ext cx="90838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3" y="64081"/>
            <a:ext cx="913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Аналоги и конкуренты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64171" y="1062511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5191672"/>
              </p:ext>
            </p:extLst>
          </p:nvPr>
        </p:nvGraphicFramePr>
        <p:xfrm>
          <a:off x="1525799" y="710412"/>
          <a:ext cx="6096000" cy="337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393305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Конкурентные преимущества</a:t>
            </a:r>
          </a:p>
          <a:p>
            <a:r>
              <a:rPr lang="ru-RU" dirty="0">
                <a:solidFill>
                  <a:schemeClr val="bg1"/>
                </a:solidFill>
              </a:rPr>
              <a:t> • Комплексное решение «под ключ»</a:t>
            </a:r>
          </a:p>
          <a:p>
            <a:r>
              <a:rPr lang="ru-RU" dirty="0">
                <a:solidFill>
                  <a:schemeClr val="bg1"/>
                </a:solidFill>
              </a:rPr>
              <a:t> • Финансовый расчет окупаемости</a:t>
            </a:r>
          </a:p>
          <a:p>
            <a:r>
              <a:rPr lang="ru-RU" dirty="0">
                <a:solidFill>
                  <a:schemeClr val="bg1"/>
                </a:solidFill>
              </a:rPr>
              <a:t> • Помощь в субсидиях</a:t>
            </a:r>
          </a:p>
          <a:p>
            <a:r>
              <a:rPr lang="ru-RU" dirty="0">
                <a:solidFill>
                  <a:schemeClr val="bg1"/>
                </a:solidFill>
              </a:rPr>
              <a:t> • Долгосрочное сопровождение</a:t>
            </a:r>
          </a:p>
          <a:p>
            <a:r>
              <a:rPr lang="ru-RU" dirty="0">
                <a:solidFill>
                  <a:schemeClr val="bg1"/>
                </a:solidFill>
              </a:rPr>
              <a:t> • </a:t>
            </a:r>
            <a:r>
              <a:rPr lang="ru-RU" dirty="0" err="1">
                <a:solidFill>
                  <a:schemeClr val="bg1"/>
                </a:solidFill>
              </a:rPr>
              <a:t>Репутационная</a:t>
            </a:r>
            <a:r>
              <a:rPr lang="ru-RU" dirty="0">
                <a:solidFill>
                  <a:schemeClr val="bg1"/>
                </a:solidFill>
              </a:rPr>
              <a:t> модель (энергетический рейтинг до/после)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93714" y="3933056"/>
            <a:ext cx="4146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Востребованность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Спрос обусловлен: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• ростом цен на энергию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• экологической политикой ЕС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• обязательствами по снижению выбросов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• повышением требований к </a:t>
            </a:r>
            <a:r>
              <a:rPr lang="ru-RU" dirty="0" err="1">
                <a:solidFill>
                  <a:schemeClr val="bg1"/>
                </a:solidFill>
              </a:rPr>
              <a:t>энергоэффективности</a:t>
            </a:r>
            <a:r>
              <a:rPr lang="ru-RU" dirty="0">
                <a:solidFill>
                  <a:schemeClr val="bg1"/>
                </a:solidFill>
              </a:rPr>
              <a:t> зданий</a:t>
            </a:r>
          </a:p>
        </p:txBody>
      </p:sp>
    </p:spTree>
    <p:extLst>
      <p:ext uri="{BB962C8B-B14F-4D97-AF65-F5344CB8AC3E}">
        <p14:creationId xmlns:p14="http://schemas.microsoft.com/office/powerpoint/2010/main" val="218154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9151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Затраты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86543"/>
              </p:ext>
            </p:extLst>
          </p:nvPr>
        </p:nvGraphicFramePr>
        <p:xfrm>
          <a:off x="1" y="894730"/>
          <a:ext cx="4064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9264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9654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Статья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Цена,Руб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8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Тепловизор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300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000-700 000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5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Ноутбук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7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Лазерный дальномер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635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Влагомер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69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Автомобиль б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500 000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Регистрация, страховки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3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Маркетинг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500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7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Оборотные деньги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1 000 000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7565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816" y="50851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Итого</a:t>
            </a:r>
            <a:r>
              <a:rPr lang="ru-RU" dirty="0">
                <a:solidFill>
                  <a:schemeClr val="bg1"/>
                </a:solidFill>
              </a:rPr>
              <a:t>: 2 625 000-3 025 000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46172"/>
              </p:ext>
            </p:extLst>
          </p:nvPr>
        </p:nvGraphicFramePr>
        <p:xfrm>
          <a:off x="4139952" y="894730"/>
          <a:ext cx="498117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3">
                  <a:extLst>
                    <a:ext uri="{9D8B030D-6E8A-4147-A177-3AD203B41FA5}">
                      <a16:colId xmlns:a16="http://schemas.microsoft.com/office/drawing/2014/main" val="2300280213"/>
                    </a:ext>
                  </a:extLst>
                </a:gridCol>
                <a:gridCol w="1660393">
                  <a:extLst>
                    <a:ext uri="{9D8B030D-6E8A-4147-A177-3AD203B41FA5}">
                      <a16:colId xmlns:a16="http://schemas.microsoft.com/office/drawing/2014/main" val="2083239626"/>
                    </a:ext>
                  </a:extLst>
                </a:gridCol>
                <a:gridCol w="1660393">
                  <a:extLst>
                    <a:ext uri="{9D8B030D-6E8A-4147-A177-3AD203B41FA5}">
                      <a16:colId xmlns:a16="http://schemas.microsoft.com/office/drawing/2014/main" val="87721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Должность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Формат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Зарплата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51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Руководитель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% от прибыли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 фиксировано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6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Инженер-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энергоаудитор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1-2 выезда в неделю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60 000-90 000 руб.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4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Монтажная бригада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подряд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% от объекта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0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Менеджер по продажам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% от сделки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5-10%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941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4377" y="400506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Фонд оплаты труда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≈ 80 000 – 150 000 ₽ в месяц фиксировано</a:t>
            </a:r>
          </a:p>
          <a:p>
            <a:r>
              <a:rPr lang="ru-RU" dirty="0">
                <a:solidFill>
                  <a:schemeClr val="bg1"/>
                </a:solidFill>
              </a:rPr>
              <a:t>(Основные выплаты идут как % от выполненных проектов.)</a:t>
            </a:r>
          </a:p>
        </p:txBody>
      </p:sp>
    </p:spTree>
    <p:extLst>
      <p:ext uri="{BB962C8B-B14F-4D97-AF65-F5344CB8AC3E}">
        <p14:creationId xmlns:p14="http://schemas.microsoft.com/office/powerpoint/2010/main" val="200183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75328" y="1318519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9151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32260"/>
              </p:ext>
            </p:extLst>
          </p:nvPr>
        </p:nvGraphicFramePr>
        <p:xfrm>
          <a:off x="1" y="762963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58180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2450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Работы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Доход, руб.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2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Утепление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крыши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400 000-600 000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7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Утепление стен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150 000-200 000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4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Окна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300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000-500 000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3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Солнечные панели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440 000-570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7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Тепловой насос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700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000- 1 200 000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Энергоаудит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25 000-60 000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1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Проект модернизации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40 000-100 000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Годовое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обслуживание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15 000-30 000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год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449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8184" y="762963"/>
            <a:ext cx="269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 с одного клиента</a:t>
            </a:r>
            <a:r>
              <a:rPr lang="ru-RU" dirty="0">
                <a:solidFill>
                  <a:schemeClr val="bg1"/>
                </a:solidFill>
              </a:rPr>
              <a:t>: 1 800 000руб.</a:t>
            </a:r>
          </a:p>
          <a:p>
            <a:r>
              <a:rPr lang="ru-RU" dirty="0">
                <a:solidFill>
                  <a:schemeClr val="bg1"/>
                </a:solidFill>
              </a:rPr>
              <a:t>Твоя маржа 20%: </a:t>
            </a:r>
            <a:r>
              <a:rPr lang="ru-RU" b="1" dirty="0">
                <a:solidFill>
                  <a:schemeClr val="bg1"/>
                </a:solidFill>
              </a:rPr>
              <a:t>360 000 чистой прибыли </a:t>
            </a:r>
            <a:r>
              <a:rPr lang="ru-RU" dirty="0">
                <a:solidFill>
                  <a:schemeClr val="bg1"/>
                </a:solidFill>
              </a:rPr>
              <a:t>с одного дома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936" y="452431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Окупаемость бизнеса</a:t>
            </a:r>
          </a:p>
          <a:p>
            <a:r>
              <a:rPr lang="ru-RU" dirty="0">
                <a:solidFill>
                  <a:schemeClr val="bg1"/>
                </a:solidFill>
              </a:rPr>
              <a:t>Старт: ~</a:t>
            </a:r>
            <a:r>
              <a:rPr lang="ru-RU" b="1" dirty="0">
                <a:solidFill>
                  <a:schemeClr val="bg1"/>
                </a:solidFill>
              </a:rPr>
              <a:t>2,7 млн ₽</a:t>
            </a:r>
          </a:p>
          <a:p>
            <a:r>
              <a:rPr lang="ru-RU" dirty="0">
                <a:solidFill>
                  <a:schemeClr val="bg1"/>
                </a:solidFill>
              </a:rPr>
              <a:t>Достаточно:</a:t>
            </a:r>
          </a:p>
          <a:p>
            <a:r>
              <a:rPr lang="ru-RU" b="1" dirty="0">
                <a:solidFill>
                  <a:schemeClr val="bg1"/>
                </a:solidFill>
              </a:rPr>
              <a:t>9-10</a:t>
            </a:r>
            <a:r>
              <a:rPr lang="ru-RU" dirty="0">
                <a:solidFill>
                  <a:schemeClr val="bg1"/>
                </a:solidFill>
              </a:rPr>
              <a:t> клиентов, чтобы полностью вернуть вложения.</a:t>
            </a:r>
          </a:p>
          <a:p>
            <a:r>
              <a:rPr lang="ru-RU" dirty="0">
                <a:solidFill>
                  <a:schemeClr val="bg1"/>
                </a:solidFill>
              </a:rPr>
              <a:t>Обычно такие компании окупаются за 6–10 месяцев (если нормально организованы продажи).</a:t>
            </a:r>
          </a:p>
        </p:txBody>
      </p:sp>
    </p:spTree>
    <p:extLst>
      <p:ext uri="{BB962C8B-B14F-4D97-AF65-F5344CB8AC3E}">
        <p14:creationId xmlns:p14="http://schemas.microsoft.com/office/powerpoint/2010/main" val="3102934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9276</TotalTime>
  <Words>774</Words>
  <Application>Microsoft Office PowerPoint</Application>
  <PresentationFormat>Экран (4:3)</PresentationFormat>
  <Paragraphs>180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Тема Office</vt:lpstr>
      <vt:lpstr>Создание технологии для комплексной энергоэффективности модернизации жилья </vt:lpstr>
      <vt:lpstr> </vt:lpstr>
      <vt:lpstr> </vt:lpstr>
      <vt:lpstr> </vt:lpstr>
      <vt:lpstr> </vt:lpstr>
      <vt:lpstr> </vt:lpstr>
      <vt:lpstr> </vt:lpstr>
      <vt:lpstr> </vt:lpstr>
      <vt:lpstr> </vt:lpstr>
      <vt:lpstr>Итог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Позднякова Елена Николаевна</dc:creator>
  <cp:lastModifiedBy>ADMIN</cp:lastModifiedBy>
  <cp:revision>83</cp:revision>
  <dcterms:created xsi:type="dcterms:W3CDTF">2023-02-08T09:03:57Z</dcterms:created>
  <dcterms:modified xsi:type="dcterms:W3CDTF">2026-03-15T20:15:53Z</dcterms:modified>
</cp:coreProperties>
</file>