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ртем Шацкий" userId="4b4b55432b3dc87f" providerId="LiveId" clId="{A9F8BCE3-57A0-4F8B-8492-58FBE5887BCB}"/>
    <pc:docChg chg="undo custSel addSld modSld">
      <pc:chgData name="Артем Шацкий" userId="4b4b55432b3dc87f" providerId="LiveId" clId="{A9F8BCE3-57A0-4F8B-8492-58FBE5887BCB}" dt="2023-11-20T17:14:32.507" v="3965"/>
      <pc:docMkLst>
        <pc:docMk/>
      </pc:docMkLst>
      <pc:sldChg chg="delSp modSp mod">
        <pc:chgData name="Артем Шацкий" userId="4b4b55432b3dc87f" providerId="LiveId" clId="{A9F8BCE3-57A0-4F8B-8492-58FBE5887BCB}" dt="2023-11-20T07:19:08.184" v="834" actId="20577"/>
        <pc:sldMkLst>
          <pc:docMk/>
          <pc:sldMk cId="1232264207" sldId="258"/>
        </pc:sldMkLst>
        <pc:spChg chg="del">
          <ac:chgData name="Артем Шацкий" userId="4b4b55432b3dc87f" providerId="LiveId" clId="{A9F8BCE3-57A0-4F8B-8492-58FBE5887BCB}" dt="2023-11-20T06:50:16.577" v="123" actId="21"/>
          <ac:spMkLst>
            <pc:docMk/>
            <pc:sldMk cId="1232264207" sldId="258"/>
            <ac:spMk id="2" creationId="{60F553D1-26FD-47A2-872B-393CCD61EEC3}"/>
          </ac:spMkLst>
        </pc:spChg>
        <pc:spChg chg="mod">
          <ac:chgData name="Артем Шацкий" userId="4b4b55432b3dc87f" providerId="LiveId" clId="{A9F8BCE3-57A0-4F8B-8492-58FBE5887BCB}" dt="2023-11-20T07:19:08.184" v="834" actId="20577"/>
          <ac:spMkLst>
            <pc:docMk/>
            <pc:sldMk cId="1232264207" sldId="258"/>
            <ac:spMk id="3" creationId="{26F08BEF-E632-44ED-88A4-8041CF0E1725}"/>
          </ac:spMkLst>
        </pc:spChg>
      </pc:sldChg>
      <pc:sldChg chg="modSp new mod">
        <pc:chgData name="Артем Шацкий" userId="4b4b55432b3dc87f" providerId="LiveId" clId="{A9F8BCE3-57A0-4F8B-8492-58FBE5887BCB}" dt="2023-11-20T07:24:50.983" v="903" actId="113"/>
        <pc:sldMkLst>
          <pc:docMk/>
          <pc:sldMk cId="991732634" sldId="259"/>
        </pc:sldMkLst>
        <pc:spChg chg="mod">
          <ac:chgData name="Артем Шацкий" userId="4b4b55432b3dc87f" providerId="LiveId" clId="{A9F8BCE3-57A0-4F8B-8492-58FBE5887BCB}" dt="2023-11-20T07:19:50.769" v="856" actId="122"/>
          <ac:spMkLst>
            <pc:docMk/>
            <pc:sldMk cId="991732634" sldId="259"/>
            <ac:spMk id="2" creationId="{27489E7F-9119-4F18-AECA-DB7522DF3DA2}"/>
          </ac:spMkLst>
        </pc:spChg>
        <pc:spChg chg="mod">
          <ac:chgData name="Артем Шацкий" userId="4b4b55432b3dc87f" providerId="LiveId" clId="{A9F8BCE3-57A0-4F8B-8492-58FBE5887BCB}" dt="2023-11-20T07:24:50.983" v="903" actId="113"/>
          <ac:spMkLst>
            <pc:docMk/>
            <pc:sldMk cId="991732634" sldId="259"/>
            <ac:spMk id="3" creationId="{E231C2A2-FEA3-447A-A1B2-6C2C8B0F0EF4}"/>
          </ac:spMkLst>
        </pc:spChg>
      </pc:sldChg>
      <pc:sldChg chg="addSp delSp modSp new mod">
        <pc:chgData name="Артем Шацкий" userId="4b4b55432b3dc87f" providerId="LiveId" clId="{A9F8BCE3-57A0-4F8B-8492-58FBE5887BCB}" dt="2023-11-20T14:56:34.799" v="2575" actId="20577"/>
        <pc:sldMkLst>
          <pc:docMk/>
          <pc:sldMk cId="1819088007" sldId="260"/>
        </pc:sldMkLst>
        <pc:spChg chg="del">
          <ac:chgData name="Артем Шацкий" userId="4b4b55432b3dc87f" providerId="LiveId" clId="{A9F8BCE3-57A0-4F8B-8492-58FBE5887BCB}" dt="2023-11-20T07:25:19.711" v="905" actId="21"/>
          <ac:spMkLst>
            <pc:docMk/>
            <pc:sldMk cId="1819088007" sldId="260"/>
            <ac:spMk id="2" creationId="{2F088A7C-ED42-4BF3-83A8-96B8569CAF06}"/>
          </ac:spMkLst>
        </pc:spChg>
        <pc:spChg chg="del mod">
          <ac:chgData name="Артем Шацкий" userId="4b4b55432b3dc87f" providerId="LiveId" clId="{A9F8BCE3-57A0-4F8B-8492-58FBE5887BCB}" dt="2023-11-20T07:26:39.538" v="908" actId="3680"/>
          <ac:spMkLst>
            <pc:docMk/>
            <pc:sldMk cId="1819088007" sldId="260"/>
            <ac:spMk id="3" creationId="{08287FE0-134F-4E92-A00E-3F4EE09F3B17}"/>
          </ac:spMkLst>
        </pc:spChg>
        <pc:graphicFrameChg chg="add mod ord modGraphic">
          <ac:chgData name="Артем Шацкий" userId="4b4b55432b3dc87f" providerId="LiveId" clId="{A9F8BCE3-57A0-4F8B-8492-58FBE5887BCB}" dt="2023-11-20T14:56:34.799" v="2575" actId="20577"/>
          <ac:graphicFrameMkLst>
            <pc:docMk/>
            <pc:sldMk cId="1819088007" sldId="260"/>
            <ac:graphicFrameMk id="4" creationId="{A844C5EA-868B-41C7-824C-DE111DCE9E28}"/>
          </ac:graphicFrameMkLst>
        </pc:graphicFrameChg>
      </pc:sldChg>
      <pc:sldChg chg="modSp new mod">
        <pc:chgData name="Артем Шацкий" userId="4b4b55432b3dc87f" providerId="LiveId" clId="{A9F8BCE3-57A0-4F8B-8492-58FBE5887BCB}" dt="2023-11-20T08:50:17.931" v="2285" actId="20577"/>
        <pc:sldMkLst>
          <pc:docMk/>
          <pc:sldMk cId="1708960676" sldId="261"/>
        </pc:sldMkLst>
        <pc:spChg chg="mod">
          <ac:chgData name="Артем Шацкий" userId="4b4b55432b3dc87f" providerId="LiveId" clId="{A9F8BCE3-57A0-4F8B-8492-58FBE5887BCB}" dt="2023-11-20T08:28:11.371" v="1614" actId="122"/>
          <ac:spMkLst>
            <pc:docMk/>
            <pc:sldMk cId="1708960676" sldId="261"/>
            <ac:spMk id="2" creationId="{BC688432-1BF4-49CE-A0E0-AF31A273FEFD}"/>
          </ac:spMkLst>
        </pc:spChg>
        <pc:spChg chg="mod">
          <ac:chgData name="Артем Шацкий" userId="4b4b55432b3dc87f" providerId="LiveId" clId="{A9F8BCE3-57A0-4F8B-8492-58FBE5887BCB}" dt="2023-11-20T08:50:17.931" v="2285" actId="20577"/>
          <ac:spMkLst>
            <pc:docMk/>
            <pc:sldMk cId="1708960676" sldId="261"/>
            <ac:spMk id="3" creationId="{236E461F-1CA8-44F6-83E2-4217174CC7E5}"/>
          </ac:spMkLst>
        </pc:spChg>
      </pc:sldChg>
      <pc:sldChg chg="delSp modSp new mod">
        <pc:chgData name="Артем Шацкий" userId="4b4b55432b3dc87f" providerId="LiveId" clId="{A9F8BCE3-57A0-4F8B-8492-58FBE5887BCB}" dt="2023-11-20T15:03:28.899" v="2847" actId="20577"/>
        <pc:sldMkLst>
          <pc:docMk/>
          <pc:sldMk cId="526588810" sldId="262"/>
        </pc:sldMkLst>
        <pc:spChg chg="del">
          <ac:chgData name="Артем Шацкий" userId="4b4b55432b3dc87f" providerId="LiveId" clId="{A9F8BCE3-57A0-4F8B-8492-58FBE5887BCB}" dt="2023-11-20T14:46:56.464" v="2287" actId="21"/>
          <ac:spMkLst>
            <pc:docMk/>
            <pc:sldMk cId="526588810" sldId="262"/>
            <ac:spMk id="2" creationId="{AAA45A25-D3B2-4CDF-A1A0-5708A5D79636}"/>
          </ac:spMkLst>
        </pc:spChg>
        <pc:spChg chg="mod">
          <ac:chgData name="Артем Шацкий" userId="4b4b55432b3dc87f" providerId="LiveId" clId="{A9F8BCE3-57A0-4F8B-8492-58FBE5887BCB}" dt="2023-11-20T15:03:28.899" v="2847" actId="20577"/>
          <ac:spMkLst>
            <pc:docMk/>
            <pc:sldMk cId="526588810" sldId="262"/>
            <ac:spMk id="3" creationId="{D2B7A522-B83E-47DC-A806-0A2C3F0A9752}"/>
          </ac:spMkLst>
        </pc:spChg>
      </pc:sldChg>
      <pc:sldChg chg="modSp new mod">
        <pc:chgData name="Артем Шацкий" userId="4b4b55432b3dc87f" providerId="LiveId" clId="{A9F8BCE3-57A0-4F8B-8492-58FBE5887BCB}" dt="2023-11-20T15:14:41.874" v="3032" actId="20577"/>
        <pc:sldMkLst>
          <pc:docMk/>
          <pc:sldMk cId="3248364169" sldId="263"/>
        </pc:sldMkLst>
        <pc:spChg chg="mod">
          <ac:chgData name="Артем Шацкий" userId="4b4b55432b3dc87f" providerId="LiveId" clId="{A9F8BCE3-57A0-4F8B-8492-58FBE5887BCB}" dt="2023-11-20T15:08:34.888" v="2892" actId="122"/>
          <ac:spMkLst>
            <pc:docMk/>
            <pc:sldMk cId="3248364169" sldId="263"/>
            <ac:spMk id="2" creationId="{666D1641-56BF-4BB5-AB0D-F3DF7F440CDE}"/>
          </ac:spMkLst>
        </pc:spChg>
        <pc:spChg chg="mod">
          <ac:chgData name="Артем Шацкий" userId="4b4b55432b3dc87f" providerId="LiveId" clId="{A9F8BCE3-57A0-4F8B-8492-58FBE5887BCB}" dt="2023-11-20T15:14:41.874" v="3032" actId="20577"/>
          <ac:spMkLst>
            <pc:docMk/>
            <pc:sldMk cId="3248364169" sldId="263"/>
            <ac:spMk id="3" creationId="{19227D6B-47E1-4C34-9C05-E08B647C929C}"/>
          </ac:spMkLst>
        </pc:spChg>
      </pc:sldChg>
      <pc:sldChg chg="addSp delSp modSp new mod">
        <pc:chgData name="Артем Шацкий" userId="4b4b55432b3dc87f" providerId="LiveId" clId="{A9F8BCE3-57A0-4F8B-8492-58FBE5887BCB}" dt="2023-11-20T17:14:32.507" v="3965"/>
        <pc:sldMkLst>
          <pc:docMk/>
          <pc:sldMk cId="2170316532" sldId="264"/>
        </pc:sldMkLst>
        <pc:spChg chg="mod">
          <ac:chgData name="Артем Шацкий" userId="4b4b55432b3dc87f" providerId="LiveId" clId="{A9F8BCE3-57A0-4F8B-8492-58FBE5887BCB}" dt="2023-11-20T15:17:00.211" v="3167" actId="20577"/>
          <ac:spMkLst>
            <pc:docMk/>
            <pc:sldMk cId="2170316532" sldId="264"/>
            <ac:spMk id="2" creationId="{027DB513-722F-4750-80BD-2D6DE32FF098}"/>
          </ac:spMkLst>
        </pc:spChg>
        <pc:spChg chg="del mod">
          <ac:chgData name="Артем Шацкий" userId="4b4b55432b3dc87f" providerId="LiveId" clId="{A9F8BCE3-57A0-4F8B-8492-58FBE5887BCB}" dt="2023-11-20T15:17:19.785" v="3171" actId="1957"/>
          <ac:spMkLst>
            <pc:docMk/>
            <pc:sldMk cId="2170316532" sldId="264"/>
            <ac:spMk id="3" creationId="{9387B0EE-8BE9-48CC-B8F4-AD2EDFF89808}"/>
          </ac:spMkLst>
        </pc:spChg>
        <pc:graphicFrameChg chg="add mod">
          <ac:chgData name="Артем Шацкий" userId="4b4b55432b3dc87f" providerId="LiveId" clId="{A9F8BCE3-57A0-4F8B-8492-58FBE5887BCB}" dt="2023-11-20T17:14:32.507" v="3965"/>
          <ac:graphicFrameMkLst>
            <pc:docMk/>
            <pc:sldMk cId="2170316532" sldId="264"/>
            <ac:graphicFrameMk id="6" creationId="{144536D5-FE0B-4AFA-B522-FE5801FA68F1}"/>
          </ac:graphicFrameMkLst>
        </pc:graphicFrameChg>
      </pc:sldChg>
      <pc:sldChg chg="modSp new mod">
        <pc:chgData name="Артем Шацкий" userId="4b4b55432b3dc87f" providerId="LiveId" clId="{A9F8BCE3-57A0-4F8B-8492-58FBE5887BCB}" dt="2023-11-20T16:58:04.091" v="3702" actId="20577"/>
        <pc:sldMkLst>
          <pc:docMk/>
          <pc:sldMk cId="3611212799" sldId="265"/>
        </pc:sldMkLst>
        <pc:spChg chg="mod">
          <ac:chgData name="Артем Шацкий" userId="4b4b55432b3dc87f" providerId="LiveId" clId="{A9F8BCE3-57A0-4F8B-8492-58FBE5887BCB}" dt="2023-11-20T16:35:08.649" v="3233" actId="122"/>
          <ac:spMkLst>
            <pc:docMk/>
            <pc:sldMk cId="3611212799" sldId="265"/>
            <ac:spMk id="2" creationId="{4E248C6F-87BC-486D-8248-3A07A9819AFC}"/>
          </ac:spMkLst>
        </pc:spChg>
        <pc:spChg chg="mod">
          <ac:chgData name="Артем Шацкий" userId="4b4b55432b3dc87f" providerId="LiveId" clId="{A9F8BCE3-57A0-4F8B-8492-58FBE5887BCB}" dt="2023-11-20T16:58:04.091" v="3702" actId="20577"/>
          <ac:spMkLst>
            <pc:docMk/>
            <pc:sldMk cId="3611212799" sldId="265"/>
            <ac:spMk id="3" creationId="{9431A164-F1C8-408B-B734-3B203906289B}"/>
          </ac:spMkLst>
        </pc:spChg>
      </pc:sldChg>
      <pc:sldChg chg="modSp new mod">
        <pc:chgData name="Артем Шацкий" userId="4b4b55432b3dc87f" providerId="LiveId" clId="{A9F8BCE3-57A0-4F8B-8492-58FBE5887BCB}" dt="2023-11-20T17:02:42.784" v="3908" actId="20577"/>
        <pc:sldMkLst>
          <pc:docMk/>
          <pc:sldMk cId="3313918700" sldId="266"/>
        </pc:sldMkLst>
        <pc:spChg chg="mod">
          <ac:chgData name="Артем Шацкий" userId="4b4b55432b3dc87f" providerId="LiveId" clId="{A9F8BCE3-57A0-4F8B-8492-58FBE5887BCB}" dt="2023-11-20T16:58:40.790" v="3711" actId="122"/>
          <ac:spMkLst>
            <pc:docMk/>
            <pc:sldMk cId="3313918700" sldId="266"/>
            <ac:spMk id="2" creationId="{67A984A7-96D8-498D-B721-FB5693769D1B}"/>
          </ac:spMkLst>
        </pc:spChg>
        <pc:spChg chg="mod">
          <ac:chgData name="Артем Шацкий" userId="4b4b55432b3dc87f" providerId="LiveId" clId="{A9F8BCE3-57A0-4F8B-8492-58FBE5887BCB}" dt="2023-11-20T17:02:42.784" v="3908" actId="20577"/>
          <ac:spMkLst>
            <pc:docMk/>
            <pc:sldMk cId="3313918700" sldId="266"/>
            <ac:spMk id="3" creationId="{F8348F81-A123-4437-9CCC-2C2DD7D825D2}"/>
          </ac:spMkLst>
        </pc:spChg>
      </pc:sldChg>
      <pc:sldChg chg="modSp new mod">
        <pc:chgData name="Артем Шацкий" userId="4b4b55432b3dc87f" providerId="LiveId" clId="{A9F8BCE3-57A0-4F8B-8492-58FBE5887BCB}" dt="2023-11-20T17:04:25.814" v="3960" actId="20577"/>
        <pc:sldMkLst>
          <pc:docMk/>
          <pc:sldMk cId="3542690588" sldId="267"/>
        </pc:sldMkLst>
        <pc:spChg chg="mod">
          <ac:chgData name="Артем Шацкий" userId="4b4b55432b3dc87f" providerId="LiveId" clId="{A9F8BCE3-57A0-4F8B-8492-58FBE5887BCB}" dt="2023-11-20T17:03:02.947" v="3909" actId="122"/>
          <ac:spMkLst>
            <pc:docMk/>
            <pc:sldMk cId="3542690588" sldId="267"/>
            <ac:spMk id="2" creationId="{684EA9EA-475F-456B-9CB0-C4EDB869345A}"/>
          </ac:spMkLst>
        </pc:spChg>
        <pc:spChg chg="mod">
          <ac:chgData name="Артем Шацкий" userId="4b4b55432b3dc87f" providerId="LiveId" clId="{A9F8BCE3-57A0-4F8B-8492-58FBE5887BCB}" dt="2023-11-20T17:04:25.814" v="3960" actId="20577"/>
          <ac:spMkLst>
            <pc:docMk/>
            <pc:sldMk cId="3542690588" sldId="267"/>
            <ac:spMk id="3" creationId="{24F0AF81-5438-4D16-B6A2-60560766C30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(в %)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4F18-4118-B2C2-0C3B4FFC0331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F18-4118-B2C2-0C3B4FFC0331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F18-4118-B2C2-0C3B4FFC0331}"/>
              </c:ext>
            </c:extLst>
          </c:dPt>
          <c:dPt>
            <c:idx val="3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F18-4118-B2C2-0C3B4FFC033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Предприниматели</c:v>
                </c:pt>
                <c:pt idx="1">
                  <c:v>Руководители производств</c:v>
                </c:pt>
                <c:pt idx="2">
                  <c:v>Рабочие</c:v>
                </c:pt>
                <c:pt idx="3">
                  <c:v>Массовый рынок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10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18-4118-B2C2-0C3B4FFC033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11/20/2023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23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11/20/2023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501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09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03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11/20/2023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4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11/20/2023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0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11/20/2023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92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60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4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2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11/20/2023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164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3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3" descr="Абстрактная женетик Concept">
            <a:extLst>
              <a:ext uri="{FF2B5EF4-FFF2-40B4-BE49-F238E27FC236}">
                <a16:creationId xmlns:a16="http://schemas.microsoft.com/office/drawing/2014/main" id="{8196B01C-4693-F915-268A-0FEAC33C9C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25619" b="18143"/>
          <a:stretch/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EDAD761-2CF4-463A-AD87-1D4E8549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9DF7D3C-2892-4632-9E66-4D1E023A0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D2FAD08-001D-4400-AF80-51C864EF7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55D7D1-DC27-428A-A3CA-D194517E4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0211"/>
            <a:ext cx="7530685" cy="3163864"/>
          </a:xfrm>
        </p:spPr>
        <p:txBody>
          <a:bodyPr>
            <a:normAutofit/>
          </a:bodyPr>
          <a:lstStyle/>
          <a:p>
            <a:pPr algn="l"/>
            <a:r>
              <a:rPr lang="ru-RU" sz="5200" dirty="0">
                <a:solidFill>
                  <a:srgbClr val="FFFFFF"/>
                </a:solidFill>
              </a:rPr>
              <a:t>Умные датчики на производстве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A685D1-C679-4210-A2B6-F3A1E42B1A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74515"/>
            <a:ext cx="7583133" cy="1279124"/>
          </a:xfrm>
        </p:spPr>
        <p:txBody>
          <a:bodyPr>
            <a:normAutofit/>
          </a:bodyPr>
          <a:lstStyle/>
          <a:p>
            <a:pPr algn="l"/>
            <a:r>
              <a:rPr lang="ru-RU" sz="2200" dirty="0">
                <a:solidFill>
                  <a:srgbClr val="FFFFFF"/>
                </a:solidFill>
              </a:rPr>
              <a:t>Подготовил Шацкий Артём Игоревич, лидер проекта, группа 0481-06</a:t>
            </a:r>
          </a:p>
        </p:txBody>
      </p:sp>
    </p:spTree>
    <p:extLst>
      <p:ext uri="{BB962C8B-B14F-4D97-AF65-F5344CB8AC3E}">
        <p14:creationId xmlns:p14="http://schemas.microsoft.com/office/powerpoint/2010/main" val="403498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FA2AC1-5D3C-4C1C-9464-9AC8CAB14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 проекте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FE9E06-3C47-40E2-8C25-3FD992451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Описание проекта:</a:t>
            </a:r>
            <a:r>
              <a:rPr lang="ru-RU" sz="1800" dirty="0"/>
              <a:t> </a:t>
            </a:r>
            <a:r>
              <a:rPr lang="en-US" sz="1800" dirty="0"/>
              <a:t>I</a:t>
            </a:r>
            <a:r>
              <a:rPr lang="ru-RU" sz="1800" dirty="0" err="1"/>
              <a:t>ot</a:t>
            </a:r>
            <a:r>
              <a:rPr lang="ru-RU" sz="1800" dirty="0"/>
              <a:t>-девайсы (девайсы «интернета вещей») будут следить за процессами на производстве. Можно будет оперативно выявлять причины недостатков качества продукции и задержек поставок. Умные датчики умеют собирать различные показатели и передавать на сервер уже первично обработанные данные. Такие датчики значительно повысят эффективность труда и позволят избежать рутинной работы. Ещё такие датчики обеспечивают безопасность жилых помещений.</a:t>
            </a:r>
            <a:endParaRPr lang="en-US" sz="1800" dirty="0"/>
          </a:p>
          <a:p>
            <a:pPr marL="0" indent="0">
              <a:buNone/>
            </a:pPr>
            <a:r>
              <a:rPr lang="ru-RU" sz="1800" b="1" dirty="0"/>
              <a:t>Решаемые проблемы: </a:t>
            </a:r>
            <a:r>
              <a:rPr lang="ru-RU" sz="1800" dirty="0"/>
              <a:t>низкая эффективность труда; огромное количество рутинной работы на производстве; сложность в выявлении причин недостатков качества продукции; проблема обеспечения безопасности в жилых помещениях.</a:t>
            </a:r>
          </a:p>
          <a:p>
            <a:pPr marL="0" indent="0">
              <a:buNone/>
            </a:pPr>
            <a:r>
              <a:rPr lang="ru-RU" sz="1800" b="1" dirty="0"/>
              <a:t>Актуальность: </a:t>
            </a:r>
            <a:r>
              <a:rPr lang="ru-RU" sz="1800" dirty="0"/>
              <a:t>данный проект актуален, так как люди заинтересованы в автоматизации производства и сокращении рутинной работы. Также люди хотят обеспечить безопасность своих домов или квартир, поэтому умные датчики будут иметь высокий спрос на рынке.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149162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6F08BEF-E632-44ED-88A4-8041CF0E1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559919"/>
            <a:ext cx="11274612" cy="6109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Технология решения проблемы: </a:t>
            </a:r>
            <a:r>
              <a:rPr lang="ru-RU" sz="1800" dirty="0"/>
              <a:t>с помощью чувствительных элементов умные датчики будут реагировать на изменения физических показателей, которые могут негативно сказаться на производстве, в виде сбора аналоговых данных. Далее датчик преобразует аналоговые данные в цифровые, анализирует цифровые данные и выводит их на дисплей. С помощью модуля беспроводной связи информация будет передана на компьютер руководителя производства. Тем самым датчик оповестит руководство о сбоях в производстве. Датчики, которые сигнализируют об экстренных ситуациях в жилых помещениях, преобразуют полученные данные в звуковой сигнал с помощью встроенной в них сигнализации. Также такие датчики могут самостоятельно вызвать МЧС с помощью встроенной в них программы на языке </a:t>
            </a:r>
            <a:r>
              <a:rPr lang="en-US" sz="1800" dirty="0"/>
              <a:t>Python</a:t>
            </a:r>
            <a:r>
              <a:rPr lang="ru-RU" sz="1800" dirty="0"/>
              <a:t>.</a:t>
            </a:r>
            <a:endParaRPr lang="en-US" sz="1800" dirty="0"/>
          </a:p>
          <a:p>
            <a:pPr marL="0" indent="0">
              <a:buNone/>
            </a:pPr>
            <a:r>
              <a:rPr lang="ru-RU" sz="1800" b="1" dirty="0"/>
              <a:t>Описание продукта: </a:t>
            </a:r>
            <a:r>
              <a:rPr lang="ru-RU" sz="1800" dirty="0"/>
              <a:t>датчики с чувствительными элементами (светочувствительные диоды, металлические пластины) и с модулем беспроводной связи для передачи данных на обычный сервер или облако (</a:t>
            </a:r>
            <a:r>
              <a:rPr lang="en-US" sz="1800" dirty="0"/>
              <a:t>Bluetooth</a:t>
            </a:r>
            <a:r>
              <a:rPr lang="ru-RU" sz="1800" dirty="0"/>
              <a:t>, </a:t>
            </a:r>
            <a:r>
              <a:rPr lang="en-US" sz="1800" dirty="0"/>
              <a:t>NFC</a:t>
            </a:r>
            <a:r>
              <a:rPr lang="ru-RU" sz="1800" dirty="0"/>
              <a:t>, </a:t>
            </a:r>
            <a:r>
              <a:rPr lang="en-US" sz="1800" dirty="0"/>
              <a:t>RF</a:t>
            </a:r>
            <a:r>
              <a:rPr lang="ru-RU" sz="1800" dirty="0"/>
              <a:t>, </a:t>
            </a:r>
            <a:r>
              <a:rPr lang="en-US" sz="1800" dirty="0"/>
              <a:t>Wi</a:t>
            </a:r>
            <a:r>
              <a:rPr lang="ru-RU" sz="1800" dirty="0"/>
              <a:t>-</a:t>
            </a:r>
            <a:r>
              <a:rPr lang="en-US" sz="1800" dirty="0"/>
              <a:t>Fi</a:t>
            </a:r>
            <a:r>
              <a:rPr lang="ru-RU" sz="1800" dirty="0"/>
              <a:t>). Язык программирования – </a:t>
            </a:r>
            <a:r>
              <a:rPr lang="en-US" sz="1800" dirty="0"/>
              <a:t>Python</a:t>
            </a:r>
            <a:r>
              <a:rPr lang="ru-RU" sz="1800" dirty="0"/>
              <a:t>. Мощность – 6 Вт, время зарядки – 1,5 ч, время работы от аккумулятора – 5 ч, размеры датчика – 70 × 32 × 95 мм, вес – 0,13 кг. Рабочая температура датчика от -20 до 40 градусов Цельсия. Корпус датчика будет сделан из сплава графена с хромом для обеспечения прочности датчика и малого веса.</a:t>
            </a:r>
          </a:p>
          <a:p>
            <a:pPr marL="0" indent="0">
              <a:buNone/>
            </a:pPr>
            <a:r>
              <a:rPr lang="ru-RU" sz="1800" b="1" dirty="0"/>
              <a:t>Ценностное предложение: </a:t>
            </a:r>
            <a:r>
              <a:rPr lang="ru-RU" sz="1800" dirty="0"/>
              <a:t>низкая цена датчиков; большой срок службы; быстрая обработка данных; универсальность (мои датчики имеют несколько сфер применения); точность в измерении данных.</a:t>
            </a:r>
          </a:p>
          <a:p>
            <a:pPr marL="0" indent="0">
              <a:buNone/>
            </a:pPr>
            <a:r>
              <a:rPr lang="ru-RU" sz="1800" b="1" dirty="0"/>
              <a:t>Недостатки моего продукта: </a:t>
            </a:r>
            <a:r>
              <a:rPr lang="ru-RU" sz="1800" dirty="0"/>
              <a:t>высокая стоимость ресурсов для изготовления датчика.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1232264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489E7F-9119-4F18-AECA-DB7522DF3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Анализ конкурентов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31C2A2-FEA3-447A-A1B2-6C2C8B0F0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Мои конкуренты:</a:t>
            </a:r>
          </a:p>
          <a:p>
            <a:r>
              <a:rPr lang="en-US" sz="1800" dirty="0" err="1"/>
              <a:t>Tuya</a:t>
            </a:r>
            <a:r>
              <a:rPr lang="en-US" sz="1800" dirty="0"/>
              <a:t> Smart</a:t>
            </a:r>
            <a:r>
              <a:rPr lang="ru-RU" sz="1800" dirty="0"/>
              <a:t> (умный датчик дыма, умный датчик движения)</a:t>
            </a:r>
          </a:p>
          <a:p>
            <a:r>
              <a:rPr lang="en-US" sz="1800" dirty="0"/>
              <a:t>Navigator Smart Home</a:t>
            </a:r>
            <a:r>
              <a:rPr lang="ru-RU" sz="1800" dirty="0"/>
              <a:t> (умный датчик температуры и </a:t>
            </a:r>
            <a:r>
              <a:rPr lang="ru-RU" sz="1800" dirty="0" err="1"/>
              <a:t>влажости</a:t>
            </a:r>
            <a:r>
              <a:rPr lang="ru-RU" sz="1800" dirty="0"/>
              <a:t>)</a:t>
            </a:r>
          </a:p>
          <a:p>
            <a:r>
              <a:rPr lang="en-US" sz="1800" dirty="0"/>
              <a:t>Xiaomi</a:t>
            </a:r>
            <a:r>
              <a:rPr lang="ru-RU" sz="1800" dirty="0"/>
              <a:t> (датчик присутствия)</a:t>
            </a:r>
          </a:p>
          <a:p>
            <a:r>
              <a:rPr lang="en-US" sz="1800" dirty="0"/>
              <a:t>Zigbee</a:t>
            </a:r>
            <a:r>
              <a:rPr lang="ru-RU" sz="1800" dirty="0"/>
              <a:t> (умный датчик протечки воды)</a:t>
            </a:r>
          </a:p>
          <a:p>
            <a:r>
              <a:rPr lang="en-US" sz="1800" dirty="0" err="1"/>
              <a:t>Owler</a:t>
            </a:r>
            <a:r>
              <a:rPr lang="en-US" sz="1800" dirty="0"/>
              <a:t> Smart Door Protect</a:t>
            </a:r>
            <a:r>
              <a:rPr lang="ru-RU" sz="1800" dirty="0"/>
              <a:t> (умный </a:t>
            </a:r>
            <a:r>
              <a:rPr lang="en-US" sz="1800" dirty="0"/>
              <a:t>Wi</a:t>
            </a:r>
            <a:r>
              <a:rPr lang="ru-RU" sz="1800" dirty="0"/>
              <a:t>-</a:t>
            </a:r>
            <a:r>
              <a:rPr lang="en-US" sz="1800" dirty="0"/>
              <a:t>Fi </a:t>
            </a:r>
            <a:r>
              <a:rPr lang="ru-RU" sz="1800" dirty="0"/>
              <a:t>датчик открытия дверей и окон).</a:t>
            </a:r>
          </a:p>
        </p:txBody>
      </p:sp>
    </p:spTree>
    <p:extLst>
      <p:ext uri="{BB962C8B-B14F-4D97-AF65-F5344CB8AC3E}">
        <p14:creationId xmlns:p14="http://schemas.microsoft.com/office/powerpoint/2010/main" val="991732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A844C5EA-868B-41C7-824C-DE111DCE9E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9613874"/>
              </p:ext>
            </p:extLst>
          </p:nvPr>
        </p:nvGraphicFramePr>
        <p:xfrm>
          <a:off x="350417" y="161364"/>
          <a:ext cx="11491165" cy="7007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595">
                  <a:extLst>
                    <a:ext uri="{9D8B030D-6E8A-4147-A177-3AD203B41FA5}">
                      <a16:colId xmlns:a16="http://schemas.microsoft.com/office/drawing/2014/main" val="2939837027"/>
                    </a:ext>
                  </a:extLst>
                </a:gridCol>
                <a:gridCol w="1641595">
                  <a:extLst>
                    <a:ext uri="{9D8B030D-6E8A-4147-A177-3AD203B41FA5}">
                      <a16:colId xmlns:a16="http://schemas.microsoft.com/office/drawing/2014/main" val="1529745027"/>
                    </a:ext>
                  </a:extLst>
                </a:gridCol>
                <a:gridCol w="1641595">
                  <a:extLst>
                    <a:ext uri="{9D8B030D-6E8A-4147-A177-3AD203B41FA5}">
                      <a16:colId xmlns:a16="http://schemas.microsoft.com/office/drawing/2014/main" val="3041805982"/>
                    </a:ext>
                  </a:extLst>
                </a:gridCol>
                <a:gridCol w="1641595">
                  <a:extLst>
                    <a:ext uri="{9D8B030D-6E8A-4147-A177-3AD203B41FA5}">
                      <a16:colId xmlns:a16="http://schemas.microsoft.com/office/drawing/2014/main" val="366923493"/>
                    </a:ext>
                  </a:extLst>
                </a:gridCol>
                <a:gridCol w="1641595">
                  <a:extLst>
                    <a:ext uri="{9D8B030D-6E8A-4147-A177-3AD203B41FA5}">
                      <a16:colId xmlns:a16="http://schemas.microsoft.com/office/drawing/2014/main" val="1905580950"/>
                    </a:ext>
                  </a:extLst>
                </a:gridCol>
                <a:gridCol w="1508179">
                  <a:extLst>
                    <a:ext uri="{9D8B030D-6E8A-4147-A177-3AD203B41FA5}">
                      <a16:colId xmlns:a16="http://schemas.microsoft.com/office/drawing/2014/main" val="2211218076"/>
                    </a:ext>
                  </a:extLst>
                </a:gridCol>
                <a:gridCol w="1775011">
                  <a:extLst>
                    <a:ext uri="{9D8B030D-6E8A-4147-A177-3AD203B41FA5}">
                      <a16:colId xmlns:a16="http://schemas.microsoft.com/office/drawing/2014/main" val="312728905"/>
                    </a:ext>
                  </a:extLst>
                </a:gridCol>
              </a:tblGrid>
              <a:tr h="133997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Tuya</a:t>
                      </a:r>
                      <a:r>
                        <a:rPr lang="en-US" dirty="0"/>
                        <a:t> Smart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Navigator Smart Home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Xiaomi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Zigbee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Owler</a:t>
                      </a:r>
                      <a:r>
                        <a:rPr lang="en-US" dirty="0"/>
                        <a:t> Smart Door Protect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Мой продукт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979590"/>
                  </a:ext>
                </a:extLst>
              </a:tr>
              <a:tr h="89518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Ценник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Цена в открытом доступе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Только после обратной связи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Цена в открытом доступе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1668 руб.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Только после обратной связи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Цена в открытом доступе + скидка 10% при покупке одновременно 2 датчиков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584483"/>
                  </a:ext>
                </a:extLst>
              </a:tr>
              <a:tr h="77633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Срок службы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 лет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 лет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 лет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 лет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 года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 лет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674378"/>
                  </a:ext>
                </a:extLst>
              </a:tr>
              <a:tr h="77633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Время работы от аккумулятора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 ч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 ч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 ч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 ч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 ч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 ч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377705"/>
                  </a:ext>
                </a:extLst>
              </a:tr>
              <a:tr h="77633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Вес датчика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0,14 кг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0,15 кг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 17 кг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 2 кг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 19 кг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 13 кг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319942"/>
                  </a:ext>
                </a:extLst>
              </a:tr>
              <a:tr h="77633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Рабочая температура датчика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 0 до 40 градусов Цельсия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От 0 до 60 градусов Цельсия</a:t>
                      </a: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От 0 до 40 градусов Цельсия</a:t>
                      </a: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От 0 до 50 градусов Цельсия</a:t>
                      </a: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От -10 до 40 градусов Цельсия</a:t>
                      </a: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От -20 до 40 градусов Цельсия</a:t>
                      </a: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189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9088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688432-1BF4-49CE-A0E0-AF31A273F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Финансовая 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6E461F-1CA8-44F6-83E2-4217174CC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В зависимости от назначения датчика и его универсальности цена за один датчик будет варьироваться от 700 руб. до 4000 руб.</a:t>
            </a:r>
          </a:p>
          <a:p>
            <a:pPr marL="0" indent="0">
              <a:buNone/>
            </a:pPr>
            <a:r>
              <a:rPr lang="ru-RU" sz="1800" dirty="0"/>
              <a:t>Расходы на зарплату персоналу будут составлять около 500 тыс. </a:t>
            </a:r>
            <a:r>
              <a:rPr lang="ru-RU" sz="1800" dirty="0" err="1"/>
              <a:t>руб</a:t>
            </a:r>
            <a:r>
              <a:rPr lang="ru-RU" sz="1800" dirty="0"/>
              <a:t>/</a:t>
            </a:r>
            <a:r>
              <a:rPr lang="ru-RU" sz="1800" dirty="0" err="1"/>
              <a:t>мес</a:t>
            </a:r>
            <a:r>
              <a:rPr lang="ru-RU" sz="1800" dirty="0"/>
              <a:t>, расходы на необходимые ресурсы – около 100 тыс. </a:t>
            </a:r>
            <a:r>
              <a:rPr lang="ru-RU" sz="1800" dirty="0" err="1"/>
              <a:t>руб</a:t>
            </a:r>
            <a:r>
              <a:rPr lang="ru-RU" sz="1800" dirty="0"/>
              <a:t>/</a:t>
            </a:r>
            <a:r>
              <a:rPr lang="ru-RU" sz="1800" dirty="0" err="1"/>
              <a:t>мес</a:t>
            </a:r>
            <a:r>
              <a:rPr lang="ru-RU" sz="1800" dirty="0"/>
              <a:t>, покупка помещения для производства датчиков – 2 млн </a:t>
            </a:r>
            <a:r>
              <a:rPr lang="ru-RU" sz="1800" dirty="0" err="1"/>
              <a:t>руб</a:t>
            </a:r>
            <a:r>
              <a:rPr lang="ru-RU" sz="1800" dirty="0"/>
              <a:t>, расходы на содержание помещения – 50 тыс. </a:t>
            </a:r>
            <a:r>
              <a:rPr lang="ru-RU" sz="1800" dirty="0" err="1"/>
              <a:t>руб</a:t>
            </a:r>
            <a:r>
              <a:rPr lang="ru-RU" sz="1800" dirty="0"/>
              <a:t>/</a:t>
            </a:r>
            <a:r>
              <a:rPr lang="ru-RU" sz="1800" dirty="0" err="1"/>
              <a:t>мес</a:t>
            </a:r>
            <a:r>
              <a:rPr lang="ru-RU" sz="1800" dirty="0"/>
              <a:t>, расходы на рекламу – 5 тыс. </a:t>
            </a:r>
            <a:r>
              <a:rPr lang="ru-RU" sz="1800" dirty="0" err="1"/>
              <a:t>руб</a:t>
            </a:r>
            <a:r>
              <a:rPr lang="ru-RU" sz="1800" dirty="0"/>
              <a:t>/мес. Предполагаемый доход от продажи датчиков – 1300000 </a:t>
            </a:r>
            <a:r>
              <a:rPr lang="ru-RU" sz="1800" dirty="0" err="1"/>
              <a:t>руб</a:t>
            </a:r>
            <a:r>
              <a:rPr lang="ru-RU" sz="1800" dirty="0"/>
              <a:t>/мес. Прибыль – примерно 700 тыс. </a:t>
            </a:r>
            <a:r>
              <a:rPr lang="ru-RU" sz="1800" dirty="0" err="1"/>
              <a:t>руб</a:t>
            </a:r>
            <a:r>
              <a:rPr lang="ru-RU" sz="1800" dirty="0"/>
              <a:t>/мес. Для более успешного развития бизнеса я планирую привлечь инвесторов.</a:t>
            </a:r>
          </a:p>
          <a:p>
            <a:pPr marL="0" indent="0">
              <a:buNone/>
            </a:pPr>
            <a:r>
              <a:rPr lang="ru-RU" sz="1800" dirty="0"/>
              <a:t>Достичь такой размер прибыли я смогу через 3 года. В первый год прибыль будет составлять в среднем 100 тыс. </a:t>
            </a:r>
            <a:r>
              <a:rPr lang="ru-RU" sz="1800" dirty="0" err="1"/>
              <a:t>руб</a:t>
            </a:r>
            <a:r>
              <a:rPr lang="ru-RU" sz="1800" dirty="0"/>
              <a:t>/</a:t>
            </a:r>
            <a:r>
              <a:rPr lang="ru-RU" sz="1800" dirty="0" err="1"/>
              <a:t>мес</a:t>
            </a:r>
            <a:r>
              <a:rPr lang="ru-RU" sz="1800" dirty="0"/>
              <a:t>, во второй год – 400 тыс. </a:t>
            </a:r>
            <a:r>
              <a:rPr lang="ru-RU" sz="1800" dirty="0" err="1"/>
              <a:t>руб</a:t>
            </a:r>
            <a:r>
              <a:rPr lang="ru-RU" sz="1800" dirty="0"/>
              <a:t>/</a:t>
            </a:r>
            <a:r>
              <a:rPr lang="ru-RU" sz="1800" dirty="0" err="1"/>
              <a:t>мес</a:t>
            </a:r>
            <a:r>
              <a:rPr lang="ru-RU" sz="1800" dirty="0"/>
              <a:t>, и лишь в третий год прибыль достигнет своего максимума – 700 тыс. </a:t>
            </a:r>
            <a:r>
              <a:rPr lang="ru-RU" sz="1800" dirty="0" err="1"/>
              <a:t>руб</a:t>
            </a:r>
            <a:r>
              <a:rPr lang="ru-RU" sz="1800" dirty="0"/>
              <a:t>/</a:t>
            </a:r>
            <a:r>
              <a:rPr lang="ru-RU" sz="1800" dirty="0" err="1"/>
              <a:t>мес</a:t>
            </a:r>
            <a:r>
              <a:rPr lang="ru-RU" sz="1800" dirty="0"/>
              <a:t> (в среднем 650 человек в месяц будут покупать мои датчики по средней цене 2000 руб., таким образом доход от продажи датчиков составит 2000 × 650 = 1300000 </a:t>
            </a:r>
            <a:r>
              <a:rPr lang="ru-RU" sz="1800" dirty="0" err="1"/>
              <a:t>руб</a:t>
            </a:r>
            <a:r>
              <a:rPr lang="ru-RU" sz="1800" dirty="0"/>
              <a:t>/</a:t>
            </a:r>
            <a:r>
              <a:rPr lang="ru-RU" sz="1800" dirty="0" err="1"/>
              <a:t>мес</a:t>
            </a:r>
            <a:r>
              <a:rPr lang="ru-RU" sz="1800" dirty="0"/>
              <a:t>, а прибыль составит 1300000 – 600000 = 700000 </a:t>
            </a:r>
            <a:r>
              <a:rPr lang="ru-RU" sz="1800" dirty="0" err="1"/>
              <a:t>руб</a:t>
            </a:r>
            <a:r>
              <a:rPr lang="ru-RU" sz="1800" dirty="0"/>
              <a:t>/</a:t>
            </a:r>
            <a:r>
              <a:rPr lang="ru-RU" sz="1800" dirty="0" err="1"/>
              <a:t>мес</a:t>
            </a:r>
            <a:r>
              <a:rPr lang="ru-RU" sz="1800" dirty="0"/>
              <a:t> (прибыль = </a:t>
            </a:r>
            <a:r>
              <a:rPr lang="ru-RU" sz="1800"/>
              <a:t>доходы – расходы)).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708960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2B7A522-B83E-47DC-A806-0A2C3F0A9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416485"/>
            <a:ext cx="11274612" cy="419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Бизнес-модель: </a:t>
            </a:r>
            <a:r>
              <a:rPr lang="ru-RU" sz="1800" dirty="0"/>
              <a:t>Я буду продвигать свой продукт с помощью рекламы в популярных соцсетях (</a:t>
            </a:r>
            <a:r>
              <a:rPr lang="en-US" sz="1800" dirty="0"/>
              <a:t>VK</a:t>
            </a:r>
            <a:r>
              <a:rPr lang="ru-RU" sz="1800" dirty="0"/>
              <a:t>, </a:t>
            </a:r>
            <a:r>
              <a:rPr lang="en-US" sz="1800" dirty="0"/>
              <a:t>Telegram</a:t>
            </a:r>
            <a:r>
              <a:rPr lang="ru-RU" sz="1800" dirty="0"/>
              <a:t>, Одноклассники) и на телевидении. С помощью рекламы я привлеку инвесторов для создания материальной базы моего бизнеса. На финансы, полученные от инвесторов, я выкуплю помещение для производства датчиков, закуплю необходимые ресурсы, найму персонал. Продавать датчики я буду в популярном интернет-магазине (</a:t>
            </a:r>
            <a:r>
              <a:rPr lang="en-US" sz="1800" dirty="0"/>
              <a:t>Ozon </a:t>
            </a:r>
            <a:r>
              <a:rPr lang="ru-RU" sz="1800" dirty="0"/>
              <a:t>или </a:t>
            </a:r>
            <a:r>
              <a:rPr lang="en-US" sz="1800" dirty="0" err="1"/>
              <a:t>Wildberries</a:t>
            </a:r>
            <a:r>
              <a:rPr lang="ru-RU" sz="1800" dirty="0"/>
              <a:t>). В будущем я создам свой сайт, прорекламирую его и буду на нём также продавать умные датчики. Клиенты, которые приобретут на моём сайте 2 датчика, будут получать скидку 10% на покупку следующих датчиков. Доставлять потребителям датчики будут курьеры, нанятые мной.</a:t>
            </a:r>
          </a:p>
          <a:p>
            <a:pPr marL="0" indent="0">
              <a:buNone/>
            </a:pPr>
            <a:r>
              <a:rPr lang="ru-RU" sz="1800" b="1" dirty="0"/>
              <a:t>Стадия проекта: </a:t>
            </a:r>
            <a:r>
              <a:rPr lang="ru-RU" sz="1800" dirty="0"/>
              <a:t>мой проект находится на уровне идеи или концепции. В будущем я с помощью инженерных разработок попытаюсь создать прототип моего продукта для выявления на практике недостатков и их устранения.</a:t>
            </a:r>
          </a:p>
          <a:p>
            <a:pPr marL="0" indent="0">
              <a:buNone/>
            </a:pP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526588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6D1641-56BF-4BB5-AB0D-F3DF7F44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Потенциальные потребительские сегменты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227D6B-47E1-4C34-9C05-E08B647C9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Предприниматели (производители товаров; мужчины и женщины от 25 до 60 лет; имеют доход от 100 тыс. </a:t>
            </a:r>
            <a:r>
              <a:rPr lang="ru-RU" sz="1800" dirty="0" err="1"/>
              <a:t>руб</a:t>
            </a:r>
            <a:r>
              <a:rPr lang="ru-RU" sz="1800" dirty="0"/>
              <a:t>/</a:t>
            </a:r>
            <a:r>
              <a:rPr lang="ru-RU" sz="1800" dirty="0" err="1"/>
              <a:t>мес</a:t>
            </a:r>
            <a:r>
              <a:rPr lang="ru-RU" sz="1800" dirty="0"/>
              <a:t>; заинтересованы в высоком качестве своей продукции);</a:t>
            </a:r>
          </a:p>
          <a:p>
            <a:r>
              <a:rPr lang="ru-RU" sz="1800" dirty="0"/>
              <a:t>Руководители производств (мужчины и женщины в возрасте от 35 до 70 лет; высшее образование; доход от 100 тыс. </a:t>
            </a:r>
            <a:r>
              <a:rPr lang="ru-RU" sz="1800" dirty="0" err="1"/>
              <a:t>руб</a:t>
            </a:r>
            <a:r>
              <a:rPr lang="ru-RU" sz="1800" dirty="0"/>
              <a:t>/</a:t>
            </a:r>
            <a:r>
              <a:rPr lang="ru-RU" sz="1800" dirty="0" err="1"/>
              <a:t>мес</a:t>
            </a:r>
            <a:r>
              <a:rPr lang="ru-RU" sz="1800" dirty="0"/>
              <a:t>; заинтересованы в развитии производства);</a:t>
            </a:r>
          </a:p>
          <a:p>
            <a:r>
              <a:rPr lang="ru-RU" sz="1800" dirty="0"/>
              <a:t>Рабочие (работают на производствах различной направленности; мужчины от 20 до 60 лет; доход от 30 тыс. </a:t>
            </a:r>
            <a:r>
              <a:rPr lang="ru-RU" sz="1800" dirty="0" err="1"/>
              <a:t>руб</a:t>
            </a:r>
            <a:r>
              <a:rPr lang="ru-RU" sz="1800" dirty="0"/>
              <a:t>/</a:t>
            </a:r>
            <a:r>
              <a:rPr lang="ru-RU" sz="1800" dirty="0" err="1"/>
              <a:t>мес</a:t>
            </a:r>
            <a:r>
              <a:rPr lang="ru-RU" sz="1800" dirty="0"/>
              <a:t>; среднее профессиональное образование; заинтересованы в облегчении своего труда);</a:t>
            </a:r>
          </a:p>
          <a:p>
            <a:r>
              <a:rPr lang="ru-RU" sz="1800" dirty="0"/>
              <a:t>Массовый рынок (мужчины и женщины любого возраста; доход от 30 тыс. </a:t>
            </a:r>
            <a:r>
              <a:rPr lang="ru-RU" sz="1800" dirty="0" err="1"/>
              <a:t>руб</a:t>
            </a:r>
            <a:r>
              <a:rPr lang="ru-RU" sz="1800" dirty="0"/>
              <a:t>/</a:t>
            </a:r>
            <a:r>
              <a:rPr lang="ru-RU" sz="1800" dirty="0" err="1"/>
              <a:t>мес</a:t>
            </a:r>
            <a:r>
              <a:rPr lang="ru-RU" sz="1800" dirty="0"/>
              <a:t>; заинтересованы в обеспечении безопасности своих домов и квартир).</a:t>
            </a:r>
          </a:p>
        </p:txBody>
      </p:sp>
    </p:spTree>
    <p:extLst>
      <p:ext uri="{BB962C8B-B14F-4D97-AF65-F5344CB8AC3E}">
        <p14:creationId xmlns:p14="http://schemas.microsoft.com/office/powerpoint/2010/main" val="3248364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7DB513-722F-4750-80BD-2D6DE32FF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Доля каждого потребительского сегмента (в %) от общего числа моих потребителей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44536D5-FE0B-4AFA-B522-FE5801FA68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376009"/>
              </p:ext>
            </p:extLst>
          </p:nvPr>
        </p:nvGraphicFramePr>
        <p:xfrm>
          <a:off x="458788" y="1949450"/>
          <a:ext cx="11274425" cy="4195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0316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48C6F-87BC-486D-8248-3A07A9819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Риски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31A164-F1C8-408B-B734-3B2039062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Риск найма на производство умных датчиков неквалифицированных кадров;</a:t>
            </a:r>
          </a:p>
          <a:p>
            <a:r>
              <a:rPr lang="ru-RU" sz="1800" dirty="0"/>
              <a:t>Риск несоответствия цели проекта потребностям рынка;</a:t>
            </a:r>
          </a:p>
          <a:p>
            <a:r>
              <a:rPr lang="ru-RU" sz="1800" dirty="0"/>
              <a:t>Риск сбоев в работе умных датчиков и как следствие потери репутации среди потребителей;</a:t>
            </a:r>
          </a:p>
          <a:p>
            <a:r>
              <a:rPr lang="ru-RU" sz="1800" dirty="0"/>
              <a:t>Риск огромных затрат на производство датчиков и как следствие убытков от ведения бизнеса;</a:t>
            </a:r>
          </a:p>
          <a:p>
            <a:r>
              <a:rPr lang="ru-RU" sz="1800" dirty="0"/>
              <a:t>Риск остаться незамеченным из-за огромной конкуренции на рынке.</a:t>
            </a:r>
          </a:p>
        </p:txBody>
      </p:sp>
    </p:spTree>
    <p:extLst>
      <p:ext uri="{BB962C8B-B14F-4D97-AF65-F5344CB8AC3E}">
        <p14:creationId xmlns:p14="http://schemas.microsoft.com/office/powerpoint/2010/main" val="3611212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A984A7-96D8-498D-B721-FB5693769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Команда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348F81-A123-4437-9CCC-2C2DD7D82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Лидер – Шацкий Артём Игоревич.</a:t>
            </a:r>
          </a:p>
          <a:p>
            <a:pPr marL="0" indent="0">
              <a:buNone/>
            </a:pPr>
            <a:r>
              <a:rPr lang="ru-RU" sz="1800" dirty="0"/>
              <a:t>В будущем я попытаюсь создать команду из опытных </a:t>
            </a:r>
            <a:r>
              <a:rPr lang="en-US" sz="1800" dirty="0"/>
              <a:t>IT-</a:t>
            </a:r>
            <a:r>
              <a:rPr lang="ru-RU" sz="1800" dirty="0"/>
              <a:t>специалистов для распределения обязанностей между её членами и для более успешной реализации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3313918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4EA9EA-475F-456B-9CB0-C4EDB8693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F0AF81-5438-4D16-B6A2-60560766C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Контакты:</a:t>
            </a:r>
          </a:p>
          <a:p>
            <a:pPr marL="0" indent="0">
              <a:buNone/>
            </a:pPr>
            <a:r>
              <a:rPr lang="ru-RU" sz="1800" dirty="0"/>
              <a:t>89532528015</a:t>
            </a:r>
          </a:p>
          <a:p>
            <a:pPr marL="0" indent="0">
              <a:buNone/>
            </a:pPr>
            <a:r>
              <a:rPr lang="en-US" sz="1800" dirty="0"/>
              <a:t>artemsackij12@gmail.com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542690588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AnalogousFromLightSeedLeftStep">
      <a:dk1>
        <a:srgbClr val="000000"/>
      </a:dk1>
      <a:lt1>
        <a:srgbClr val="FFFFFF"/>
      </a:lt1>
      <a:dk2>
        <a:srgbClr val="24393F"/>
      </a:dk2>
      <a:lt2>
        <a:srgbClr val="E8E8E2"/>
      </a:lt2>
      <a:accent1>
        <a:srgbClr val="8885D7"/>
      </a:accent1>
      <a:accent2>
        <a:srgbClr val="6A90CE"/>
      </a:accent2>
      <a:accent3>
        <a:srgbClr val="5AAEC3"/>
      </a:accent3>
      <a:accent4>
        <a:srgbClr val="5DB4A2"/>
      </a:accent4>
      <a:accent5>
        <a:srgbClr val="68B484"/>
      </a:accent5>
      <a:accent6>
        <a:srgbClr val="62B65E"/>
      </a:accent6>
      <a:hlink>
        <a:srgbClr val="848651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1205</Words>
  <Application>Microsoft Office PowerPoint</Application>
  <PresentationFormat>Широкоэкранный</PresentationFormat>
  <Paragraphs>85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Avenir Next LT Pro</vt:lpstr>
      <vt:lpstr>AvenirNext LT Pro Medium</vt:lpstr>
      <vt:lpstr>Sabon Next LT</vt:lpstr>
      <vt:lpstr>DappledVTI</vt:lpstr>
      <vt:lpstr>Умные датчики на производстве</vt:lpstr>
      <vt:lpstr>О проекте</vt:lpstr>
      <vt:lpstr>Презентация PowerPoint</vt:lpstr>
      <vt:lpstr>Анализ конкурентов</vt:lpstr>
      <vt:lpstr>Презентация PowerPoint</vt:lpstr>
      <vt:lpstr>Финансовая модель</vt:lpstr>
      <vt:lpstr>Презентация PowerPoint</vt:lpstr>
      <vt:lpstr>Потенциальные потребительские сегменты</vt:lpstr>
      <vt:lpstr>Доля каждого потребительского сегмента (в %) от общего числа моих потребителей</vt:lpstr>
      <vt:lpstr>Риски проекта</vt:lpstr>
      <vt:lpstr>Команда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Умные датчики на производстве</dc:title>
  <dc:creator>Артем Шацкий</dc:creator>
  <cp:lastModifiedBy>Артем Шацкий</cp:lastModifiedBy>
  <cp:revision>18</cp:revision>
  <dcterms:created xsi:type="dcterms:W3CDTF">2023-11-20T05:55:23Z</dcterms:created>
  <dcterms:modified xsi:type="dcterms:W3CDTF">2023-11-20T17:14:39Z</dcterms:modified>
</cp:coreProperties>
</file>