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7" r:id="rId3"/>
    <p:sldId id="258" r:id="rId4"/>
    <p:sldId id="259" r:id="rId5"/>
    <p:sldId id="260" r:id="rId6"/>
    <p:sldId id="261" r:id="rId7"/>
    <p:sldId id="297" r:id="rId8"/>
    <p:sldId id="300" r:id="rId9"/>
    <p:sldId id="305" r:id="rId10"/>
    <p:sldId id="273" r:id="rId11"/>
    <p:sldId id="275" r:id="rId12"/>
    <p:sldId id="301" r:id="rId13"/>
    <p:sldId id="30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CD"/>
    <a:srgbClr val="4747CB"/>
    <a:srgbClr val="FFDBB7"/>
    <a:srgbClr val="180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123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654A6-D855-5791-98B6-C2688C65F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22C918-E6F0-1F17-6E82-410EAE3EF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6FC066-1B7C-8C64-A44E-F63D3EE8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693A06-18F2-80D7-1A2B-2EAF73BC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638F7B-93EF-0F53-E2EA-1A8E4395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1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05A92C-DFC3-968F-5464-0600A43F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FE505CF-21AA-BE1A-D2CF-09E9F89B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4E3795-E260-811F-567D-52618CB6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211ED3-A0CC-28CD-BBB2-B1F4259A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F34DC2-CDD3-86AD-45C5-DCB614DC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1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0FCC1BC-E472-C483-7DBF-C4FBC482A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36EEC3D-F4F2-8D91-B48F-759AAD976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D37D80-2213-1EBF-B299-282C61FD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463FD1-0DD1-C2F3-994C-97B6855F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4C1106-9E66-BD28-129A-B0703CEB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3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1F0BA9-3BB4-7D58-4110-A4065917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CC1147-A453-3A30-E407-BB91EC699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E42A45-2658-8E11-F6D0-5AD19226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D96ECC-7385-0E95-E23C-F52279C9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05B2BF-4D36-107C-CEFB-38F85BF0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3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084055-C507-FBC1-5EE2-0BB4D08F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7E9F800-22A1-FAAF-B2E7-8B126FF4D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71CE8F-F85B-4C5F-D0AE-602BA6ADB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0D2133-29F4-6EA5-C483-738CDD70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B8C81E-BF7E-B123-8F92-AE7158D5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9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163002-A40D-025D-958F-D464B0DF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96B8F6-77F2-5EFE-9FBD-E021DE918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EE7B491-33E0-C3E5-F7E9-9BB4160F3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8A81EF-4F1C-F9E4-B834-8EA85F9B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115360-230F-EC25-3EAE-07E651AF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B21F5B-D704-DC65-4817-2997CE4E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9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2BFD61-D3C3-80BB-FF3A-7C3C0586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504E063-6F8D-0EBC-46C0-C6C861953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A1B9819-DA4F-4D61-B7B4-8688CD7E4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FF1AAF9-8FFC-B2F2-3C22-764158033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CF4993-50D2-6816-1230-F1FDEDC3B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0CE43CD-0385-DE50-2285-3679E3C8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B022889-24AF-A4EC-B46D-084D4A23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924DBD-C4AC-BF0F-C9AA-47360932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73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EB973A-4EFE-07AC-3C33-33FA39D5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B3DB988-6840-ADCF-18C6-A55A332A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C9BB66-14FF-DB8F-7F09-1767A43F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43B82EF-249C-F82D-8D93-CC92FF6F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4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39FFA1-AA64-88FD-815F-4CEA058A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10DCFB2-4E4B-D8F9-2A1B-C793BD55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9F403F-08F7-925F-4E86-E64A63C8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6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154949-9DF0-3C95-434E-C15588E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0FBB2C-F622-BDE6-B5B9-6CAF07E0A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2BD0967-B015-D8A8-C269-264005AE8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4F50DEE-8242-9CB8-62CC-3BC47853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4525119-D0B0-0442-7E25-E0F83B3A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6B693A-0822-6A08-4531-5414762D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F88CEB-876F-E22E-FFB3-67D04037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21566C-15F6-34D9-D3B1-DCB889F20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1739751-6CA7-E822-ECDC-E6DDA8828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81A9505-1C42-D834-DFC7-4B7693FB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A7C3C9-B08D-7838-7AE7-56C72EB0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AD59C4-1777-911B-C146-889AC1A0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9D360C-D8CC-E564-883D-B5BCAFE3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198E959-D6CC-9B6B-2F49-EE4DB2AE4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4CB943-7E1C-B981-CBB6-452A9786E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4517-2558-9941-8A80-77162661FAB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08528A-7B6E-922C-EF03-922A74177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67B8FEA-95DF-AB5C-C49E-114590732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FAC2-8008-8B40-9F91-1018AEBE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2400" y="1651000"/>
            <a:ext cx="6858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1800AD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Re:Trust</a:t>
            </a:r>
            <a:r>
              <a:rPr lang="en-US" sz="4800" b="1" dirty="0">
                <a:solidFill>
                  <a:srgbClr val="1800AD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 – </a:t>
            </a:r>
            <a:r>
              <a:rPr lang="ru-RU" sz="4800" b="1" dirty="0">
                <a:solidFill>
                  <a:srgbClr val="1800AD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Профиль Доверия</a:t>
            </a:r>
            <a:endParaRPr lang="en-US" sz="4800" b="1" dirty="0">
              <a:solidFill>
                <a:srgbClr val="1800AD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</p:txBody>
      </p:sp>
      <p:sp>
        <p:nvSpPr>
          <p:cNvPr id="5" name="AutoShape 2"/>
          <p:cNvSpPr/>
          <p:nvPr/>
        </p:nvSpPr>
        <p:spPr>
          <a:xfrm>
            <a:off x="4620037" y="1299438"/>
            <a:ext cx="7931099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/>
          <p:cNvSpPr txBox="1"/>
          <p:nvPr/>
        </p:nvSpPr>
        <p:spPr>
          <a:xfrm>
            <a:off x="7014410" y="3297035"/>
            <a:ext cx="50759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«Следствие вели»</a:t>
            </a:r>
            <a:endParaRPr lang="ru-RU" sz="2000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5838"/>
            <a:r>
              <a:rPr lang="ru-RU" sz="2000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Стяпина</a:t>
            </a:r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Дмитриевна, </a:t>
            </a:r>
          </a:p>
          <a:p>
            <a:pPr marL="985838"/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Артюшова Алина </a:t>
            </a:r>
            <a:r>
              <a:rPr lang="ru-RU" sz="2000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Расимовна</a:t>
            </a:r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985838"/>
            <a:r>
              <a:rPr lang="ru-RU" sz="2000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Красоткин</a:t>
            </a:r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 Альбертович, </a:t>
            </a:r>
          </a:p>
          <a:p>
            <a:pPr marL="985838"/>
            <a:r>
              <a:rPr lang="ru-RU" sz="2000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Мошина</a:t>
            </a:r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Владимировна, </a:t>
            </a:r>
          </a:p>
          <a:p>
            <a:pPr marL="985838"/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Лушникова Анна Алексеевна, </a:t>
            </a:r>
          </a:p>
          <a:p>
            <a:pPr marL="985838"/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Крапивина Елизавета Игоревна, </a:t>
            </a:r>
          </a:p>
          <a:p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«МГУ им. Н.П. Огарёва» </a:t>
            </a:r>
          </a:p>
          <a:p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номер телефона лидера </a:t>
            </a:r>
            <a:r>
              <a:rPr lang="ru-RU" sz="2000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</a:t>
            </a:r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-проекта:</a:t>
            </a:r>
          </a:p>
          <a:p>
            <a:r>
              <a:rPr lang="ru-RU" sz="20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+7 (927) 276 5650</a:t>
            </a:r>
          </a:p>
        </p:txBody>
      </p:sp>
      <p:pic>
        <p:nvPicPr>
          <p:cNvPr id="8" name="object 20"/>
          <p:cNvPicPr/>
          <p:nvPr/>
        </p:nvPicPr>
        <p:blipFill>
          <a:blip r:embed="rId2"/>
          <a:stretch/>
        </p:blipFill>
        <p:spPr bwMode="auto">
          <a:xfrm>
            <a:off x="3098402" y="152845"/>
            <a:ext cx="1596360" cy="1327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30102" y="118014"/>
            <a:ext cx="2521279" cy="9657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01925" y="379740"/>
            <a:ext cx="2270976" cy="874136"/>
            <a:chOff x="653471" y="690253"/>
            <a:chExt cx="3026415" cy="1164917"/>
          </a:xfrm>
        </p:grpSpPr>
        <p:grpSp>
          <p:nvGrpSpPr>
            <p:cNvPr id="11" name="object 21"/>
            <p:cNvGrpSpPr/>
            <p:nvPr/>
          </p:nvGrpSpPr>
          <p:grpSpPr bwMode="auto">
            <a:xfrm>
              <a:off x="1993961" y="1077625"/>
              <a:ext cx="1685925" cy="146685"/>
              <a:chOff x="1993961" y="1077625"/>
              <a:chExt cx="1685925" cy="146685"/>
            </a:xfrm>
          </p:grpSpPr>
          <p:pic>
            <p:nvPicPr>
              <p:cNvPr id="20" name="object 22"/>
              <p:cNvPicPr/>
              <p:nvPr/>
            </p:nvPicPr>
            <p:blipFill>
              <a:blip r:embed="rId4"/>
              <a:stretch/>
            </p:blipFill>
            <p:spPr bwMode="auto">
              <a:xfrm>
                <a:off x="1993961" y="1080241"/>
                <a:ext cx="141158" cy="141273"/>
              </a:xfrm>
              <a:prstGeom prst="rect">
                <a:avLst/>
              </a:prstGeom>
            </p:spPr>
          </p:pic>
          <p:pic>
            <p:nvPicPr>
              <p:cNvPr id="21" name="object 23"/>
              <p:cNvPicPr/>
              <p:nvPr/>
            </p:nvPicPr>
            <p:blipFill>
              <a:blip r:embed="rId5"/>
              <a:stretch/>
            </p:blipFill>
            <p:spPr bwMode="auto">
              <a:xfrm>
                <a:off x="2172266" y="1080241"/>
                <a:ext cx="123765" cy="141273"/>
              </a:xfrm>
              <a:prstGeom prst="rect">
                <a:avLst/>
              </a:prstGeom>
            </p:spPr>
          </p:pic>
          <p:sp>
            <p:nvSpPr>
              <p:cNvPr id="22" name="object 24"/>
              <p:cNvSpPr/>
              <p:nvPr/>
            </p:nvSpPr>
            <p:spPr bwMode="auto">
              <a:xfrm>
                <a:off x="2333193" y="1080547"/>
                <a:ext cx="122555" cy="140970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140969" extrusionOk="0">
                    <a:moveTo>
                      <a:pt x="122516" y="0"/>
                    </a:moveTo>
                    <a:lnTo>
                      <a:pt x="99479" y="0"/>
                    </a:lnTo>
                    <a:lnTo>
                      <a:pt x="99479" y="55880"/>
                    </a:lnTo>
                    <a:lnTo>
                      <a:pt x="23037" y="55880"/>
                    </a:lnTo>
                    <a:lnTo>
                      <a:pt x="23037" y="0"/>
                    </a:lnTo>
                    <a:lnTo>
                      <a:pt x="0" y="0"/>
                    </a:lnTo>
                    <a:lnTo>
                      <a:pt x="0" y="55880"/>
                    </a:lnTo>
                    <a:lnTo>
                      <a:pt x="0" y="76200"/>
                    </a:lnTo>
                    <a:lnTo>
                      <a:pt x="0" y="140970"/>
                    </a:lnTo>
                    <a:lnTo>
                      <a:pt x="23037" y="140970"/>
                    </a:lnTo>
                    <a:lnTo>
                      <a:pt x="23037" y="76200"/>
                    </a:lnTo>
                    <a:lnTo>
                      <a:pt x="99479" y="76200"/>
                    </a:lnTo>
                    <a:lnTo>
                      <a:pt x="99479" y="140970"/>
                    </a:lnTo>
                    <a:lnTo>
                      <a:pt x="122516" y="140970"/>
                    </a:lnTo>
                    <a:lnTo>
                      <a:pt x="122516" y="76200"/>
                    </a:lnTo>
                    <a:lnTo>
                      <a:pt x="122516" y="55880"/>
                    </a:lnTo>
                    <a:lnTo>
                      <a:pt x="122516" y="0"/>
                    </a:lnTo>
                    <a:close/>
                  </a:path>
                </a:pathLst>
              </a:custGeom>
              <a:solidFill>
                <a:srgbClr val="3F3F3F"/>
              </a:solidFill>
            </p:spPr>
            <p:txBody>
              <a:bodyPr wrap="square" lIns="36000" tIns="36000" rIns="36000" bIns="36000" rtlCol="0"/>
              <a:lstStyle/>
              <a:p>
                <a:pPr>
                  <a:defRPr/>
                </a:pPr>
                <a:endParaRPr/>
              </a:p>
            </p:txBody>
          </p:sp>
          <p:pic>
            <p:nvPicPr>
              <p:cNvPr id="23" name="object 25"/>
              <p:cNvPicPr/>
              <p:nvPr/>
            </p:nvPicPr>
            <p:blipFill>
              <a:blip r:embed="rId6"/>
              <a:stretch/>
            </p:blipFill>
            <p:spPr bwMode="auto">
              <a:xfrm>
                <a:off x="2486063" y="1077625"/>
                <a:ext cx="149744" cy="146508"/>
              </a:xfrm>
              <a:prstGeom prst="rect">
                <a:avLst/>
              </a:prstGeom>
            </p:spPr>
          </p:pic>
          <p:pic>
            <p:nvPicPr>
              <p:cNvPr id="24" name="object 26"/>
              <p:cNvPicPr/>
              <p:nvPr/>
            </p:nvPicPr>
            <p:blipFill>
              <a:blip r:embed="rId7"/>
              <a:stretch/>
            </p:blipFill>
            <p:spPr bwMode="auto">
              <a:xfrm>
                <a:off x="2666031" y="1080238"/>
                <a:ext cx="115807" cy="141273"/>
              </a:xfrm>
              <a:prstGeom prst="rect">
                <a:avLst/>
              </a:prstGeom>
            </p:spPr>
          </p:pic>
          <p:pic>
            <p:nvPicPr>
              <p:cNvPr id="25" name="object 27"/>
              <p:cNvPicPr/>
              <p:nvPr/>
            </p:nvPicPr>
            <p:blipFill>
              <a:blip r:embed="rId8"/>
              <a:stretch/>
            </p:blipFill>
            <p:spPr bwMode="auto">
              <a:xfrm>
                <a:off x="2809796" y="1080244"/>
                <a:ext cx="112048" cy="141273"/>
              </a:xfrm>
              <a:prstGeom prst="rect">
                <a:avLst/>
              </a:prstGeom>
            </p:spPr>
          </p:pic>
          <p:sp>
            <p:nvSpPr>
              <p:cNvPr id="26" name="object 28"/>
              <p:cNvSpPr/>
              <p:nvPr/>
            </p:nvSpPr>
            <p:spPr bwMode="auto">
              <a:xfrm>
                <a:off x="2948038" y="1080547"/>
                <a:ext cx="122555" cy="140970"/>
              </a:xfrm>
              <a:custGeom>
                <a:avLst/>
                <a:gdLst/>
                <a:ahLst/>
                <a:cxnLst/>
                <a:rect l="l" t="t" r="r" b="b"/>
                <a:pathLst>
                  <a:path w="122555" h="140969" extrusionOk="0">
                    <a:moveTo>
                      <a:pt x="122516" y="0"/>
                    </a:moveTo>
                    <a:lnTo>
                      <a:pt x="99479" y="0"/>
                    </a:lnTo>
                    <a:lnTo>
                      <a:pt x="99479" y="55880"/>
                    </a:lnTo>
                    <a:lnTo>
                      <a:pt x="23050" y="55880"/>
                    </a:lnTo>
                    <a:lnTo>
                      <a:pt x="23050" y="0"/>
                    </a:lnTo>
                    <a:lnTo>
                      <a:pt x="0" y="0"/>
                    </a:lnTo>
                    <a:lnTo>
                      <a:pt x="0" y="55880"/>
                    </a:lnTo>
                    <a:lnTo>
                      <a:pt x="0" y="76200"/>
                    </a:lnTo>
                    <a:lnTo>
                      <a:pt x="0" y="140970"/>
                    </a:lnTo>
                    <a:lnTo>
                      <a:pt x="23050" y="140970"/>
                    </a:lnTo>
                    <a:lnTo>
                      <a:pt x="23050" y="76200"/>
                    </a:lnTo>
                    <a:lnTo>
                      <a:pt x="99479" y="76200"/>
                    </a:lnTo>
                    <a:lnTo>
                      <a:pt x="99479" y="140970"/>
                    </a:lnTo>
                    <a:lnTo>
                      <a:pt x="122516" y="140970"/>
                    </a:lnTo>
                    <a:lnTo>
                      <a:pt x="122516" y="76200"/>
                    </a:lnTo>
                    <a:lnTo>
                      <a:pt x="122516" y="55880"/>
                    </a:lnTo>
                    <a:lnTo>
                      <a:pt x="122516" y="0"/>
                    </a:lnTo>
                    <a:close/>
                  </a:path>
                </a:pathLst>
              </a:custGeom>
              <a:solidFill>
                <a:srgbClr val="3F3F3F"/>
              </a:solidFill>
            </p:spPr>
            <p:txBody>
              <a:bodyPr wrap="square" lIns="36000" tIns="36000" rIns="36000" bIns="36000" rtlCol="0"/>
              <a:lstStyle/>
              <a:p>
                <a:pPr>
                  <a:defRPr/>
                </a:pPr>
                <a:endParaRPr/>
              </a:p>
            </p:txBody>
          </p:sp>
          <p:pic>
            <p:nvPicPr>
              <p:cNvPr id="27" name="object 29"/>
              <p:cNvPicPr/>
              <p:nvPr/>
            </p:nvPicPr>
            <p:blipFill>
              <a:blip r:embed="rId9"/>
              <a:stretch/>
            </p:blipFill>
            <p:spPr bwMode="auto">
              <a:xfrm>
                <a:off x="3094990" y="1079439"/>
                <a:ext cx="291047" cy="144696"/>
              </a:xfrm>
              <a:prstGeom prst="rect">
                <a:avLst/>
              </a:prstGeom>
            </p:spPr>
          </p:pic>
          <p:pic>
            <p:nvPicPr>
              <p:cNvPr id="28" name="object 30"/>
              <p:cNvPicPr/>
              <p:nvPr/>
            </p:nvPicPr>
            <p:blipFill>
              <a:blip r:embed="rId10"/>
              <a:stretch/>
            </p:blipFill>
            <p:spPr bwMode="auto">
              <a:xfrm>
                <a:off x="3409954" y="1080241"/>
                <a:ext cx="123555" cy="141273"/>
              </a:xfrm>
              <a:prstGeom prst="rect">
                <a:avLst/>
              </a:prstGeom>
            </p:spPr>
          </p:pic>
          <p:pic>
            <p:nvPicPr>
              <p:cNvPr id="29" name="object 31"/>
              <p:cNvPicPr/>
              <p:nvPr/>
            </p:nvPicPr>
            <p:blipFill>
              <a:blip r:embed="rId5"/>
              <a:stretch/>
            </p:blipFill>
            <p:spPr bwMode="auto">
              <a:xfrm>
                <a:off x="3556072" y="1080241"/>
                <a:ext cx="123765" cy="141273"/>
              </a:xfrm>
              <a:prstGeom prst="rect">
                <a:avLst/>
              </a:prstGeom>
            </p:spPr>
          </p:pic>
        </p:grpSp>
        <p:grpSp>
          <p:nvGrpSpPr>
            <p:cNvPr id="12" name="object 32"/>
            <p:cNvGrpSpPr/>
            <p:nvPr/>
          </p:nvGrpSpPr>
          <p:grpSpPr bwMode="auto">
            <a:xfrm>
              <a:off x="1993961" y="1321274"/>
              <a:ext cx="883919" cy="146685"/>
              <a:chOff x="1993961" y="1321274"/>
              <a:chExt cx="883919" cy="146685"/>
            </a:xfrm>
          </p:grpSpPr>
          <p:pic>
            <p:nvPicPr>
              <p:cNvPr id="14" name="object 33"/>
              <p:cNvPicPr/>
              <p:nvPr/>
            </p:nvPicPr>
            <p:blipFill>
              <a:blip r:embed="rId11"/>
              <a:stretch/>
            </p:blipFill>
            <p:spPr bwMode="auto">
              <a:xfrm>
                <a:off x="1993961" y="1323903"/>
                <a:ext cx="112048" cy="141273"/>
              </a:xfrm>
              <a:prstGeom prst="rect">
                <a:avLst/>
              </a:prstGeom>
            </p:spPr>
          </p:pic>
          <p:pic>
            <p:nvPicPr>
              <p:cNvPr id="15" name="object 34"/>
              <p:cNvPicPr/>
              <p:nvPr/>
            </p:nvPicPr>
            <p:blipFill>
              <a:blip r:embed="rId12"/>
              <a:stretch/>
            </p:blipFill>
            <p:spPr bwMode="auto">
              <a:xfrm>
                <a:off x="2128352" y="1321284"/>
                <a:ext cx="149744" cy="146508"/>
              </a:xfrm>
              <a:prstGeom prst="rect">
                <a:avLst/>
              </a:prstGeom>
            </p:spPr>
          </p:pic>
          <p:pic>
            <p:nvPicPr>
              <p:cNvPr id="16" name="object 35"/>
              <p:cNvPicPr/>
              <p:nvPr/>
            </p:nvPicPr>
            <p:blipFill>
              <a:blip r:embed="rId13"/>
              <a:stretch/>
            </p:blipFill>
            <p:spPr bwMode="auto">
              <a:xfrm>
                <a:off x="2303991" y="1321274"/>
                <a:ext cx="120195" cy="146519"/>
              </a:xfrm>
              <a:prstGeom prst="rect">
                <a:avLst/>
              </a:prstGeom>
            </p:spPr>
          </p:pic>
          <p:pic>
            <p:nvPicPr>
              <p:cNvPr id="17" name="object 36"/>
              <p:cNvPicPr/>
              <p:nvPr/>
            </p:nvPicPr>
            <p:blipFill>
              <a:blip r:embed="rId13"/>
              <a:stretch/>
            </p:blipFill>
            <p:spPr bwMode="auto">
              <a:xfrm>
                <a:off x="2444112" y="1321274"/>
                <a:ext cx="120195" cy="146519"/>
              </a:xfrm>
              <a:prstGeom prst="rect">
                <a:avLst/>
              </a:prstGeom>
            </p:spPr>
          </p:pic>
          <p:pic>
            <p:nvPicPr>
              <p:cNvPr id="18" name="object 37"/>
              <p:cNvPicPr/>
              <p:nvPr/>
            </p:nvPicPr>
            <p:blipFill>
              <a:blip r:embed="rId14"/>
              <a:stretch/>
            </p:blipFill>
            <p:spPr bwMode="auto">
              <a:xfrm>
                <a:off x="2593190" y="1323900"/>
                <a:ext cx="123776" cy="141273"/>
              </a:xfrm>
              <a:prstGeom prst="rect">
                <a:avLst/>
              </a:prstGeom>
            </p:spPr>
          </p:pic>
          <p:pic>
            <p:nvPicPr>
              <p:cNvPr id="19" name="object 38"/>
              <p:cNvPicPr/>
              <p:nvPr/>
            </p:nvPicPr>
            <p:blipFill>
              <a:blip r:embed="rId5"/>
              <a:stretch/>
            </p:blipFill>
            <p:spPr bwMode="auto">
              <a:xfrm>
                <a:off x="2754120" y="1323900"/>
                <a:ext cx="123765" cy="141273"/>
              </a:xfrm>
              <a:prstGeom prst="rect">
                <a:avLst/>
              </a:prstGeom>
            </p:spPr>
          </p:pic>
        </p:grpSp>
        <p:pic>
          <p:nvPicPr>
            <p:cNvPr id="13" name="object 39"/>
            <p:cNvPicPr/>
            <p:nvPr/>
          </p:nvPicPr>
          <p:blipFill>
            <a:blip r:embed="rId15"/>
            <a:stretch/>
          </p:blipFill>
          <p:spPr bwMode="auto">
            <a:xfrm>
              <a:off x="653471" y="690253"/>
              <a:ext cx="1043025" cy="1164917"/>
            </a:xfrm>
            <a:prstGeom prst="rect">
              <a:avLst/>
            </a:prstGeom>
          </p:spPr>
        </p:pic>
      </p:grpSp>
      <p:sp>
        <p:nvSpPr>
          <p:cNvPr id="30" name="Freeform 2"/>
          <p:cNvSpPr/>
          <p:nvPr/>
        </p:nvSpPr>
        <p:spPr>
          <a:xfrm>
            <a:off x="-11953" y="1730888"/>
            <a:ext cx="5561956" cy="5127112"/>
          </a:xfrm>
          <a:custGeom>
            <a:avLst/>
            <a:gdLst/>
            <a:ahLst/>
            <a:cxnLst/>
            <a:rect l="l" t="t" r="r" b="b"/>
            <a:pathLst>
              <a:path w="8342934" h="7690668">
                <a:moveTo>
                  <a:pt x="0" y="0"/>
                </a:moveTo>
                <a:lnTo>
                  <a:pt x="8342934" y="0"/>
                </a:lnTo>
                <a:lnTo>
                  <a:pt x="8342934" y="7690668"/>
                </a:lnTo>
                <a:lnTo>
                  <a:pt x="0" y="76906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53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</p:nvPr>
        </p:nvGraphicFramePr>
        <p:xfrm>
          <a:off x="1724025" y="0"/>
          <a:ext cx="10467977" cy="685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3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69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609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00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партнёров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Конкретные компании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проекте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85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Технологические партнёры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Яндекс (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YandexGPT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),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Сбер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GigaChat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VK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Cloud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Selectel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(облачные мощности)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LLM, вычислительных ресурсов, инфраструктуры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590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дистрибуции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Кадровые агентства</a:t>
                      </a:r>
                      <a:r>
                        <a:rPr lang="en-US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(ANCOR, Kelly Services, Ventra), ATS-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платформы</a:t>
                      </a:r>
                      <a:r>
                        <a:rPr lang="en-US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Potok</a:t>
                      </a:r>
                      <a:r>
                        <a:rPr lang="en-US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FriendWork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Moysklad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HR)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Label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-версии, интеграция через API, комиссионная модель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02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Институциональные партнёры</a:t>
                      </a:r>
                      <a:endParaRPr lang="ru-RU" sz="24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«</a:t>
                      </a: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Сколково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Российский фонд, HR-ассоциации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Грантовая</a:t>
                      </a:r>
                      <a:r>
                        <a:rPr lang="ru-RU" sz="24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поддержка, акселерация, доступ к клиентам развития информационных технологий</a:t>
                      </a:r>
                      <a:endParaRPr lang="ru-RU" sz="24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solidFill>
                      <a:srgbClr val="FFD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12295" y="1335097"/>
            <a:ext cx="10515600" cy="3669632"/>
          </a:xfrm>
          <a:prstGeom prst="rect">
            <a:avLst/>
          </a:prstGeom>
        </p:spPr>
        <p:txBody>
          <a:bodyPr vert="vert270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</a:t>
            </a:r>
          </a:p>
          <a:p>
            <a:pPr algn="ctr"/>
            <a:r>
              <a:rPr lang="ru-RU" sz="5400" b="1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(планы) </a:t>
            </a:r>
          </a:p>
        </p:txBody>
      </p:sp>
    </p:spTree>
    <p:extLst>
      <p:ext uri="{BB962C8B-B14F-4D97-AF65-F5344CB8AC3E}">
        <p14:creationId xmlns:p14="http://schemas.microsoft.com/office/powerpoint/2010/main" val="28822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9612" y="306203"/>
            <a:ext cx="10772775" cy="980337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DB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 ЗА ВРЕМЯ АКСЕЛЕРАЦИИ</a:t>
            </a:r>
            <a:r>
              <a:rPr lang="ru-RU" sz="49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1"/>
          <p:cNvGraphicFramePr>
            <a:graphicFrameLocks/>
          </p:cNvGraphicFramePr>
          <p:nvPr/>
        </p:nvGraphicFramePr>
        <p:xfrm>
          <a:off x="0" y="967564"/>
          <a:ext cx="12192001" cy="59824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71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48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720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7617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r>
                        <a:rPr lang="ru-RU" sz="2000" b="1" kern="10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участия в акселерационной программе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участия в акселерационной программе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20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готовности технологи и (TRL)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TRL 3 – проведены исследования, сформулирована концепция, созданы макеты отдельных модулей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TRL 5-6 – создан MVP (минимально жизнеспособный продукт), проведены испытания на тестовой группе кандидатов, настроена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реализуемость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мультимодального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анализа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20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 готовность</a:t>
                      </a:r>
                      <a:r>
                        <a:rPr lang="ru-RU" sz="2000" b="1" kern="10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– продукт существует в виде концепции и отдельных прототипов модулей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Сформирована архитектура облачной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SaaS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-платформы,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развернута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инфраструктура для тестирования, подготовке на среда для внедрений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20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Рыночная готовность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Проведён анализ рынка, выявлена целевая аудитория, определены конкурентные преимущества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10+ глубинных интервью с потенциальными клиентами (CEO, HR-директора) , собраны подтверждённые проблемные зоны, сформирована воронка пилотных проектов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325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Партнёрства</a:t>
                      </a:r>
                      <a:endParaRPr lang="ru-RU" sz="2000" b="1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– только список потенциальных технологических и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дистрибуционных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партнеров</a:t>
                      </a: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Заключены меморандумы / NDA с технологическими партнёрам и (Яндекс, VK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Cloud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достигнуты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договоренности</a:t>
                      </a:r>
                      <a:r>
                        <a:rPr lang="ru-RU" sz="1600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пилотных внедрениях с 2-3 компаниям и, подписаны соглашения о намерениях с кадровыми </a:t>
                      </a:r>
                      <a:r>
                        <a:rPr lang="ru-RU" sz="1600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агенствами</a:t>
                      </a:r>
                      <a:endParaRPr lang="ru-RU" sz="1600" kern="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349" marR="38349" marT="0" marB="0" anchor="ctr">
                    <a:solidFill>
                      <a:srgbClr val="4747C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2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39009" y="-192882"/>
            <a:ext cx="15167181" cy="7410449"/>
          </a:xfrm>
          <a:prstGeom prst="rect">
            <a:avLst/>
          </a:prstGeom>
          <a:solidFill>
            <a:srgbClr val="FFE6CD"/>
          </a:solidFill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6FF250-EE00-936A-931D-5DC8E84F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</a:t>
            </a:r>
            <a:r>
              <a:rPr lang="ru-RU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AC3A4F-DB52-753B-D678-6A2C3DF52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98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исследованию и разработке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код и обучить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нейросеть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создать библиотеку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симуляторов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профессий, добиться показателя точности прогноза свыше 65% и завершить интеграцию </a:t>
            </a:r>
            <a:r>
              <a:rPr lang="en-US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LLM + CV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B761271-1EC4-0465-C4A3-967C48B8B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4097650"/>
            <a:ext cx="5181600" cy="198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команде 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нанять ML-инженера,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fullstack-разработчика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В2В-менеджера</a:t>
            </a:r>
            <a:endParaRPr lang="ru-RU" sz="2200" b="1" kern="100" dirty="0">
              <a:solidFill>
                <a:srgbClr val="1800A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привлечению инвестиций  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гранты</a:t>
            </a:r>
            <a:r>
              <a:rPr lang="ru-RU" sz="2200" kern="12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содействия инновациям, РФРИТ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54EF0D86-C7BC-DF46-91E9-5D8CE2BA22E8}"/>
              </a:ext>
            </a:extLst>
          </p:cNvPr>
          <p:cNvSpPr>
            <a:spLocks noGrp="1"/>
          </p:cNvSpPr>
          <p:nvPr/>
        </p:nvSpPr>
        <p:spPr>
          <a:xfrm>
            <a:off x="3505200" y="2436812"/>
            <a:ext cx="5181600" cy="19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31C0454A-C9E4-4B0C-9F5C-5FDA3DDF4115}"/>
              </a:ext>
            </a:extLst>
          </p:cNvPr>
          <p:cNvSpPr>
            <a:spLocks noGrp="1"/>
          </p:cNvSpPr>
          <p:nvPr/>
        </p:nvSpPr>
        <p:spPr>
          <a:xfrm>
            <a:off x="6248400" y="1167180"/>
            <a:ext cx="5181600" cy="198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защите интеллектуальной собственности 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Подать патент на способ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оценки; </a:t>
            </a: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Зарегистрировать товарный знак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Re:Trust</a:t>
            </a:r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Оформить авторские права на библиотеку </a:t>
            </a:r>
            <a:r>
              <a:rPr lang="ru-RU" sz="22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симуляторов</a:t>
            </a:r>
            <a:r>
              <a:rPr lang="ru-RU" sz="2200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="" xmlns:a16="http://schemas.microsoft.com/office/drawing/2014/main" id="{FD97A0BE-F9CB-AF4F-9A6D-B1EB6760709D}"/>
              </a:ext>
            </a:extLst>
          </p:cNvPr>
          <p:cNvSpPr>
            <a:spLocks noGrp="1"/>
          </p:cNvSpPr>
          <p:nvPr/>
        </p:nvSpPr>
        <p:spPr>
          <a:xfrm rot="10800000" flipV="1">
            <a:off x="6248400" y="4369052"/>
            <a:ext cx="5181600" cy="1979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маркетингу и продвижению</a:t>
            </a:r>
            <a:endParaRPr lang="ru-RU" sz="22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Запустить пилоты в 3-5 компаниях; </a:t>
            </a:r>
          </a:p>
          <a:p>
            <a:pPr lvl="0"/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Заключить партнёрства с 2-3 кадровыми агентствами; </a:t>
            </a:r>
          </a:p>
          <a:p>
            <a:pPr lvl="0"/>
            <a:r>
              <a:rPr lang="ru-RU" sz="22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Настроить SEO и сайт</a:t>
            </a:r>
          </a:p>
        </p:txBody>
      </p:sp>
      <p:sp>
        <p:nvSpPr>
          <p:cNvPr id="8" name="AutoShape 2"/>
          <p:cNvSpPr/>
          <p:nvPr/>
        </p:nvSpPr>
        <p:spPr>
          <a:xfrm>
            <a:off x="-2468741" y="1360398"/>
            <a:ext cx="7931099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07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1800AD">
                <a:tint val="45000"/>
                <a:satMod val="400000"/>
              </a:srgbClr>
            </a:duotone>
          </a:blip>
          <a:srcRect l="17112"/>
          <a:stretch/>
        </p:blipFill>
        <p:spPr>
          <a:xfrm>
            <a:off x="5921829" y="-1918685"/>
            <a:ext cx="7034331" cy="105878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07F2DC-F04D-5EF2-004C-5FE2A689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2197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ЗАПРОС</a:t>
            </a:r>
            <a:r>
              <a:rPr lang="ru-RU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28CBA2C-1FBE-F489-2553-781387921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229" y="2112192"/>
            <a:ext cx="5181600" cy="4351338"/>
          </a:xfrm>
        </p:spPr>
        <p:txBody>
          <a:bodyPr>
            <a:normAutofit/>
          </a:bodyPr>
          <a:lstStyle/>
          <a:p>
            <a:pPr marL="0" indent="182563">
              <a:buNone/>
            </a:pPr>
            <a:r>
              <a:rPr lang="ru-RU" sz="2600" b="1" i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Финансирование:</a:t>
            </a:r>
            <a:r>
              <a:rPr lang="ru-RU" sz="26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привлечение средств для проекта </a:t>
            </a:r>
          </a:p>
          <a:p>
            <a:pPr marL="0" indent="182563">
              <a:buNone/>
            </a:pPr>
            <a:r>
              <a:rPr lang="ru-RU" sz="2600" b="1" i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 и экспертиза:</a:t>
            </a:r>
            <a:r>
              <a:rPr lang="ru-RU" sz="26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привлечение специалистов ML-инженера</a:t>
            </a:r>
            <a:r>
              <a:rPr lang="ru-RU" sz="2600" kern="12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опытом в области компьютерного зрения и  B2B-менеджера по продажам в сфере </a:t>
            </a:r>
            <a:r>
              <a:rPr lang="ru-RU" sz="26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HR-Tech</a:t>
            </a:r>
            <a:r>
              <a:rPr lang="ru-RU" sz="26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реализации продукта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74CEE5-6130-0E30-5D7C-62B0FC9C5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271" y="1822450"/>
            <a:ext cx="5181600" cy="4351338"/>
          </a:xfrm>
        </p:spPr>
        <p:txBody>
          <a:bodyPr>
            <a:normAutofit/>
          </a:bodyPr>
          <a:lstStyle/>
          <a:p>
            <a:pPr marL="0" indent="182563">
              <a:buNone/>
            </a:pPr>
            <a:r>
              <a:rPr lang="ru-RU" sz="2600" b="1" i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</a:t>
            </a:r>
            <a:r>
              <a:rPr lang="ru-RU" sz="26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доступ к HR-сообществам и площадкам для привлечения первых </a:t>
            </a:r>
            <a:r>
              <a:rPr lang="ru-RU" sz="26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пилотных</a:t>
            </a:r>
            <a:r>
              <a:rPr lang="ru-RU" sz="26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клиентов</a:t>
            </a:r>
          </a:p>
          <a:p>
            <a:pPr marL="0" indent="182563">
              <a:buNone/>
            </a:pPr>
            <a:r>
              <a:rPr lang="ru-RU" sz="2600" b="1" i="1" kern="100" dirty="0" err="1">
                <a:solidFill>
                  <a:srgbClr val="FFDB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2600" b="1" i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творкинг</a:t>
            </a:r>
            <a:r>
              <a:rPr lang="ru-RU" sz="2600" b="1" i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партнёрства</a:t>
            </a:r>
            <a:r>
              <a:rPr lang="ru-RU" sz="26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установление контактов и партнёрских отношений с потенциальными клиентами кадровыми агентствами и платформами </a:t>
            </a:r>
            <a:r>
              <a:rPr lang="en-US" sz="26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ATS</a:t>
            </a:r>
            <a:r>
              <a:rPr lang="ru-RU" sz="26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utoShape 2"/>
          <p:cNvSpPr/>
          <p:nvPr/>
        </p:nvSpPr>
        <p:spPr>
          <a:xfrm>
            <a:off x="-2468741" y="1360398"/>
            <a:ext cx="7931099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2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671011" y="-168443"/>
            <a:ext cx="12145519" cy="720691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72200" y="1822449"/>
            <a:ext cx="5654842" cy="4674603"/>
          </a:xfrm>
          <a:prstGeom prst="roundRect">
            <a:avLst/>
          </a:prstGeom>
          <a:solidFill>
            <a:srgbClr val="FFE6CD">
              <a:alpha val="45000"/>
            </a:srgbClr>
          </a:solidFill>
        </p:spPr>
        <p:txBody>
          <a:bodyPr>
            <a:normAutofit/>
          </a:bodyPr>
          <a:lstStyle/>
          <a:p>
            <a:pPr marL="0" indent="180975">
              <a:buNone/>
            </a:pPr>
            <a:r>
              <a:rPr lang="ru-RU" dirty="0" smtClean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точность </a:t>
            </a:r>
            <a:r>
              <a:rPr lang="ru-RU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прогнозирования успешности кандидата при традиционных методах отбора (резюме, собеседование, тестовые задания), </a:t>
            </a:r>
            <a:r>
              <a:rPr lang="ru-RU" dirty="0" smtClean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</a:t>
            </a:r>
            <a:r>
              <a:rPr lang="ru-RU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дорогостоящим ошибкам найма, потерянному времени </a:t>
            </a:r>
            <a:r>
              <a:rPr lang="ru-RU" dirty="0" err="1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рекрутеров</a:t>
            </a:r>
            <a:r>
              <a:rPr lang="ru-RU" dirty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высокой текучести персонала.</a:t>
            </a: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914400" y="439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rgbClr val="1800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b="1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800A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2401394" y="-1025195"/>
            <a:ext cx="15244823" cy="48095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B8C2E-3D2F-683A-740C-AADE2CD9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37" y="3997237"/>
            <a:ext cx="10515600" cy="2569029"/>
          </a:xfrm>
        </p:spPr>
        <p:txBody>
          <a:bodyPr vert="vert27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</a:t>
            </a:r>
            <a:r>
              <a:rPr lang="en-US" b="1" dirty="0">
                <a:solidFill>
                  <a:srgbClr val="FFDBB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99F696-F25C-EEF1-26F0-A4BA11226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971107"/>
            <a:ext cx="10515600" cy="4351338"/>
          </a:xfrm>
          <a:prstGeom prst="roundRect">
            <a:avLst/>
          </a:prstGeom>
          <a:solidFill>
            <a:srgbClr val="4747CB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Re:Trust решает проблему, заменяя субъективные методы (резюме, собеседования) на объективные ИИ-симуляции рабочих задач. Вместо рассказов о себе — реальные действия в динамической среде. </a:t>
            </a:r>
            <a:r>
              <a:rPr lang="ru-RU" sz="25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Мультимодальный</a:t>
            </a:r>
            <a:r>
              <a:rPr lang="ru-RU" sz="25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ИИ (анализ действий, голоса, мимики, текста) формирует </a:t>
            </a:r>
            <a:r>
              <a:rPr lang="ru-RU" sz="25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</a:t>
            </a:r>
            <a:r>
              <a:rPr lang="ru-RU" sz="25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Score</a:t>
            </a:r>
            <a:r>
              <a:rPr lang="ru-RU" sz="25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ML-прогноз успешности (85–90%) на 3, 6, 12 месяцев. Результат: снижение ошибок найма на 30–40% и текучести, экономия 50% времени </a:t>
            </a:r>
            <a:r>
              <a:rPr lang="ru-RU" sz="25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рекрутеров</a:t>
            </a:r>
            <a:r>
              <a:rPr lang="ru-RU" sz="25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61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-1859" y="-7244848"/>
            <a:ext cx="12193859" cy="152199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3F9798-E16D-9A23-3324-A5EA269B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4" y="4770870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</a:t>
            </a:r>
            <a:r>
              <a:rPr lang="ru-RU" b="1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стартапа</a:t>
            </a:r>
            <a:r>
              <a:rPr lang="ru-RU" b="1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DB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1676D4-1329-6515-40A4-7AC3B73FA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55" y="904298"/>
            <a:ext cx="5639730" cy="6514810"/>
          </a:xfrm>
          <a:prstGeom prst="roundRect">
            <a:avLst/>
          </a:prstGeom>
          <a:solidFill>
            <a:srgbClr val="FFE6CD">
              <a:alpha val="62000"/>
            </a:srgbClr>
          </a:solidFill>
        </p:spPr>
        <p:txBody>
          <a:bodyPr>
            <a:normAutofit/>
          </a:bodyPr>
          <a:lstStyle/>
          <a:p>
            <a:pPr marL="0" indent="179388">
              <a:buNone/>
            </a:pPr>
            <a:r>
              <a:rPr lang="ru-RU" sz="24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ИИ-платформа для найма, заменяющая резюме и собеседования симуляцией реальной работы с поведенческой аналитикой.</a:t>
            </a:r>
          </a:p>
          <a:p>
            <a:pPr marL="0" indent="179388">
              <a:buNone/>
            </a:pPr>
            <a:r>
              <a:rPr lang="ru-RU" sz="24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позволяет компаниям оценивать кандидатов на этапе отбора с помощью асинхронных ИИ-симуляторов реальных рабочих задач. Платформа не требует установки, работает через веб-браузер и доступна на любом устройстве (компьютер, ноутбук, планшет). Кандидаты проходят симуляцию в удобное для них время, а работодатели получают детальные отчёты с оценками и прогнозами</a:t>
            </a:r>
            <a:r>
              <a:rPr lang="ru-RU" sz="24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 smtClean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179388">
              <a:buNone/>
            </a:pPr>
            <a:endParaRPr lang="en-US" sz="2600" kern="100" dirty="0" smtClean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179388">
              <a:buNone/>
            </a:pPr>
            <a:endParaRPr lang="ru-RU" sz="26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/>
          <p:cNvSpPr/>
          <p:nvPr/>
        </p:nvSpPr>
        <p:spPr>
          <a:xfrm>
            <a:off x="6365710" y="4908547"/>
            <a:ext cx="7931099" cy="0"/>
          </a:xfrm>
          <a:prstGeom prst="line">
            <a:avLst/>
          </a:prstGeom>
          <a:ln w="38100" cap="flat">
            <a:solidFill>
              <a:srgbClr val="FFDBB7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71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B49E90-EC4E-8C2F-73B7-234CC4AE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работы:</a:t>
            </a:r>
            <a:endParaRPr lang="ru-RU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8E2FB4-B103-CBB6-4B4B-BD03F7D3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Симуляция конкретной  задачи на 15–30 мин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(например симуляция работы менеджера по продажам</a:t>
            </a:r>
            <a:r>
              <a:rPr lang="ru-RU" sz="2400" kern="100" spc="-5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spc="-5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</a:t>
            </a:r>
            <a:r>
              <a:rPr lang="ru-RU" sz="2400" kern="100" spc="-5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обработки возражений, </a:t>
            </a:r>
            <a:r>
              <a:rPr lang="ru-RU" sz="24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приоритизации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задач) с 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дальнейшем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отсевом 60–70% кандидатов в динамической среде.</a:t>
            </a:r>
            <a:endParaRPr lang="ru-RU" sz="2400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Уникальные вводные + </a:t>
            </a:r>
            <a:r>
              <a:rPr lang="ru-RU" sz="2400" b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логгирование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защита от ИИ/списывания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Score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(0–1000)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 формуле: 35% навыки, 20% скорость, 20% стрессоустойчивость, 15% коммуникация, 10% паттерны.</a:t>
            </a:r>
          </a:p>
          <a:p>
            <a:pPr lvl="0"/>
            <a:r>
              <a:rPr lang="ru-RU" sz="2400" b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Рекрутеру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отчёт с </a:t>
            </a:r>
            <a:r>
              <a:rPr lang="ru-RU" sz="24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Score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 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прогнозом успешности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(вероятность работы &gt;3, 6, 12 месяцев на ML-модели компании).</a:t>
            </a:r>
          </a:p>
          <a:p>
            <a:pPr lvl="0"/>
            <a:r>
              <a:rPr lang="ru-RU" sz="2400" b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Рекрутер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отбирает лучших для финальной беседы.  </a:t>
            </a:r>
            <a:r>
              <a:rPr lang="ru-RU" sz="24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</a:t>
            </a:r>
            <a:r>
              <a:rPr lang="ru-RU" sz="24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(вне зависимости от результата) получает ИИ-рецензию с зонами развития.</a:t>
            </a:r>
          </a:p>
        </p:txBody>
      </p:sp>
      <p:sp>
        <p:nvSpPr>
          <p:cNvPr id="4" name="AutoShape 2"/>
          <p:cNvSpPr/>
          <p:nvPr/>
        </p:nvSpPr>
        <p:spPr>
          <a:xfrm>
            <a:off x="-1362752" y="1508443"/>
            <a:ext cx="7931099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53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4121" r="9142"/>
          <a:stretch/>
        </p:blipFill>
        <p:spPr>
          <a:xfrm>
            <a:off x="-565298" y="-2200952"/>
            <a:ext cx="13322595" cy="113539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5CD775-7CC1-2873-659A-3F2A8459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5" y="757010"/>
            <a:ext cx="5745481" cy="1325563"/>
          </a:xfrm>
        </p:spPr>
        <p:txBody>
          <a:bodyPr>
            <a:normAutofit/>
          </a:bodyPr>
          <a:lstStyle/>
          <a:p>
            <a:r>
              <a:rPr lang="ru-RU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Технологическое ядро проекта: </a:t>
            </a:r>
            <a:endParaRPr lang="ru-RU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C6EDB9-0CE3-00A6-7E49-A6CFEEDE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881" y="1320092"/>
            <a:ext cx="5693228" cy="6038650"/>
          </a:xfrm>
          <a:prstGeom prst="roundRect">
            <a:avLst/>
          </a:prstGeom>
          <a:solidFill>
            <a:srgbClr val="4747CB">
              <a:alpha val="50000"/>
            </a:srgbClr>
          </a:solidFill>
        </p:spPr>
        <p:txBody>
          <a:bodyPr>
            <a:normAutofit/>
          </a:bodyPr>
          <a:lstStyle/>
          <a:p>
            <a:pPr marL="0" indent="182563">
              <a:buNone/>
            </a:pP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Re:Trust </a:t>
            </a:r>
            <a:r>
              <a:rPr lang="ru-RU" sz="2600" kern="100" dirty="0" err="1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создается</a:t>
            </a: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основе </a:t>
            </a:r>
            <a:r>
              <a:rPr lang="ru-RU" sz="2600" kern="100" dirty="0" err="1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мультимодального</a:t>
            </a: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подхода — одновременного анализа того, что кандидат говорит (текст), как говорит (голос), что выражает его лицо (мимика) и как он действует в интерфейсе. Подход объединяет три ключевые разработки: </a:t>
            </a:r>
          </a:p>
          <a:p>
            <a:pPr marL="0" indent="0">
              <a:buNone/>
            </a:pP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Искусственный интеллект для оценки кандидата.</a:t>
            </a:r>
          </a:p>
          <a:p>
            <a:pPr marL="0" indent="0">
              <a:buNone/>
            </a:pP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2 -  </a:t>
            </a:r>
            <a:r>
              <a:rPr lang="ru-RU" sz="2600" kern="100" dirty="0" err="1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Нейротехнологии</a:t>
            </a: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600" kern="100" dirty="0">
                <a:solidFill>
                  <a:srgbClr val="FFE6C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3 -  Технологии симуляции рабочих задач</a:t>
            </a:r>
          </a:p>
        </p:txBody>
      </p:sp>
      <p:sp>
        <p:nvSpPr>
          <p:cNvPr id="6" name="AutoShape 2"/>
          <p:cNvSpPr/>
          <p:nvPr/>
        </p:nvSpPr>
        <p:spPr>
          <a:xfrm>
            <a:off x="-5225398" y="2452729"/>
            <a:ext cx="7931099" cy="0"/>
          </a:xfrm>
          <a:prstGeom prst="line">
            <a:avLst/>
          </a:prstGeom>
          <a:ln w="38100" cap="flat">
            <a:solidFill>
              <a:srgbClr val="FFDBB7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67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Объект 3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0049893"/>
              </p:ext>
            </p:extLst>
          </p:nvPr>
        </p:nvGraphicFramePr>
        <p:xfrm>
          <a:off x="0" y="-3"/>
          <a:ext cx="12192000" cy="68800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88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Re:Trust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HireVue</a:t>
                      </a: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(США)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Interviewer.Ai</a:t>
                      </a: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(Сингапур)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Skillaz</a:t>
                      </a:r>
                      <a:endParaRPr lang="ru-RU" sz="1500" b="1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1800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49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Автоматизированный скрининг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Симуляция реальной задачи, отсеивание 60–70 % кандидатов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Видеоинтервью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ИИ‑анализом, ранжирование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текстовых/видеоответов, сопоставление с требованиями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Автоматизированные тесты и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кейсы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NLP‑анализ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Воронка подбора с визуализацией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Отображение этапов, фокус на симуляции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воронка,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дашборд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интеграция с ATS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Отслеживание прогресса, отчёты по этапам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Детальная воронка с интеграцией HR‑данных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49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Автоматизация коммуникации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Уведомления, отчёты, обратная связь после симуляции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Омниканальная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связь, чат‑боты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Шаблоны писем, напоминания, интеграция с мессенджерами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Омниканальная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связь, чат‑боты, уведомления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80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Обратная связь для кандидатов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ИИ‑рецензия, 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Trust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Score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рекомендации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Отчёты с оценкой навыков, советы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Отчёты по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компетенциям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сравнение с профилем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Отчёты по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компетенциям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рекомендации по росту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149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Аналитика и отчётность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Дашборды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прогноз успешности (85–90 %), 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Trust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Расширенная аналитика, ИИ‑отчёты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Отчёты по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компетенциям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предиктивная аналитика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3" marR="4693" marT="4693" marB="4693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Расширенная HR‑аналитика,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бенчмарки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дашборды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7130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Интеграции с внешними системами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Job‑борды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ATS, видеоконференции, ИИ‑библиотеки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ATS (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Workday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 др.), CRM, календари, мессенджеры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LinkedIn, Google Workspace, Teams, ATS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ATS, ERP, LinkedIn, Google Workspace, Zoom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3227777"/>
                  </a:ext>
                </a:extLst>
              </a:tr>
              <a:tr h="61149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 err="1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Анонимизация</a:t>
                      </a: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оценки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Полная 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анонимизация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оценка только по навыкам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Частичная анонимизация (опция скрытия демографии)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является ключевой функцией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Опциональная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анонимизация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на этапе скрининга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6315156"/>
                  </a:ext>
                </a:extLst>
              </a:tr>
              <a:tr h="61149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Удобный интерфейс и мобильность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Интуитивный UI, мобильная версия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Современный UI/UX, мобильное приложение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Минималистичный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дизайн, адаптивный веб, мобильность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Адаптивный веб‑интерфейс, мобильное приложение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2788372"/>
                  </a:ext>
                </a:extLst>
              </a:tr>
              <a:tr h="67130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Безопасность и соответствие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152‑ФЗ, GDPR, разграничение прав, аудит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GDPR, HIPAA, SOC 2, шифрование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GDPR‑совместимость, шифрование, разграничение ролей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GDPR, SOC 2, шифрование, 2FA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20031772"/>
                  </a:ext>
                </a:extLst>
              </a:tr>
              <a:tr h="89691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0" dirty="0">
                          <a:solidFill>
                            <a:srgbClr val="FFDBB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кандидата, прогноз успешности</a:t>
                      </a:r>
                      <a:endParaRPr lang="ru-RU" sz="1500" b="1" kern="100" dirty="0">
                        <a:solidFill>
                          <a:srgbClr val="FFDBB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1800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Trust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Score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(0–1000), ML‑прогноз успешности (85–90 %), </a:t>
                      </a:r>
                      <a:r>
                        <a:rPr lang="ru-RU" sz="1300" kern="0" dirty="0" err="1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мультимодальный</a:t>
                      </a:r>
                      <a:r>
                        <a:rPr lang="ru-RU" sz="1300" kern="0" dirty="0">
                          <a:solidFill>
                            <a:srgbClr val="FFE6C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анализ</a:t>
                      </a:r>
                      <a:endParaRPr lang="ru-RU" sz="1300" kern="100" dirty="0">
                        <a:solidFill>
                          <a:srgbClr val="FFE6C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4747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ИИ‑анализ видео, сопоставление с профилем, прогноз до 80 %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NLP и CV‑анализ, ML‑прогноз, настройка весовых коэффициентов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Комплексная оценка </a:t>
                      </a:r>
                      <a:r>
                        <a:rPr lang="ru-RU" sz="1300" kern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компетенций</a:t>
                      </a:r>
                      <a:r>
                        <a:rPr lang="ru-RU" sz="1300" kern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ML‑прогноз удержания (1–3 года), настройка весов</a:t>
                      </a:r>
                      <a:endParaRPr lang="ru-RU" sz="1300" kern="1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350" marR="6350" marT="6350" marB="6350" anchor="ctr">
                    <a:solidFill>
                      <a:srgbClr val="FFE6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653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1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05823" y="-1177501"/>
            <a:ext cx="7469645" cy="93213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BB0568-C0CC-F20B-C700-0341ED2C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034" y="-253182"/>
            <a:ext cx="5745480" cy="2308406"/>
          </a:xfrm>
          <a:prstGeom prst="roundRect">
            <a:avLst/>
          </a:prstGeom>
          <a:solidFill>
            <a:srgbClr val="FFE6CD"/>
          </a:solidFill>
        </p:spPr>
        <p:txBody>
          <a:bodyPr>
            <a:noAutofit/>
          </a:bodyPr>
          <a:lstStyle/>
          <a:p>
            <a:pPr marL="87313"/>
            <a:r>
              <a:rPr lang="ru-RU" b="1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монетизации, рынок и потребители </a:t>
            </a:r>
            <a:endParaRPr lang="ru-RU" dirty="0">
              <a:solidFill>
                <a:srgbClr val="1800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5D921F-F923-31E3-BDF0-60AC19028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405" y="130630"/>
            <a:ext cx="5181600" cy="6656522"/>
          </a:xfrm>
          <a:prstGeom prst="roundRect">
            <a:avLst/>
          </a:prstGeom>
          <a:solidFill>
            <a:srgbClr val="FFE6CD">
              <a:alpha val="45000"/>
            </a:srgbClr>
          </a:solidFill>
        </p:spPr>
        <p:txBody>
          <a:bodyPr anchor="ctr">
            <a:noAutofit/>
          </a:bodyPr>
          <a:lstStyle/>
          <a:p>
            <a:pPr marL="0" indent="182563">
              <a:buNone/>
            </a:pPr>
            <a:r>
              <a:rPr lang="ru-RU" sz="18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монетизации 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Re:Trust — гибридная 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SaaS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технологический сервис:</a:t>
            </a:r>
          </a:p>
          <a:p>
            <a:pPr marL="0" lvl="0" indent="182563">
              <a:buNone/>
            </a:pP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канал (B2B):</a:t>
            </a:r>
            <a:r>
              <a:rPr lang="ru-RU" sz="1800" kern="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жемесячная подписка компаний за доступ к платформе + количество симуляций.</a:t>
            </a:r>
          </a:p>
          <a:p>
            <a:pPr marL="0" lvl="0" indent="182563">
              <a:buNone/>
            </a:pPr>
            <a:r>
              <a:rPr lang="ru-RU" sz="18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Тарифы:</a:t>
            </a:r>
          </a:p>
          <a:p>
            <a:pPr marL="285750" lvl="1" indent="-285750"/>
            <a:r>
              <a:rPr lang="ru-RU" sz="1800" i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Starter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(до 50 симуляций/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— 15 000 ₽/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endParaRPr lang="ru-RU" sz="1800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/>
            <a:r>
              <a:rPr lang="ru-RU" sz="1800" i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(до 300 симуляций) — 49 000 ₽/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endParaRPr lang="ru-RU" sz="1800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/>
            <a:r>
              <a:rPr lang="ru-RU" sz="1800" i="1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Enterprise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(неограниченно) — от 150 000 ₽/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endParaRPr lang="ru-RU" sz="1800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182563">
              <a:buNone/>
            </a:pPr>
            <a:r>
              <a:rPr lang="ru-RU" sz="18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B2B-каналы:</a:t>
            </a:r>
          </a:p>
          <a:p>
            <a:pPr marL="0" lvl="0" indent="182563">
              <a:buNone/>
            </a:pP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Кастомизация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симуляторов для 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Enterprise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 от 150 000 ₽ за сценарий.</a:t>
            </a:r>
          </a:p>
          <a:p>
            <a:pPr marL="0" lvl="0" indent="182563">
              <a:buNone/>
            </a:pP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кадровых агентств — от 50 000 ₽/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+ 10–20% с выручки за вакансию.</a:t>
            </a:r>
          </a:p>
          <a:p>
            <a:pPr marL="0" indent="182563">
              <a:buNone/>
            </a:pPr>
            <a:r>
              <a:rPr lang="ru-RU" sz="1800" b="1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B2C-канал (дополнительный):</a:t>
            </a:r>
          </a:p>
          <a:p>
            <a:pPr marL="0" lvl="0" indent="182563">
              <a:buNone/>
            </a:pP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Базовый профиль кандидата — бесплатно</a:t>
            </a:r>
          </a:p>
          <a:p>
            <a:pPr marL="0" lvl="0" indent="182563">
              <a:buNone/>
            </a:pP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Премиум «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</a:t>
            </a:r>
            <a:r>
              <a:rPr lang="ru-RU" sz="1800" kern="100" dirty="0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-паспорт» — 990 ₽/</a:t>
            </a:r>
            <a:r>
              <a:rPr lang="ru-RU" sz="1800" kern="100" dirty="0" err="1">
                <a:solidFill>
                  <a:srgbClr val="FFDBB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endParaRPr lang="ru-RU" sz="1800" kern="100" dirty="0">
              <a:solidFill>
                <a:srgbClr val="FFDBB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7F6416F-766B-7817-0B88-87474A9E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034" y="1994263"/>
            <a:ext cx="5181600" cy="4792889"/>
          </a:xfrm>
          <a:prstGeom prst="roundRect">
            <a:avLst/>
          </a:prstGeom>
          <a:solidFill>
            <a:srgbClr val="FFE6CD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Re:Trust ориентируется на </a:t>
            </a:r>
            <a:r>
              <a:rPr lang="ru-RU" sz="1700" u="sng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рынок</a:t>
            </a:r>
            <a:endParaRPr lang="en-US" sz="1700" kern="100" dirty="0" smtClean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компаний испытывают дефицит </a:t>
            </a: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персонала.</a:t>
            </a:r>
            <a:endParaRPr lang="en-US" sz="1700" kern="100" dirty="0">
              <a:solidFill>
                <a:srgbClr val="1800A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 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 человек — кадровый </a:t>
            </a: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дефицит.</a:t>
            </a:r>
            <a:endParaRPr lang="en-US" sz="1700" kern="100" dirty="0">
              <a:solidFill>
                <a:srgbClr val="1800A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текучесть кадров (при норме 30</a:t>
            </a: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%).</a:t>
            </a:r>
            <a:endParaRPr lang="en-US" sz="1700" kern="100" dirty="0">
              <a:solidFill>
                <a:srgbClr val="1800A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ошибки найма специалиста среднего уровня — 1,22 млн рублей.</a:t>
            </a:r>
          </a:p>
          <a:p>
            <a:pPr marL="0" indent="0">
              <a:buNone/>
            </a:pPr>
            <a:r>
              <a:rPr lang="ru-RU" sz="1700" b="1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Потребители</a:t>
            </a:r>
          </a:p>
          <a:p>
            <a:pPr marL="0" indent="182563">
              <a:buNone/>
            </a:pP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Re:Trust ориентируется на B2B-сегмент — компании и организации, которые нанимают персонал. Целевая аудитория — от малого бизнеса до крупных корпораций, а также кадровые агентства и HR-платформы. Дополнительный сегмент — B2C (сами кандидаты) через </a:t>
            </a:r>
            <a:r>
              <a:rPr lang="ru-RU" sz="1700" kern="100" dirty="0" err="1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freemium</a:t>
            </a:r>
            <a:r>
              <a:rPr lang="ru-RU" sz="1700" kern="100" dirty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-модель </a:t>
            </a:r>
            <a:r>
              <a:rPr lang="ru-RU" sz="1700" kern="100" dirty="0" err="1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</a:t>
            </a:r>
            <a:r>
              <a:rPr lang="ru-RU" sz="1700" kern="100" dirty="0" smtClean="0">
                <a:solidFill>
                  <a:srgbClr val="1800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-паспорта</a:t>
            </a:r>
            <a:endParaRPr lang="ru-RU" sz="1700" kern="100" dirty="0">
              <a:solidFill>
                <a:srgbClr val="1800A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/>
          <p:cNvSpPr/>
          <p:nvPr/>
        </p:nvSpPr>
        <p:spPr>
          <a:xfrm>
            <a:off x="6692677" y="2057085"/>
            <a:ext cx="7931099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89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1402412-13E0-7239-AC06-56D8F3339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70" y="-1"/>
            <a:ext cx="2086646" cy="27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5B20E8-C21B-8B25-FF41-E72522B02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7" y="-1"/>
            <a:ext cx="2065220" cy="27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29900BC-D0E4-B364-A7ED-B5DDD3FDF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779" y="-31757"/>
            <a:ext cx="2056800" cy="273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9694677-418A-8A85-7A21-E0AA2142E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t="29623" r="44708" b="17748"/>
          <a:stretch>
            <a:fillRect/>
          </a:stretch>
        </p:blipFill>
        <p:spPr>
          <a:xfrm rot="10800000" flipH="1" flipV="1">
            <a:off x="10012802" y="1673"/>
            <a:ext cx="2257709" cy="2700000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36A0BE5-7090-7A54-BF45-B6A9AC7A6A6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8346532"/>
              </p:ext>
            </p:extLst>
          </p:nvPr>
        </p:nvGraphicFramePr>
        <p:xfrm>
          <a:off x="0" y="-48000"/>
          <a:ext cx="12192000" cy="6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221130295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4079634459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1129328619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843809998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1735684835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644762385"/>
                    </a:ext>
                  </a:extLst>
                </a:gridCol>
              </a:tblGrid>
              <a:tr h="27391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99798498"/>
                  </a:ext>
                </a:extLst>
              </a:tr>
              <a:tr h="416684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Крапивина Елизавета</a:t>
                      </a:r>
                      <a:endParaRPr lang="ru-RU" sz="1600" b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1" u="none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 –</a:t>
                      </a:r>
                    </a:p>
                    <a:p>
                      <a:pPr algn="ctr"/>
                      <a:r>
                        <a:rPr lang="ru-RU" sz="1600" b="0" i="1" u="none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Лидер</a:t>
                      </a:r>
                      <a:endParaRPr lang="ru-RU" sz="1600" i="1" u="sng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обязанностей между участниками проекта. Стимулирование обмена идеями и мнениями, а также анализировать и выявлять новые рыночные ниши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Мошина Елизавета</a:t>
                      </a:r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 –</a:t>
                      </a:r>
                    </a:p>
                    <a:p>
                      <a:pPr algn="ctr"/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</a:t>
                      </a:r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Согласовывает график работы членов команды, предотвращает конфликты по времени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Лушникова </a:t>
                      </a:r>
                    </a:p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Анна</a:t>
                      </a:r>
                      <a:endParaRPr lang="ru-RU" sz="1600" b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 –</a:t>
                      </a:r>
                    </a:p>
                    <a:p>
                      <a:pPr algn="ctr"/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Интегратор</a:t>
                      </a:r>
                      <a:endParaRPr lang="ru-RU" sz="1600" i="1" u="sng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Разъясняет  команде смысл и пользу нововведений. Фиксирует успешные подходы развития проекта для дальнейшего использования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 </a:t>
                      </a:r>
                    </a:p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Стяпина</a:t>
                      </a:r>
                      <a:endParaRPr lang="ru-RU" sz="1600" b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</a:t>
                      </a:r>
                      <a:r>
                        <a:rPr lang="ru-RU" sz="15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</a:p>
                    <a:p>
                      <a:pPr algn="ctr"/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</a:t>
                      </a:r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ru-RU" sz="1500" b="0" i="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конкурентов, потребностей клиентов, технологических и экономических тенденций.  Выбор бизнес моделей, рынков выхода, направлений инвестиций.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Красоткин </a:t>
                      </a:r>
                    </a:p>
                    <a:p>
                      <a:pPr algn="ctr"/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Егор </a:t>
                      </a:r>
                      <a:endParaRPr lang="ru-RU" sz="1600" b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 – </a:t>
                      </a:r>
                    </a:p>
                    <a:p>
                      <a:pPr algn="ctr"/>
                      <a:r>
                        <a:rPr lang="ru-RU" sz="1600" b="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</a:t>
                      </a:r>
                      <a:r>
                        <a:rPr lang="ru-RU" sz="1600" b="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1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Распределяет задачи по приоритету и срокам. Оперативно устраняет обнаруженных недостатков.</a:t>
                      </a: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dirty="0" err="1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Артюшова</a:t>
                      </a:r>
                      <a:r>
                        <a:rPr lang="ru-RU" sz="1600" b="1" i="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Алина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команде –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i="1" u="sng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800A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800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собственной работы на соответствие требованиям до сдачи. Оперативное устранение обнаруженных недостатков. Информирование коллег о статусе выполнения задач.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534870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AEAADBF-9F8E-C517-367B-D6535A39FF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6114" y="-24831"/>
            <a:ext cx="2058008" cy="273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871255-67C8-B775-CBD1-41F8D0E9D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35" y="-31758"/>
            <a:ext cx="205345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1167</Words>
  <Application>Microsoft Office PowerPoint</Application>
  <PresentationFormat>Широкоэкранный</PresentationFormat>
  <Paragraphs>188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Nova Bold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Решение: </vt:lpstr>
      <vt:lpstr>Продукт стартапа </vt:lpstr>
      <vt:lpstr>Принцип работы:</vt:lpstr>
      <vt:lpstr>Технологическое ядро проекта: </vt:lpstr>
      <vt:lpstr>Презентация PowerPoint</vt:lpstr>
      <vt:lpstr>Модель монетизации, рынок и потребители </vt:lpstr>
      <vt:lpstr>Презентация PowerPoint</vt:lpstr>
      <vt:lpstr>Презентация PowerPoint</vt:lpstr>
      <vt:lpstr>ПРОГРЕСС ЗА ВРЕМЯ АКСЕЛЕРАЦИИ </vt:lpstr>
      <vt:lpstr>Планы </vt:lpstr>
      <vt:lpstr>ЗАПРОС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Васильева</dc:creator>
  <cp:lastModifiedBy>Алина</cp:lastModifiedBy>
  <cp:revision>19</cp:revision>
  <dcterms:created xsi:type="dcterms:W3CDTF">2026-04-14T05:05:56Z</dcterms:created>
  <dcterms:modified xsi:type="dcterms:W3CDTF">2026-04-14T15:01:23Z</dcterms:modified>
</cp:coreProperties>
</file>