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8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B1D09D-DAC3-48F3-B39C-ADA6A15D5AEF}" v="2260" dt="2023-11-24T13:31:08.716"/>
    <p1510:client id="{C21245DB-9FF9-4899-A1F9-C5049736E317}" v="634" dt="2023-12-01T07:37:19.860"/>
    <p1510:client id="{FDDC3F02-94D9-445A-9524-489594E78F61}" v="45" dt="2023-11-24T13:38:22.8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2B1E74-44D6-4A14-90C8-DAE6B446097B}" type="doc">
      <dgm:prSet loTypeId="urn:microsoft.com/office/officeart/2005/8/layout/venn2" loCatId="relationship" qsTypeId="urn:microsoft.com/office/officeart/2005/8/quickstyle/simple4" qsCatId="simple" csTypeId="urn:microsoft.com/office/officeart/2005/8/colors/colorful1" csCatId="colorful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1B78D8F0-99A3-4F28-B0BC-B2C76836D755}">
      <dgm:prSet phldrT="[Текст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1244600" rtl="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n-US" b="1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TAM</a:t>
          </a:r>
          <a:r>
            <a:rPr lang="en-US" b="1" dirty="0">
              <a:solidFill>
                <a:schemeClr val="bg2">
                  <a:lumMod val="10000"/>
                </a:schemeClr>
              </a:solidFill>
              <a:latin typeface="Arial" panose="020B0604020202020204"/>
            </a:rPr>
            <a:t> </a:t>
          </a:r>
          <a:r>
            <a:rPr lang="en-US" b="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1,704,7млн.руб</a:t>
          </a:r>
        </a:p>
      </dgm:t>
    </dgm:pt>
    <dgm:pt modelId="{8F95D137-3CD5-4E5D-8A33-9A890A4AC6BE}" type="parTrans" cxnId="{F96D03B9-38C7-46D2-800C-EC1CB8765D5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93B9602-7DE6-45C2-9F09-B21F59FDB98F}" type="sibTrans" cxnId="{F96D03B9-38C7-46D2-800C-EC1CB8765D5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CDF745B-8E5E-47E5-A5E3-D30020BB1E3D}">
      <dgm:prSet phldrT="[Текст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1200150" rtl="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n-US" b="1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SAM</a:t>
          </a:r>
          <a:r>
            <a:rPr lang="en-US" b="1" dirty="0">
              <a:solidFill>
                <a:schemeClr val="bg2">
                  <a:lumMod val="10000"/>
                </a:schemeClr>
              </a:solidFill>
              <a:latin typeface="Arial" panose="020B0604020202020204"/>
            </a:rPr>
            <a:t> </a:t>
          </a:r>
          <a:r>
            <a:rPr lang="en-US" b="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119,3млн.руб.</a:t>
          </a:r>
          <a:endParaRPr b="1" dirty="0">
            <a:solidFill>
              <a:schemeClr val="bg2">
                <a:lumMod val="10000"/>
              </a:schemeClr>
            </a:solidFill>
            <a:latin typeface="Arial"/>
            <a:cs typeface="Arial"/>
          </a:endParaRPr>
        </a:p>
      </dgm:t>
    </dgm:pt>
    <dgm:pt modelId="{C10EF6AF-13C1-422B-83FB-75ED29BAE565}" type="parTrans" cxnId="{23465DA1-6DB9-42CE-B058-B2DD37BD0DD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0016623-FDF8-4957-BD1D-5095B86D2BB5}" type="sibTrans" cxnId="{23465DA1-6DB9-42CE-B058-B2DD37BD0DD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CEDDE6F-345E-4A49-8BBD-0AF946771A20}">
      <dgm:prSet phldrT="[Текст]"/>
      <dgm:spPr bwMode="auto"/>
      <dgm:t>
        <a:bodyPr vertOverflow="overflow" horzOverflow="overflow" vert="horz" rtlCol="0" fromWordArt="0" anchor="ctr" forceAA="0" compatLnSpc="0"/>
        <a:lstStyle/>
        <a:p>
          <a:pPr marL="0" indent="0" algn="ctr" defTabSz="1111250" rtl="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en-US" b="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SOM 12,1млн.руб</a:t>
          </a:r>
          <a:r>
            <a:rPr lang="en-US" b="0" dirty="0"/>
            <a:t>.</a:t>
          </a:r>
          <a:endParaRPr lang="en-US" b="0" dirty="0">
            <a:solidFill>
              <a:schemeClr val="bg2">
                <a:lumMod val="10000"/>
              </a:schemeClr>
            </a:solidFill>
            <a:latin typeface="Calibri"/>
            <a:ea typeface="Calibri"/>
            <a:cs typeface="Calibri"/>
          </a:endParaRPr>
        </a:p>
      </dgm:t>
    </dgm:pt>
    <dgm:pt modelId="{4F739234-8516-4E05-ABE5-58549D955592}" type="parTrans" cxnId="{E7C24D9B-2F61-46E2-8652-97F278EF4F9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C58B1BF-55EA-40B6-B1AC-3802547B9A43}" type="sibTrans" cxnId="{E7C24D9B-2F61-46E2-8652-97F278EF4F9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99A71C1-87DF-47B6-9712-29FABDB220F9}" type="pres">
      <dgm:prSet presAssocID="{612B1E74-44D6-4A14-90C8-DAE6B446097B}" presName="Name0" presStyleCnt="0">
        <dgm:presLayoutVars>
          <dgm:chMax val="7"/>
          <dgm:resizeHandles val="exact"/>
        </dgm:presLayoutVars>
      </dgm:prSet>
      <dgm:spPr bwMode="auto"/>
    </dgm:pt>
    <dgm:pt modelId="{2412A767-D31B-42CB-B274-0E7D50FD4169}" type="pres">
      <dgm:prSet presAssocID="{612B1E74-44D6-4A14-90C8-DAE6B446097B}" presName="comp1" presStyleCnt="0"/>
      <dgm:spPr bwMode="auto"/>
    </dgm:pt>
    <dgm:pt modelId="{E32E09C5-47D9-48CF-AA66-CF73291F65EF}" type="pres">
      <dgm:prSet presAssocID="{612B1E74-44D6-4A14-90C8-DAE6B446097B}" presName="circle1" presStyleLbl="node1" presStyleIdx="0" presStyleCnt="3" custLinFactX="1060" custLinFactY="0"/>
      <dgm:spPr bwMode="auto"/>
    </dgm:pt>
    <dgm:pt modelId="{E1FE6321-1407-4368-B296-02460E2C6EF7}" type="pres">
      <dgm:prSet presAssocID="{612B1E74-44D6-4A14-90C8-DAE6B446097B}" presName="c1text" presStyleLbl="node1" presStyleIdx="0" presStyleCnt="3">
        <dgm:presLayoutVars>
          <dgm:bulletEnabled val="1"/>
        </dgm:presLayoutVars>
      </dgm:prSet>
      <dgm:spPr bwMode="auto"/>
    </dgm:pt>
    <dgm:pt modelId="{FD36CA4E-47D7-46DA-9BAF-2AD0EFCDACA2}" type="pres">
      <dgm:prSet presAssocID="{612B1E74-44D6-4A14-90C8-DAE6B446097B}" presName="comp2" presStyleCnt="0"/>
      <dgm:spPr bwMode="auto"/>
    </dgm:pt>
    <dgm:pt modelId="{5CAADFE5-6D27-4068-B501-671F579E0715}" type="pres">
      <dgm:prSet presAssocID="{612B1E74-44D6-4A14-90C8-DAE6B446097B}" presName="circle2" presStyleLbl="node1" presStyleIdx="1" presStyleCnt="3"/>
      <dgm:spPr bwMode="auto"/>
    </dgm:pt>
    <dgm:pt modelId="{23C610FD-E290-4343-B638-CD418440F568}" type="pres">
      <dgm:prSet presAssocID="{612B1E74-44D6-4A14-90C8-DAE6B446097B}" presName="c2text" presStyleLbl="node1" presStyleIdx="1" presStyleCnt="3">
        <dgm:presLayoutVars>
          <dgm:bulletEnabled val="1"/>
        </dgm:presLayoutVars>
      </dgm:prSet>
      <dgm:spPr bwMode="auto"/>
    </dgm:pt>
    <dgm:pt modelId="{1EAE09F3-2B19-45BE-84FC-EF3FC8CECD91}" type="pres">
      <dgm:prSet presAssocID="{612B1E74-44D6-4A14-90C8-DAE6B446097B}" presName="comp3" presStyleCnt="0"/>
      <dgm:spPr bwMode="auto"/>
    </dgm:pt>
    <dgm:pt modelId="{BF71A03D-FC86-4C3A-BC9C-15821F4808A3}" type="pres">
      <dgm:prSet presAssocID="{612B1E74-44D6-4A14-90C8-DAE6B446097B}" presName="circle3" presStyleLbl="node1" presStyleIdx="2" presStyleCnt="3"/>
      <dgm:spPr bwMode="auto"/>
    </dgm:pt>
    <dgm:pt modelId="{7CD8ADD6-9432-4E56-B50E-E6FEAD4752FE}" type="pres">
      <dgm:prSet presAssocID="{612B1E74-44D6-4A14-90C8-DAE6B446097B}" presName="c3text" presStyleLbl="node1" presStyleIdx="2" presStyleCnt="3">
        <dgm:presLayoutVars>
          <dgm:bulletEnabled val="1"/>
        </dgm:presLayoutVars>
      </dgm:prSet>
      <dgm:spPr bwMode="auto"/>
    </dgm:pt>
  </dgm:ptLst>
  <dgm:cxnLst>
    <dgm:cxn modelId="{4A37B816-9055-48F1-8F4F-3C587EC3CC57}" type="presOf" srcId="{612B1E74-44D6-4A14-90C8-DAE6B446097B}" destId="{899A71C1-87DF-47B6-9712-29FABDB220F9}" srcOrd="0" destOrd="0" presId="urn:microsoft.com/office/officeart/2005/8/layout/venn2"/>
    <dgm:cxn modelId="{EED85C64-8D74-40E7-80DC-13D777B2825C}" type="presOf" srcId="{ACEDDE6F-345E-4A49-8BBD-0AF946771A20}" destId="{7CD8ADD6-9432-4E56-B50E-E6FEAD4752FE}" srcOrd="1" destOrd="0" presId="urn:microsoft.com/office/officeart/2005/8/layout/venn2"/>
    <dgm:cxn modelId="{63267F72-7119-46CF-AB2D-9349AD0310CB}" type="presOf" srcId="{1B78D8F0-99A3-4F28-B0BC-B2C76836D755}" destId="{E32E09C5-47D9-48CF-AA66-CF73291F65EF}" srcOrd="0" destOrd="0" presId="urn:microsoft.com/office/officeart/2005/8/layout/venn2"/>
    <dgm:cxn modelId="{292A7488-D4C8-46EF-A6FB-CCCA3B2CD27C}" type="presOf" srcId="{1B78D8F0-99A3-4F28-B0BC-B2C76836D755}" destId="{E1FE6321-1407-4368-B296-02460E2C6EF7}" srcOrd="1" destOrd="0" presId="urn:microsoft.com/office/officeart/2005/8/layout/venn2"/>
    <dgm:cxn modelId="{E7C24D9B-2F61-46E2-8652-97F278EF4F91}" srcId="{612B1E74-44D6-4A14-90C8-DAE6B446097B}" destId="{ACEDDE6F-345E-4A49-8BBD-0AF946771A20}" srcOrd="2" destOrd="0" parTransId="{4F739234-8516-4E05-ABE5-58549D955592}" sibTransId="{8C58B1BF-55EA-40B6-B1AC-3802547B9A43}"/>
    <dgm:cxn modelId="{23465DA1-6DB9-42CE-B058-B2DD37BD0DD8}" srcId="{612B1E74-44D6-4A14-90C8-DAE6B446097B}" destId="{7CDF745B-8E5E-47E5-A5E3-D30020BB1E3D}" srcOrd="1" destOrd="0" parTransId="{C10EF6AF-13C1-422B-83FB-75ED29BAE565}" sibTransId="{A0016623-FDF8-4957-BD1D-5095B86D2BB5}"/>
    <dgm:cxn modelId="{089E1AA7-2241-4DAD-A9E7-E578635226C1}" type="presOf" srcId="{7CDF745B-8E5E-47E5-A5E3-D30020BB1E3D}" destId="{5CAADFE5-6D27-4068-B501-671F579E0715}" srcOrd="0" destOrd="0" presId="urn:microsoft.com/office/officeart/2005/8/layout/venn2"/>
    <dgm:cxn modelId="{F96D03B9-38C7-46D2-800C-EC1CB8765D59}" srcId="{612B1E74-44D6-4A14-90C8-DAE6B446097B}" destId="{1B78D8F0-99A3-4F28-B0BC-B2C76836D755}" srcOrd="0" destOrd="0" parTransId="{8F95D137-3CD5-4E5D-8A33-9A890A4AC6BE}" sibTransId="{593B9602-7DE6-45C2-9F09-B21F59FDB98F}"/>
    <dgm:cxn modelId="{139258BA-C0EE-4FB1-9AD0-4B6EC50A788F}" type="presOf" srcId="{ACEDDE6F-345E-4A49-8BBD-0AF946771A20}" destId="{BF71A03D-FC86-4C3A-BC9C-15821F4808A3}" srcOrd="0" destOrd="0" presId="urn:microsoft.com/office/officeart/2005/8/layout/venn2"/>
    <dgm:cxn modelId="{1BBB37BB-53FE-492F-9924-F4B3B9A0D42C}" type="presOf" srcId="{7CDF745B-8E5E-47E5-A5E3-D30020BB1E3D}" destId="{23C610FD-E290-4343-B638-CD418440F568}" srcOrd="1" destOrd="0" presId="urn:microsoft.com/office/officeart/2005/8/layout/venn2"/>
    <dgm:cxn modelId="{4D7FFC58-6E76-425A-87D1-94FD79059304}" type="presParOf" srcId="{899A71C1-87DF-47B6-9712-29FABDB220F9}" destId="{2412A767-D31B-42CB-B274-0E7D50FD4169}" srcOrd="0" destOrd="0" presId="urn:microsoft.com/office/officeart/2005/8/layout/venn2"/>
    <dgm:cxn modelId="{2160A4BD-7BE3-4E3D-89AB-06FAEEC07E63}" type="presParOf" srcId="{2412A767-D31B-42CB-B274-0E7D50FD4169}" destId="{E32E09C5-47D9-48CF-AA66-CF73291F65EF}" srcOrd="0" destOrd="0" presId="urn:microsoft.com/office/officeart/2005/8/layout/venn2"/>
    <dgm:cxn modelId="{CB5C4527-B376-4527-BE4E-15BB601ED7BD}" type="presParOf" srcId="{2412A767-D31B-42CB-B274-0E7D50FD4169}" destId="{E1FE6321-1407-4368-B296-02460E2C6EF7}" srcOrd="1" destOrd="0" presId="urn:microsoft.com/office/officeart/2005/8/layout/venn2"/>
    <dgm:cxn modelId="{23FF6E64-750D-4BDD-9DED-FA85A84F9CD3}" type="presParOf" srcId="{899A71C1-87DF-47B6-9712-29FABDB220F9}" destId="{FD36CA4E-47D7-46DA-9BAF-2AD0EFCDACA2}" srcOrd="1" destOrd="0" presId="urn:microsoft.com/office/officeart/2005/8/layout/venn2"/>
    <dgm:cxn modelId="{457686B1-51B5-49B6-AF01-6FD2F0F20FEF}" type="presParOf" srcId="{FD36CA4E-47D7-46DA-9BAF-2AD0EFCDACA2}" destId="{5CAADFE5-6D27-4068-B501-671F579E0715}" srcOrd="0" destOrd="0" presId="urn:microsoft.com/office/officeart/2005/8/layout/venn2"/>
    <dgm:cxn modelId="{26CA6D25-34BD-466F-8425-1431F61C2C10}" type="presParOf" srcId="{FD36CA4E-47D7-46DA-9BAF-2AD0EFCDACA2}" destId="{23C610FD-E290-4343-B638-CD418440F568}" srcOrd="1" destOrd="0" presId="urn:microsoft.com/office/officeart/2005/8/layout/venn2"/>
    <dgm:cxn modelId="{DBE386F6-6C74-472B-BBBC-70FD9F82FB6C}" type="presParOf" srcId="{899A71C1-87DF-47B6-9712-29FABDB220F9}" destId="{1EAE09F3-2B19-45BE-84FC-EF3FC8CECD91}" srcOrd="2" destOrd="0" presId="urn:microsoft.com/office/officeart/2005/8/layout/venn2"/>
    <dgm:cxn modelId="{EDF369FB-3227-4030-BC8D-6D0FEC6E2030}" type="presParOf" srcId="{1EAE09F3-2B19-45BE-84FC-EF3FC8CECD91}" destId="{BF71A03D-FC86-4C3A-BC9C-15821F4808A3}" srcOrd="0" destOrd="0" presId="urn:microsoft.com/office/officeart/2005/8/layout/venn2"/>
    <dgm:cxn modelId="{E6451640-536B-4F14-9C5B-6C27674CC1B2}" type="presParOf" srcId="{1EAE09F3-2B19-45BE-84FC-EF3FC8CECD91}" destId="{7CD8ADD6-9432-4E56-B50E-E6FEAD4752F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E09C5-47D9-48CF-AA66-CF73291F65EF}">
      <dsp:nvSpPr>
        <dsp:cNvPr id="0" name=""/>
        <dsp:cNvSpPr/>
      </dsp:nvSpPr>
      <dsp:spPr bwMode="auto">
        <a:xfrm>
          <a:off x="791313" y="0"/>
          <a:ext cx="2537360" cy="253736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Overflow="overflow" horzOverflow="overflow" vert="horz" wrap="square" lIns="56896" tIns="56896" rIns="56896" bIns="56896" numCol="1" spcCol="1270" rtlCol="0" fromWordArt="0" anchor="ctr" anchorCtr="0" forceAA="0" compatLnSpc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en-US" sz="800" b="1" kern="120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TAM</a:t>
          </a:r>
          <a:r>
            <a:rPr lang="en-US" sz="800" b="1" kern="1200" dirty="0">
              <a:solidFill>
                <a:schemeClr val="bg2">
                  <a:lumMod val="10000"/>
                </a:schemeClr>
              </a:solidFill>
              <a:latin typeface="Arial" panose="020B0604020202020204"/>
            </a:rPr>
            <a:t> </a:t>
          </a:r>
          <a:r>
            <a:rPr lang="en-US" sz="800" b="0" kern="120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1,704,7млн.руб</a:t>
          </a:r>
        </a:p>
      </dsp:txBody>
      <dsp:txXfrm>
        <a:off x="1616589" y="126867"/>
        <a:ext cx="886807" cy="380604"/>
      </dsp:txXfrm>
    </dsp:sp>
    <dsp:sp modelId="{5CAADFE5-6D27-4068-B501-671F579E0715}">
      <dsp:nvSpPr>
        <dsp:cNvPr id="0" name=""/>
        <dsp:cNvSpPr/>
      </dsp:nvSpPr>
      <dsp:spPr bwMode="auto">
        <a:xfrm>
          <a:off x="1081586" y="634339"/>
          <a:ext cx="1903020" cy="190302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Overflow="overflow" horzOverflow="overflow" vert="horz" wrap="square" lIns="56896" tIns="56896" rIns="56896" bIns="56896" numCol="1" spcCol="1270" rtlCol="0" fromWordArt="0" anchor="ctr" anchorCtr="0" forceAA="0" compatLnSpc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en-US" sz="800" b="1" kern="120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SAM</a:t>
          </a:r>
          <a:r>
            <a:rPr lang="en-US" sz="800" b="1" kern="1200" dirty="0">
              <a:solidFill>
                <a:schemeClr val="bg2">
                  <a:lumMod val="10000"/>
                </a:schemeClr>
              </a:solidFill>
              <a:latin typeface="Arial" panose="020B0604020202020204"/>
            </a:rPr>
            <a:t> </a:t>
          </a:r>
          <a:r>
            <a:rPr lang="en-US" sz="800" b="0" kern="120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119,3млн.руб.</a:t>
          </a:r>
          <a:endParaRPr sz="800" b="1" kern="1200" dirty="0">
            <a:solidFill>
              <a:schemeClr val="bg2">
                <a:lumMod val="10000"/>
              </a:schemeClr>
            </a:solidFill>
            <a:latin typeface="Arial"/>
            <a:cs typeface="Arial"/>
          </a:endParaRPr>
        </a:p>
      </dsp:txBody>
      <dsp:txXfrm>
        <a:off x="1589693" y="753278"/>
        <a:ext cx="886807" cy="356816"/>
      </dsp:txXfrm>
    </dsp:sp>
    <dsp:sp modelId="{BF71A03D-FC86-4C3A-BC9C-15821F4808A3}">
      <dsp:nvSpPr>
        <dsp:cNvPr id="0" name=""/>
        <dsp:cNvSpPr/>
      </dsp:nvSpPr>
      <dsp:spPr bwMode="auto">
        <a:xfrm>
          <a:off x="1398757" y="1268680"/>
          <a:ext cx="1268680" cy="126868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Overflow="overflow" horzOverflow="overflow" vert="horz" wrap="square" lIns="56896" tIns="56896" rIns="56896" bIns="56896" numCol="1" spcCol="1270" rtlCol="0" fromWordArt="0" anchor="ctr" anchorCtr="0" forceAA="0" compatLnSpc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en-US" sz="800" b="0" kern="1200" dirty="0">
              <a:solidFill>
                <a:schemeClr val="bg2">
                  <a:lumMod val="10000"/>
                </a:schemeClr>
              </a:solidFill>
              <a:latin typeface="Arial"/>
              <a:cs typeface="Arial"/>
            </a:rPr>
            <a:t>SOM 12,1млн.руб</a:t>
          </a:r>
          <a:r>
            <a:rPr lang="en-US" sz="800" b="0" kern="1200" dirty="0"/>
            <a:t>.</a:t>
          </a:r>
          <a:endParaRPr lang="en-US" sz="800" b="0" kern="1200" dirty="0">
            <a:solidFill>
              <a:schemeClr val="bg2">
                <a:lumMod val="10000"/>
              </a:schemeClr>
            </a:solidFill>
            <a:latin typeface="Calibri"/>
            <a:ea typeface="Calibri"/>
            <a:cs typeface="Calibri"/>
          </a:endParaRPr>
        </a:p>
      </dsp:txBody>
      <dsp:txXfrm>
        <a:off x="1584550" y="1585850"/>
        <a:ext cx="897092" cy="634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9DFE8A5-DCEC-4A43-B613-D62AC8C57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6528" y="642902"/>
            <a:ext cx="5290997" cy="5290997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608F6B8-DDC9-422E-B241-3222341D7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5931" y="631672"/>
            <a:ext cx="5290997" cy="529099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6B7664A-BE61-4A65-B937-A31E08B8B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0502" y="536920"/>
            <a:ext cx="5290997" cy="5290997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B064A6E-889E-1879-0AC4-89F88F95DCF3}"/>
              </a:ext>
            </a:extLst>
          </p:cNvPr>
          <p:cNvSpPr/>
          <p:nvPr/>
        </p:nvSpPr>
        <p:spPr>
          <a:xfrm>
            <a:off x="3964676" y="1479558"/>
            <a:ext cx="4339988" cy="2577893"/>
          </a:xfrm>
          <a:prstGeom prst="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Устройство</a:t>
            </a:r>
            <a:r>
              <a:rPr lang="en-US" sz="3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b="1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для</a:t>
            </a:r>
            <a:r>
              <a:rPr lang="en-US" sz="34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endParaRPr lang="en-US" sz="34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интеллектуального</a:t>
            </a:r>
            <a:r>
              <a:rPr lang="en-US" sz="3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endParaRPr lang="en-US" sz="3400" kern="1200" dirty="0">
              <a:solidFill>
                <a:schemeClr val="bg1"/>
              </a:solidFill>
              <a:latin typeface="+mj-lt"/>
              <a:ea typeface="+mj-ea"/>
              <a:cs typeface="Calibri Light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выращивания</a:t>
            </a:r>
            <a:r>
              <a:rPr lang="en-US" sz="3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растений</a:t>
            </a:r>
            <a:endParaRPr lang="en-US" sz="3400" kern="1200" dirty="0" err="1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06D2D6-C176-124C-5D18-1F990C3CACB9}"/>
              </a:ext>
            </a:extLst>
          </p:cNvPr>
          <p:cNvSpPr txBox="1"/>
          <p:nvPr/>
        </p:nvSpPr>
        <p:spPr>
          <a:xfrm>
            <a:off x="4283765" y="4149526"/>
            <a:ext cx="3624471" cy="89955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0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Кузбасская ГСХА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662598"/>
            <a:ext cx="574267" cy="574267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14A1FA07-A873-4AB3-8D01-CFEEEA8CA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662598"/>
            <a:ext cx="574267" cy="574267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2901" y="457804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31C48F7-8F88-43DC-B1A6-2967CF5AF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2901" y="4578041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2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1102368" y="1877492"/>
            <a:ext cx="4030132" cy="321537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Актуальность проекта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F700D9-5DFF-AEC9-F8EE-6EE195EB3D90}"/>
              </a:ext>
            </a:extLst>
          </p:cNvPr>
          <p:cNvSpPr txBox="1"/>
          <p:nvPr/>
        </p:nvSpPr>
        <p:spPr>
          <a:xfrm>
            <a:off x="6234868" y="1130846"/>
            <a:ext cx="5217173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bg1"/>
                </a:solidFill>
              </a:rPr>
              <a:t>Спрос на продовольствие растет как в результате увеличения численности населения, так и из-за изменений в окружающей среде. С развитием коммерческих тепличных технологий и применения передовых методов в сельском хозяйстве, мировой рынок коммерческих теплиц представляет перспективные возможности в будущем. В настоящее время особое внимание уделяется созданию систем точного сельского хозяйства, которые позволяют увеличить производство, снизить издержки и повысить качество продукции.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bg1"/>
                </a:solidFill>
              </a:rPr>
              <a:t>Мы предлагаем специализированный логический контроллер для получения данных окружающей среды и текущего состояния растений в теплице, а также управления исполнительными механизмами.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>
              <a:solidFill>
                <a:schemeClr val="bg1"/>
              </a:solidFill>
            </a:endParaRPr>
          </a:p>
        </p:txBody>
      </p:sp>
      <p:grpSp>
        <p:nvGrpSpPr>
          <p:cNvPr id="31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5329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1102368" y="1877492"/>
            <a:ext cx="4030132" cy="321537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Проблема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2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214FA2-537C-FC2A-DBA1-8F61AE561914}"/>
              </a:ext>
            </a:extLst>
          </p:cNvPr>
          <p:cNvSpPr txBox="1"/>
          <p:nvPr/>
        </p:nvSpPr>
        <p:spPr>
          <a:xfrm>
            <a:off x="6234868" y="1308298"/>
            <a:ext cx="5394625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Фермеры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дачники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любители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садоводы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хотят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автоматизировать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процесс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выращивания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растений</a:t>
            </a:r>
            <a:r>
              <a:rPr lang="en-US" dirty="0">
                <a:solidFill>
                  <a:schemeClr val="bg1"/>
                </a:solidFill>
              </a:rPr>
              <a:t> в </a:t>
            </a:r>
            <a:r>
              <a:rPr lang="en-US" dirty="0" err="1">
                <a:solidFill>
                  <a:schemeClr val="bg1"/>
                </a:solidFill>
              </a:rPr>
              <a:t>тепличных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условиях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  <a:cs typeface="Calibri" panose="020F0502020204030204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>
              <a:solidFill>
                <a:schemeClr val="bg1"/>
              </a:solidFill>
              <a:cs typeface="Calibri" panose="020F050202020403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bg1"/>
              </a:solidFill>
              <a:cs typeface="Calibri" panose="020F0502020204030204"/>
            </a:endParaRPr>
          </a:p>
        </p:txBody>
      </p:sp>
      <p:grpSp>
        <p:nvGrpSpPr>
          <p:cNvPr id="30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A9C3216-B228-536E-D614-82FD9B603669}"/>
              </a:ext>
            </a:extLst>
          </p:cNvPr>
          <p:cNvSpPr txBox="1"/>
          <p:nvPr/>
        </p:nvSpPr>
        <p:spPr>
          <a:xfrm>
            <a:off x="6237962" y="3409167"/>
            <a:ext cx="535278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28600">
              <a:buChar char="•"/>
            </a:pPr>
            <a:r>
              <a:rPr lang="en-US" dirty="0" err="1">
                <a:solidFill>
                  <a:srgbClr val="FFFFFF"/>
                </a:solidFill>
                <a:cs typeface="Arial"/>
              </a:rPr>
              <a:t>Существующие</a:t>
            </a:r>
            <a:r>
              <a:rPr lang="en-US" dirty="0">
                <a:solidFill>
                  <a:srgbClr val="FFFFFF"/>
                </a:solidFill>
                <a:cs typeface="Arial"/>
              </a:rPr>
              <a:t> </a:t>
            </a:r>
            <a:r>
              <a:rPr lang="en-US" dirty="0" err="1">
                <a:solidFill>
                  <a:srgbClr val="FFFFFF"/>
                </a:solidFill>
                <a:cs typeface="Arial"/>
              </a:rPr>
              <a:t>предлагаемые</a:t>
            </a:r>
            <a:r>
              <a:rPr lang="en-US" dirty="0">
                <a:solidFill>
                  <a:srgbClr val="FFFFFF"/>
                </a:solidFill>
                <a:cs typeface="Arial"/>
              </a:rPr>
              <a:t> </a:t>
            </a:r>
            <a:r>
              <a:rPr lang="en-US" dirty="0" err="1">
                <a:solidFill>
                  <a:srgbClr val="FFFFFF"/>
                </a:solidFill>
                <a:cs typeface="Arial"/>
              </a:rPr>
              <a:t>решения</a:t>
            </a:r>
            <a:r>
              <a:rPr lang="en-US" dirty="0">
                <a:solidFill>
                  <a:srgbClr val="FFFFFF"/>
                </a:solidFill>
                <a:cs typeface="Arial"/>
              </a:rPr>
              <a:t> </a:t>
            </a:r>
            <a:r>
              <a:rPr lang="en-US" dirty="0" err="1">
                <a:solidFill>
                  <a:srgbClr val="FFFFFF"/>
                </a:solidFill>
                <a:cs typeface="Arial"/>
              </a:rPr>
              <a:t>являются</a:t>
            </a:r>
            <a:r>
              <a:rPr lang="en-US" dirty="0">
                <a:solidFill>
                  <a:srgbClr val="FFFFFF"/>
                </a:solidFill>
                <a:cs typeface="Arial"/>
              </a:rPr>
              <a:t> </a:t>
            </a:r>
            <a:r>
              <a:rPr lang="en-US" dirty="0" err="1">
                <a:solidFill>
                  <a:srgbClr val="FFFFFF"/>
                </a:solidFill>
                <a:cs typeface="Arial"/>
              </a:rPr>
              <a:t>неоправданно</a:t>
            </a:r>
            <a:r>
              <a:rPr lang="en-US" dirty="0">
                <a:solidFill>
                  <a:srgbClr val="FFFFFF"/>
                </a:solidFill>
                <a:cs typeface="Arial"/>
              </a:rPr>
              <a:t> </a:t>
            </a:r>
            <a:r>
              <a:rPr lang="en-US" dirty="0" err="1">
                <a:solidFill>
                  <a:srgbClr val="FFFFFF"/>
                </a:solidFill>
                <a:cs typeface="Arial"/>
              </a:rPr>
              <a:t>дорогими</a:t>
            </a:r>
            <a:r>
              <a:rPr lang="en-US" dirty="0">
                <a:solidFill>
                  <a:srgbClr val="FFFFFF"/>
                </a:solidFill>
                <a:cs typeface="Arial"/>
              </a:rPr>
              <a:t> и </a:t>
            </a:r>
            <a:r>
              <a:rPr lang="en-US" dirty="0" err="1">
                <a:solidFill>
                  <a:srgbClr val="FFFFFF"/>
                </a:solidFill>
                <a:cs typeface="Arial"/>
              </a:rPr>
              <a:t>сложными</a:t>
            </a:r>
            <a:r>
              <a:rPr lang="en-US" dirty="0">
                <a:solidFill>
                  <a:srgbClr val="FFFFFF"/>
                </a:solidFill>
                <a:cs typeface="Arial"/>
              </a:rPr>
              <a:t> в </a:t>
            </a:r>
            <a:endParaRPr lang="ru-RU" dirty="0"/>
          </a:p>
          <a:p>
            <a:pPr marL="57150"/>
            <a:r>
              <a:rPr lang="en-US" dirty="0">
                <a:solidFill>
                  <a:srgbClr val="FFFFFF"/>
                </a:solidFill>
                <a:cs typeface="Arial"/>
              </a:rPr>
              <a:t>    </a:t>
            </a:r>
            <a:r>
              <a:rPr lang="en-US" dirty="0" err="1">
                <a:solidFill>
                  <a:srgbClr val="FFFFFF"/>
                </a:solidFill>
                <a:cs typeface="Arial"/>
              </a:rPr>
              <a:t>использовании</a:t>
            </a:r>
            <a:r>
              <a:rPr lang="en-US" dirty="0">
                <a:solidFill>
                  <a:srgbClr val="FFFFFF"/>
                </a:solidFill>
                <a:cs typeface="Arial"/>
              </a:rPr>
              <a:t>.​</a:t>
            </a:r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22067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838200" y="1748452"/>
            <a:ext cx="4974771" cy="358778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Решение</a:t>
            </a:r>
            <a:endParaRPr lang="en-US" sz="44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4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3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E68A239-2DFA-1C87-2199-C0CE9C4576FA}"/>
              </a:ext>
            </a:extLst>
          </p:cNvPr>
          <p:cNvSpPr txBox="1"/>
          <p:nvPr/>
        </p:nvSpPr>
        <p:spPr>
          <a:xfrm>
            <a:off x="6477270" y="1130846"/>
            <a:ext cx="4974771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Наше предложение включает в себя специализированный контроллер для сбора данных об окружающей среде и состоянии растений в теплице, а также для управления исполнительными механизмами. Это позволит оптимизировать затраты на персонал и получать информацию о климатических условиях в теплице в режиме реального времени.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Рисунок 2" descr="Изображение выглядит как электроника, схема, Компонент схемы, Электронная техника&#10;&#10;Автоматически созданное описание">
            <a:extLst>
              <a:ext uri="{FF2B5EF4-FFF2-40B4-BE49-F238E27FC236}">
                <a16:creationId xmlns:a16="http://schemas.microsoft.com/office/drawing/2014/main" id="{D7A35B07-A9E9-F16E-16BC-CA4E305AFA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71" t="16304" r="6531"/>
          <a:stretch/>
        </p:blipFill>
        <p:spPr>
          <a:xfrm>
            <a:off x="7029450" y="3429000"/>
            <a:ext cx="3962403" cy="2200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927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-49062" y="-509342"/>
            <a:ext cx="6143626" cy="1400400"/>
          </a:xfrm>
          <a:prstGeom prst="rect">
            <a:avLst/>
          </a:prstGeom>
          <a:noFill/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Рынок</a:t>
            </a:r>
            <a:endParaRPr lang="en-US" sz="56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602BA2-193E-3671-CB57-9638AB7970A4}"/>
              </a:ext>
            </a:extLst>
          </p:cNvPr>
          <p:cNvSpPr txBox="1"/>
          <p:nvPr/>
        </p:nvSpPr>
        <p:spPr>
          <a:xfrm>
            <a:off x="-369" y="3944033"/>
            <a:ext cx="12189238" cy="101789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200" kern="1200" baseline="0" dirty="0">
                <a:solidFill>
                  <a:schemeClr val="bg1"/>
                </a:solidFill>
                <a:latin typeface="Arial"/>
                <a:cs typeface="Arial"/>
              </a:rPr>
              <a:t>В </a:t>
            </a:r>
            <a:r>
              <a:rPr lang="en-US" sz="3200" kern="1200" baseline="0" err="1">
                <a:solidFill>
                  <a:schemeClr val="bg1"/>
                </a:solidFill>
                <a:latin typeface="Arial"/>
                <a:cs typeface="Arial"/>
              </a:rPr>
              <a:t>дальнейшем</a:t>
            </a:r>
            <a:r>
              <a:rPr lang="en-US" sz="3200" kern="1200" baseline="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200" kern="1200" baseline="0" err="1">
                <a:solidFill>
                  <a:schemeClr val="bg1"/>
                </a:solidFill>
                <a:latin typeface="Arial"/>
                <a:cs typeface="Arial"/>
              </a:rPr>
              <a:t>планируется</a:t>
            </a:r>
            <a:r>
              <a:rPr lang="en-US" sz="3200" kern="1200" baseline="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200" kern="1200" baseline="0" err="1">
                <a:solidFill>
                  <a:schemeClr val="bg1"/>
                </a:solidFill>
                <a:latin typeface="Arial"/>
                <a:cs typeface="Arial"/>
              </a:rPr>
              <a:t>охватить</a:t>
            </a:r>
            <a:r>
              <a:rPr lang="en-US" sz="3200" kern="1200" baseline="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200" kern="1200" baseline="0" err="1">
                <a:solidFill>
                  <a:schemeClr val="bg1"/>
                </a:solidFill>
                <a:latin typeface="Arial"/>
                <a:cs typeface="Arial"/>
              </a:rPr>
              <a:t>всю</a:t>
            </a:r>
            <a:r>
              <a:rPr lang="en-US" sz="3200" kern="1200" baseline="0" dirty="0">
                <a:solidFill>
                  <a:schemeClr val="bg1"/>
                </a:solidFill>
                <a:latin typeface="Arial"/>
                <a:cs typeface="Arial"/>
              </a:rPr>
              <a:t> РФ.</a:t>
            </a:r>
            <a:r>
              <a:rPr lang="en-US" sz="3200" kern="1200" dirty="0">
                <a:solidFill>
                  <a:schemeClr val="bg1"/>
                </a:solidFill>
                <a:latin typeface="Arial"/>
                <a:cs typeface="Arial"/>
              </a:rPr>
              <a:t>​</a:t>
            </a:r>
            <a:endParaRPr lang="en-US" sz="3200" kern="120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9" name="Group 1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2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D3409E7-385F-0F36-68D6-F2D8E386FC33}"/>
              </a:ext>
            </a:extLst>
          </p:cNvPr>
          <p:cNvSpPr txBox="1"/>
          <p:nvPr/>
        </p:nvSpPr>
        <p:spPr>
          <a:xfrm>
            <a:off x="-1" y="1744119"/>
            <a:ext cx="12192000" cy="14311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dirty="0">
                <a:solidFill>
                  <a:schemeClr val="bg1"/>
                </a:solidFill>
                <a:latin typeface="Arial"/>
                <a:cs typeface="Arial"/>
              </a:rPr>
              <a:t>На начальном этапе претендуем на Кемеровскую область и Сибирский федеральный округ.</a:t>
            </a:r>
          </a:p>
          <a:p>
            <a:pPr algn="l">
              <a:spcAft>
                <a:spcPts val="600"/>
              </a:spcAft>
            </a:pPr>
            <a:endParaRPr lang="ru-RU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98719-03F6-0419-A01C-42485C71705B}"/>
              </a:ext>
            </a:extLst>
          </p:cNvPr>
          <p:cNvSpPr txBox="1"/>
          <p:nvPr/>
        </p:nvSpPr>
        <p:spPr>
          <a:xfrm>
            <a:off x="0" y="2846148"/>
            <a:ext cx="121920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baseline="0" dirty="0">
                <a:solidFill>
                  <a:schemeClr val="bg1"/>
                </a:solidFill>
                <a:latin typeface="Arial"/>
              </a:rPr>
              <a:t>≈306 га ≈</a:t>
            </a:r>
            <a:r>
              <a:rPr lang="ru-RU" sz="3200" dirty="0">
                <a:solidFill>
                  <a:schemeClr val="bg1"/>
                </a:solidFill>
                <a:latin typeface="Arial"/>
                <a:cs typeface="Calibri"/>
              </a:rPr>
              <a:t>1,704,7 </a:t>
            </a:r>
            <a:r>
              <a:rPr lang="ru-RU" sz="3200" dirty="0" err="1">
                <a:solidFill>
                  <a:schemeClr val="bg1"/>
                </a:solidFill>
                <a:latin typeface="Arial"/>
                <a:cs typeface="Calibri"/>
              </a:rPr>
              <a:t>млн.руб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0AD8DB-B96B-DDA6-3C1C-3875DF39016D}"/>
              </a:ext>
            </a:extLst>
          </p:cNvPr>
          <p:cNvSpPr txBox="1"/>
          <p:nvPr/>
        </p:nvSpPr>
        <p:spPr>
          <a:xfrm>
            <a:off x="0" y="5007540"/>
            <a:ext cx="12192000" cy="938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dirty="0">
                <a:solidFill>
                  <a:schemeClr val="bg1"/>
                </a:solidFill>
                <a:latin typeface="Arial"/>
                <a:cs typeface="Arial"/>
              </a:rPr>
              <a:t>≈4371 га ≈</a:t>
            </a:r>
            <a:r>
              <a:rPr lang="en-US" sz="3200" dirty="0">
                <a:solidFill>
                  <a:schemeClr val="bg1"/>
                </a:solidFill>
                <a:latin typeface="Arial"/>
                <a:cs typeface="Calibri"/>
              </a:rPr>
              <a:t>119,3 </a:t>
            </a:r>
            <a:r>
              <a:rPr lang="en-US" sz="3200" dirty="0" err="1">
                <a:solidFill>
                  <a:schemeClr val="bg1"/>
                </a:solidFill>
                <a:latin typeface="Arial"/>
                <a:cs typeface="Calibri"/>
              </a:rPr>
              <a:t>млн.руб</a:t>
            </a:r>
            <a:r>
              <a:rPr lang="en-US" sz="3200" dirty="0">
                <a:solidFill>
                  <a:schemeClr val="bg1"/>
                </a:solidFill>
                <a:latin typeface="Arial"/>
                <a:cs typeface="Calibri"/>
              </a:rPr>
              <a:t>.</a:t>
            </a:r>
            <a:endParaRPr lang="ru-RU" sz="3200" dirty="0">
              <a:solidFill>
                <a:schemeClr val="bg1"/>
              </a:solidFill>
              <a:latin typeface="Arial"/>
              <a:cs typeface="Calibri"/>
            </a:endParaRPr>
          </a:p>
          <a:p>
            <a:pPr>
              <a:spcAft>
                <a:spcPts val="600"/>
              </a:spcAft>
            </a:pPr>
            <a:endParaRPr lang="ru-RU">
              <a:solidFill>
                <a:srgbClr val="000000"/>
              </a:solidFill>
              <a:latin typeface="Calibri" panose="020F0502020204030204"/>
              <a:cs typeface="Calibri"/>
            </a:endParaRPr>
          </a:p>
        </p:txBody>
      </p:sp>
      <p:graphicFrame>
        <p:nvGraphicFramePr>
          <p:cNvPr id="279" name="Схема 278">
            <a:extLst>
              <a:ext uri="{FF2B5EF4-FFF2-40B4-BE49-F238E27FC236}">
                <a16:creationId xmlns:a16="http://schemas.microsoft.com/office/drawing/2014/main" id="{E31907B1-44C4-FF8A-9B52-BB3E7DA565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765898"/>
              </p:ext>
            </p:extLst>
          </p:nvPr>
        </p:nvGraphicFramePr>
        <p:xfrm>
          <a:off x="8317630" y="4287190"/>
          <a:ext cx="4066194" cy="2537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388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66514C6-7476-3DAD-0D04-B03CA191C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395814"/>
              </p:ext>
            </p:extLst>
          </p:nvPr>
        </p:nvGraphicFramePr>
        <p:xfrm>
          <a:off x="485775" y="600075"/>
          <a:ext cx="11218478" cy="5591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050">
                  <a:extLst>
                    <a:ext uri="{9D8B030D-6E8A-4147-A177-3AD203B41FA5}">
                      <a16:colId xmlns:a16="http://schemas.microsoft.com/office/drawing/2014/main" val="934202359"/>
                    </a:ext>
                  </a:extLst>
                </a:gridCol>
                <a:gridCol w="1133473">
                  <a:extLst>
                    <a:ext uri="{9D8B030D-6E8A-4147-A177-3AD203B41FA5}">
                      <a16:colId xmlns:a16="http://schemas.microsoft.com/office/drawing/2014/main" val="1107609572"/>
                    </a:ext>
                  </a:extLst>
                </a:gridCol>
                <a:gridCol w="1197217">
                  <a:extLst>
                    <a:ext uri="{9D8B030D-6E8A-4147-A177-3AD203B41FA5}">
                      <a16:colId xmlns:a16="http://schemas.microsoft.com/office/drawing/2014/main" val="112471322"/>
                    </a:ext>
                  </a:extLst>
                </a:gridCol>
                <a:gridCol w="1552573">
                  <a:extLst>
                    <a:ext uri="{9D8B030D-6E8A-4147-A177-3AD203B41FA5}">
                      <a16:colId xmlns:a16="http://schemas.microsoft.com/office/drawing/2014/main" val="2673014817"/>
                    </a:ext>
                  </a:extLst>
                </a:gridCol>
                <a:gridCol w="1543158">
                  <a:extLst>
                    <a:ext uri="{9D8B030D-6E8A-4147-A177-3AD203B41FA5}">
                      <a16:colId xmlns:a16="http://schemas.microsoft.com/office/drawing/2014/main" val="1644999327"/>
                    </a:ext>
                  </a:extLst>
                </a:gridCol>
                <a:gridCol w="1691594">
                  <a:extLst>
                    <a:ext uri="{9D8B030D-6E8A-4147-A177-3AD203B41FA5}">
                      <a16:colId xmlns:a16="http://schemas.microsoft.com/office/drawing/2014/main" val="2141732089"/>
                    </a:ext>
                  </a:extLst>
                </a:gridCol>
                <a:gridCol w="1414413">
                  <a:extLst>
                    <a:ext uri="{9D8B030D-6E8A-4147-A177-3AD203B41FA5}">
                      <a16:colId xmlns:a16="http://schemas.microsoft.com/office/drawing/2014/main" val="1052612612"/>
                    </a:ext>
                  </a:extLst>
                </a:gridCol>
              </a:tblGrid>
              <a:tr h="17119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Овен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Tech-uc1002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Smart 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ru-RU" sz="2000" b="1" i="0" u="none" strike="noStrike" noProof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standard</a:t>
                      </a: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 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«умная теплица»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Smart 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ru-RU" sz="2000" b="1" i="0" u="none" strike="noStrike" noProof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standard</a:t>
                      </a: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 VENT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Smart </a:t>
                      </a:r>
                      <a:r>
                        <a:rPr lang="ru-RU" sz="2000" b="1" i="0" u="none" strike="noStrike" noProof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Grow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Мы</a:t>
                      </a:r>
                      <a:endParaRPr lang="ru-RU" sz="2000" b="1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479915"/>
                  </a:ext>
                </a:extLst>
              </a:tr>
              <a:tr h="6260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Цена</a:t>
                      </a:r>
                      <a:endParaRPr lang="ru-RU" sz="2000" b="1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43-65 </a:t>
                      </a:r>
                      <a:r>
                        <a:rPr lang="ru-RU" sz="1600" b="0" i="0" u="none" strike="noStrike" noProof="0" err="1">
                          <a:solidFill>
                            <a:schemeClr val="bg1"/>
                          </a:solidFill>
                          <a:latin typeface="Arial"/>
                        </a:rPr>
                        <a:t>тыс.руб</a:t>
                      </a: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15 </a:t>
                      </a:r>
                      <a:r>
                        <a:rPr lang="ru-RU" sz="1600" b="0" i="0" u="none" strike="noStrike" noProof="0" err="1">
                          <a:solidFill>
                            <a:schemeClr val="bg1"/>
                          </a:solidFill>
                          <a:latin typeface="Arial"/>
                        </a:rPr>
                        <a:t>тыс.руб</a:t>
                      </a: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38 </a:t>
                      </a:r>
                      <a:r>
                        <a:rPr lang="ru-RU" sz="1600" b="0" i="0" u="none" strike="noStrike" noProof="0" err="1">
                          <a:solidFill>
                            <a:schemeClr val="bg1"/>
                          </a:solidFill>
                          <a:latin typeface="Arial"/>
                        </a:rPr>
                        <a:t>тыс.руб</a:t>
                      </a: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49 </a:t>
                      </a:r>
                      <a:r>
                        <a:rPr lang="ru-RU" sz="1600" b="0" i="0" u="none" strike="noStrike" noProof="0" err="1">
                          <a:solidFill>
                            <a:schemeClr val="bg1"/>
                          </a:solidFill>
                          <a:latin typeface="Arial"/>
                        </a:rPr>
                        <a:t>тыс.руб</a:t>
                      </a:r>
                      <a:endParaRPr lang="ru-RU" sz="160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10 </a:t>
                      </a:r>
                      <a:r>
                        <a:rPr lang="ru-RU" sz="1600" b="0" i="0" u="none" strike="noStrike" noProof="0" err="1">
                          <a:solidFill>
                            <a:schemeClr val="bg1"/>
                          </a:solidFill>
                          <a:latin typeface="Arial"/>
                        </a:rPr>
                        <a:t>тыс.руб</a:t>
                      </a:r>
                      <a:endParaRPr lang="ru-RU" sz="160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~13 </a:t>
                      </a:r>
                      <a:r>
                        <a:rPr lang="ru-RU" sz="1600" b="0" i="0" u="none" strike="noStrike" noProof="0" err="1">
                          <a:solidFill>
                            <a:schemeClr val="bg1"/>
                          </a:solidFill>
                          <a:latin typeface="Arial"/>
                        </a:rPr>
                        <a:t>тыс.руб</a:t>
                      </a:r>
                      <a:endParaRPr lang="ru-RU" sz="160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18647"/>
                  </a:ext>
                </a:extLst>
              </a:tr>
              <a:tr h="8667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Возможность программирования</a:t>
                      </a:r>
                      <a:endParaRPr lang="ru-RU" sz="2000" b="1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931933"/>
                  </a:ext>
                </a:extLst>
              </a:tr>
              <a:tr h="74346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Связь беспроводная</a:t>
                      </a:r>
                      <a:endParaRPr lang="ru-RU" sz="2000" b="1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148729"/>
                  </a:ext>
                </a:extLst>
              </a:tr>
              <a:tr h="106628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Система интеллектуального оповещения</a:t>
                      </a:r>
                      <a:endParaRPr lang="ru-RU" sz="2000" b="1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541631"/>
                  </a:ext>
                </a:extLst>
              </a:tr>
              <a:tr h="57716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Приложение</a:t>
                      </a:r>
                      <a:endParaRPr lang="ru-RU" sz="2000" b="1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73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189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AED1919-54A1-41C9-B30B-A3FF3F58E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26220" y="98104"/>
            <a:ext cx="4288094" cy="428809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Киоск">
            <a:extLst>
              <a:ext uri="{FF2B5EF4-FFF2-40B4-BE49-F238E27FC236}">
                <a16:creationId xmlns:a16="http://schemas.microsoft.com/office/drawing/2014/main" id="{4F9524E7-D2B9-2381-B8E1-E429BC511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9471" y="941355"/>
            <a:ext cx="2601592" cy="260159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4751043-2EE3-4222-9979-8E61D93DA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1848" y="2813300"/>
            <a:ext cx="3757487" cy="3757487"/>
            <a:chOff x="1881974" y="1174396"/>
            <a:chExt cx="5290997" cy="529099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3FD8213-DB67-4E29-9615-984DB5991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4EDB257-28CF-422F-AE6A-B99E3FE81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FFFEB18F-F81F-4CED-BE64-EB888A77C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350" y="2762501"/>
            <a:ext cx="3744592" cy="374459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702591" y="3404608"/>
            <a:ext cx="3520789" cy="266608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Бизнес-модель</a:t>
            </a:r>
          </a:p>
        </p:txBody>
      </p:sp>
      <p:grpSp>
        <p:nvGrpSpPr>
          <p:cNvPr id="2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0B4AFD0-9C07-9CF5-2F06-7C7E6E22E173}"/>
              </a:ext>
            </a:extLst>
          </p:cNvPr>
          <p:cNvSpPr txBox="1"/>
          <p:nvPr/>
        </p:nvSpPr>
        <p:spPr>
          <a:xfrm>
            <a:off x="6477270" y="1130846"/>
            <a:ext cx="4974771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15875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Прямые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продажи</a:t>
            </a:r>
            <a:r>
              <a:rPr lang="en-US" sz="2800" dirty="0">
                <a:solidFill>
                  <a:schemeClr val="bg1"/>
                </a:solidFill>
              </a:rPr>
              <a:t>: </a:t>
            </a:r>
            <a:r>
              <a:rPr lang="en-US" sz="2800" err="1">
                <a:solidFill>
                  <a:schemeClr val="bg1"/>
                </a:solidFill>
              </a:rPr>
              <a:t>сайт</a:t>
            </a:r>
            <a:r>
              <a:rPr lang="en-US" sz="2800" dirty="0">
                <a:solidFill>
                  <a:schemeClr val="bg1"/>
                </a:solidFill>
              </a:rPr>
              <a:t>. </a:t>
            </a:r>
            <a:endParaRPr lang="en-US" sz="2800" dirty="0">
              <a:solidFill>
                <a:schemeClr val="bg1"/>
              </a:solidFill>
              <a:cs typeface="Calibri"/>
            </a:endParaRPr>
          </a:p>
          <a:p>
            <a:pPr marL="15875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Маркетплейсы</a:t>
            </a:r>
            <a:r>
              <a:rPr lang="en-US" sz="2800" dirty="0">
                <a:solidFill>
                  <a:schemeClr val="bg1"/>
                </a:solidFill>
              </a:rPr>
              <a:t>: </a:t>
            </a:r>
            <a:r>
              <a:rPr lang="en-US" sz="2800" err="1">
                <a:solidFill>
                  <a:schemeClr val="bg1"/>
                </a:solidFill>
              </a:rPr>
              <a:t>продажа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готовых</a:t>
            </a:r>
            <a:r>
              <a:rPr lang="en-US" sz="2800" dirty="0">
                <a:solidFill>
                  <a:schemeClr val="bg1"/>
                </a:solidFill>
              </a:rPr>
              <a:t> к </a:t>
            </a:r>
            <a:r>
              <a:rPr lang="en-US" sz="2800" err="1">
                <a:solidFill>
                  <a:schemeClr val="bg1"/>
                </a:solidFill>
              </a:rPr>
              <a:t>установке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комплектов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оборудования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  <a:cs typeface="Calibri"/>
            </a:endParaRPr>
          </a:p>
          <a:p>
            <a:pPr marL="15875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Рисунок 2" descr="Изображение выглядит как электроника, Электронная техника, Электронный компонент, Компонент схемы&#10;&#10;Автоматически созданное описание">
            <a:extLst>
              <a:ext uri="{FF2B5EF4-FFF2-40B4-BE49-F238E27FC236}">
                <a16:creationId xmlns:a16="http://schemas.microsoft.com/office/drawing/2014/main" id="{ADB7BB6C-BAD4-F427-EE07-719A55790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9" t="6920" b="12803"/>
          <a:stretch/>
        </p:blipFill>
        <p:spPr>
          <a:xfrm>
            <a:off x="6381750" y="3429000"/>
            <a:ext cx="4876801" cy="2209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9395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1268127" y="2023558"/>
            <a:ext cx="3521265" cy="249129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Финансовый план проекта</a:t>
            </a:r>
            <a:endParaRPr lang="en-US" sz="4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4D7002-D7DC-4154-F086-F4BA22104AC3}"/>
              </a:ext>
            </a:extLst>
          </p:cNvPr>
          <p:cNvSpPr txBox="1"/>
          <p:nvPr/>
        </p:nvSpPr>
        <p:spPr>
          <a:xfrm>
            <a:off x="6099175" y="1311088"/>
            <a:ext cx="5276850" cy="432726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aseline="0" err="1"/>
              <a:t>Средняя</a:t>
            </a:r>
            <a:r>
              <a:rPr lang="en-US" sz="2400" baseline="0" dirty="0"/>
              <a:t> </a:t>
            </a:r>
            <a:r>
              <a:rPr lang="en-US" sz="2400" baseline="0" err="1"/>
              <a:t>стоимость</a:t>
            </a:r>
            <a:r>
              <a:rPr lang="en-US" sz="2400" baseline="0" dirty="0"/>
              <a:t> </a:t>
            </a:r>
            <a:r>
              <a:rPr lang="en-US" sz="2400" baseline="0" err="1"/>
              <a:t>готового</a:t>
            </a:r>
            <a:r>
              <a:rPr lang="en-US" sz="2400" baseline="0" dirty="0"/>
              <a:t> </a:t>
            </a:r>
            <a:r>
              <a:rPr lang="en-US" sz="2400" baseline="0" err="1"/>
              <a:t>комплекта</a:t>
            </a:r>
            <a:r>
              <a:rPr lang="en-US" sz="2400" baseline="0" dirty="0"/>
              <a:t> </a:t>
            </a:r>
            <a:r>
              <a:rPr lang="en-US" sz="2400" baseline="0" err="1"/>
              <a:t>варьируется</a:t>
            </a:r>
            <a:r>
              <a:rPr lang="en-US" sz="2400" baseline="0" dirty="0"/>
              <a:t> </a:t>
            </a:r>
            <a:r>
              <a:rPr lang="en-US" sz="2400" baseline="0" err="1"/>
              <a:t>от</a:t>
            </a:r>
            <a:r>
              <a:rPr lang="en-US" sz="2400" baseline="0" dirty="0"/>
              <a:t> </a:t>
            </a:r>
            <a:r>
              <a:rPr lang="en-US" sz="2400" dirty="0"/>
              <a:t>12 </a:t>
            </a:r>
            <a:r>
              <a:rPr lang="en-US" sz="2400" baseline="0" err="1"/>
              <a:t>до</a:t>
            </a:r>
            <a:r>
              <a:rPr lang="en-US" sz="2400" baseline="0" dirty="0"/>
              <a:t> 15 </a:t>
            </a:r>
            <a:r>
              <a:rPr lang="en-US" sz="2400" baseline="0" err="1"/>
              <a:t>тысяч</a:t>
            </a:r>
            <a:r>
              <a:rPr lang="en-US" sz="2400" baseline="0" dirty="0"/>
              <a:t> </a:t>
            </a:r>
            <a:r>
              <a:rPr lang="en-US" sz="2400" baseline="0" err="1"/>
              <a:t>рублей</a:t>
            </a:r>
            <a:r>
              <a:rPr lang="en-US" sz="2400" baseline="0" dirty="0"/>
              <a:t> в </a:t>
            </a:r>
            <a:r>
              <a:rPr lang="en-US" sz="2400" baseline="0" err="1"/>
              <a:t>зависимости</a:t>
            </a:r>
            <a:r>
              <a:rPr lang="en-US" sz="2400" baseline="0" dirty="0"/>
              <a:t> </a:t>
            </a:r>
            <a:r>
              <a:rPr lang="en-US" sz="2400" baseline="0" err="1"/>
              <a:t>от</a:t>
            </a:r>
            <a:r>
              <a:rPr lang="en-US" sz="2400" baseline="0" dirty="0"/>
              <a:t> </a:t>
            </a:r>
            <a:r>
              <a:rPr lang="en-US" sz="2400" baseline="0" err="1"/>
              <a:t>комплектации</a:t>
            </a:r>
            <a:r>
              <a:rPr lang="en-US" sz="2400" baseline="0" dirty="0"/>
              <a:t>.</a:t>
            </a:r>
            <a:r>
              <a:rPr lang="en-US" sz="2400" dirty="0"/>
              <a:t>​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cs typeface="Calibri"/>
              </a:rPr>
              <a:t>Основная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прибыль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будет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поступать</a:t>
            </a:r>
            <a:r>
              <a:rPr lang="en-US" sz="2400" dirty="0">
                <a:cs typeface="Calibri"/>
              </a:rPr>
              <a:t> с </a:t>
            </a:r>
            <a:r>
              <a:rPr lang="en-US" sz="2400" dirty="0" err="1">
                <a:cs typeface="Calibri"/>
              </a:rPr>
              <a:t>подписок</a:t>
            </a:r>
            <a:r>
              <a:rPr lang="en-US" sz="2400" dirty="0">
                <a:cs typeface="Calibri"/>
              </a:rPr>
              <a:t>.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cs typeface="Calibri"/>
              </a:rPr>
              <a:t>Стоимость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подписки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зависит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от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количества</a:t>
            </a:r>
            <a:r>
              <a:rPr lang="en-US" sz="2400" dirty="0">
                <a:cs typeface="Calibri"/>
              </a:rPr>
              <a:t> </a:t>
            </a:r>
            <a:r>
              <a:rPr lang="en-US" sz="2400" dirty="0" err="1">
                <a:cs typeface="Calibri"/>
              </a:rPr>
              <a:t>подключенных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датчиков</a:t>
            </a:r>
            <a:r>
              <a:rPr lang="en-US" sz="2400" dirty="0">
                <a:cs typeface="Calibri"/>
              </a:rPr>
              <a:t> (</a:t>
            </a:r>
            <a:r>
              <a:rPr lang="en-US" sz="2400" dirty="0" err="1">
                <a:cs typeface="Calibri"/>
              </a:rPr>
              <a:t>от</a:t>
            </a:r>
            <a:r>
              <a:rPr lang="en-US" sz="2400" dirty="0">
                <a:cs typeface="Calibri"/>
              </a:rPr>
              <a:t> 500руб./</a:t>
            </a:r>
            <a:r>
              <a:rPr lang="en-US" sz="2400" dirty="0" err="1">
                <a:cs typeface="Calibri"/>
              </a:rPr>
              <a:t>мес</a:t>
            </a:r>
            <a:r>
              <a:rPr lang="en-US" sz="2400" dirty="0">
                <a:cs typeface="Calibri"/>
              </a:rPr>
              <a:t>.).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579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1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827088" y="1641752"/>
            <a:ext cx="3527425" cy="43669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Текущие результаты</a:t>
            </a:r>
            <a:endParaRPr lang="en-US" sz="4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6CB27-3DF5-D18F-76A9-9D7DD518BF16}"/>
              </a:ext>
            </a:extLst>
          </p:cNvPr>
          <p:cNvSpPr txBox="1"/>
          <p:nvPr/>
        </p:nvSpPr>
        <p:spPr>
          <a:xfrm>
            <a:off x="5222081" y="1641752"/>
            <a:ext cx="5260975" cy="39600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err="1"/>
              <a:t>Собрали</a:t>
            </a:r>
            <a:r>
              <a:rPr lang="en-US" sz="2400" dirty="0"/>
              <a:t> и </a:t>
            </a:r>
            <a:r>
              <a:rPr lang="en-US" sz="2400" err="1"/>
              <a:t>протестировали</a:t>
            </a:r>
            <a:r>
              <a:rPr lang="en-US" sz="2400" dirty="0"/>
              <a:t> </a:t>
            </a:r>
            <a:r>
              <a:rPr lang="en-US" sz="2400" err="1"/>
              <a:t>рабочий</a:t>
            </a:r>
            <a:r>
              <a:rPr lang="en-US" sz="2400" dirty="0"/>
              <a:t> </a:t>
            </a:r>
            <a:r>
              <a:rPr lang="en-US" sz="2400" err="1"/>
              <a:t>прототип</a:t>
            </a:r>
            <a:r>
              <a:rPr lang="en-US" sz="2400" dirty="0"/>
              <a:t> </a:t>
            </a:r>
            <a:r>
              <a:rPr lang="en-US" sz="2400" err="1"/>
              <a:t>устройства</a:t>
            </a:r>
            <a:r>
              <a:rPr lang="en-US" sz="2400" dirty="0"/>
              <a:t>.</a:t>
            </a:r>
            <a:endParaRPr lang="en-US" sz="2400" dirty="0">
              <a:cs typeface="Calibri"/>
            </a:endParaRPr>
          </a:p>
          <a:p>
            <a:pPr marL="15875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В </a:t>
            </a:r>
            <a:r>
              <a:rPr lang="en-US" sz="2400" err="1"/>
              <a:t>дальнейшем</a:t>
            </a:r>
            <a:r>
              <a:rPr lang="en-US" sz="2400" dirty="0"/>
              <a:t> </a:t>
            </a:r>
            <a:r>
              <a:rPr lang="en-US" sz="2400" err="1"/>
              <a:t>рассматриваем</a:t>
            </a:r>
            <a:r>
              <a:rPr lang="en-US" sz="2400" dirty="0"/>
              <a:t> </a:t>
            </a:r>
            <a:r>
              <a:rPr lang="en-US" sz="2400" err="1"/>
              <a:t>плотное</a:t>
            </a:r>
            <a:r>
              <a:rPr lang="en-US" sz="2400" dirty="0"/>
              <a:t> </a:t>
            </a:r>
            <a:r>
              <a:rPr lang="en-US" sz="2400" err="1"/>
              <a:t>сотрудничество</a:t>
            </a:r>
            <a:r>
              <a:rPr lang="en-US" sz="2400" dirty="0"/>
              <a:t> с </a:t>
            </a:r>
            <a:r>
              <a:rPr lang="en-US" sz="2400" err="1"/>
              <a:t>командой</a:t>
            </a:r>
            <a:r>
              <a:rPr lang="en-US" sz="2400" dirty="0"/>
              <a:t> </a:t>
            </a:r>
            <a:endParaRPr lang="en-US" sz="2400" dirty="0"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/>
              <a:t>"</a:t>
            </a:r>
            <a:r>
              <a:rPr lang="en-US" sz="2400" err="1"/>
              <a:t>Разработка</a:t>
            </a:r>
            <a:r>
              <a:rPr lang="en-US" sz="2400" dirty="0"/>
              <a:t> </a:t>
            </a:r>
            <a:r>
              <a:rPr lang="en-US" sz="2400" err="1"/>
              <a:t>цифровой</a:t>
            </a:r>
            <a:r>
              <a:rPr lang="en-US" sz="2400" dirty="0"/>
              <a:t> </a:t>
            </a:r>
            <a:r>
              <a:rPr lang="en-US" sz="2400" err="1"/>
              <a:t>системы</a:t>
            </a:r>
            <a:r>
              <a:rPr lang="en-US" sz="2400" dirty="0"/>
              <a:t> </a:t>
            </a:r>
            <a:r>
              <a:rPr lang="en-US" sz="2400" err="1"/>
              <a:t>интеллектуального</a:t>
            </a:r>
            <a:r>
              <a:rPr lang="en-US" sz="2400" dirty="0"/>
              <a:t> </a:t>
            </a:r>
            <a:r>
              <a:rPr lang="en-US" sz="2400" err="1"/>
              <a:t>выращивания</a:t>
            </a:r>
            <a:r>
              <a:rPr lang="en-US" sz="2400" dirty="0"/>
              <a:t> </a:t>
            </a:r>
            <a:r>
              <a:rPr lang="en-US" sz="2400" err="1"/>
              <a:t>культуры</a:t>
            </a:r>
            <a:r>
              <a:rPr lang="en-US" sz="2400" dirty="0"/>
              <a:t>"</a:t>
            </a:r>
            <a:endParaRPr lang="en-US" sz="2400" dirty="0">
              <a:cs typeface="Calibri"/>
            </a:endParaRPr>
          </a:p>
        </p:txBody>
      </p:sp>
      <p:grpSp>
        <p:nvGrpSpPr>
          <p:cNvPr id="51" name="Group 20">
            <a:extLst>
              <a:ext uri="{FF2B5EF4-FFF2-40B4-BE49-F238E27FC236}">
                <a16:creationId xmlns:a16="http://schemas.microsoft.com/office/drawing/2014/main" id="{4728F330-19FB-4D39-BD0F-53032ABFE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79015" y="0"/>
            <a:ext cx="712985" cy="6858000"/>
            <a:chOff x="11479015" y="0"/>
            <a:chExt cx="712985" cy="6858000"/>
          </a:xfrm>
          <a:effectLst>
            <a:outerShdw blurRad="381000" dist="152400" dir="10800000" algn="ctr" rotWithShape="0">
              <a:schemeClr val="bg1">
                <a:alpha val="10000"/>
              </a:schemeClr>
            </a:outerShdw>
          </a:effectLst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0220D63-6F38-42F9-8AAD-3B1363A4F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79018" y="0"/>
              <a:ext cx="712982" cy="6858000"/>
            </a:xfrm>
            <a:custGeom>
              <a:avLst/>
              <a:gdLst>
                <a:gd name="connsiteX0" fmla="*/ 280560 w 712982"/>
                <a:gd name="connsiteY0" fmla="*/ 0 h 6858000"/>
                <a:gd name="connsiteX1" fmla="*/ 712982 w 712982"/>
                <a:gd name="connsiteY1" fmla="*/ 0 h 6858000"/>
                <a:gd name="connsiteX2" fmla="*/ 712982 w 712982"/>
                <a:gd name="connsiteY2" fmla="*/ 6858000 h 6858000"/>
                <a:gd name="connsiteX3" fmla="*/ 372527 w 712982"/>
                <a:gd name="connsiteY3" fmla="*/ 6858000 h 6858000"/>
                <a:gd name="connsiteX4" fmla="*/ 372901 w 712982"/>
                <a:gd name="connsiteY4" fmla="*/ 6835810 h 6858000"/>
                <a:gd name="connsiteX5" fmla="*/ 363017 w 712982"/>
                <a:gd name="connsiteY5" fmla="*/ 6518145 h 6858000"/>
                <a:gd name="connsiteX6" fmla="*/ 310498 w 712982"/>
                <a:gd name="connsiteY6" fmla="*/ 6393936 h 6858000"/>
                <a:gd name="connsiteX7" fmla="*/ 305420 w 712982"/>
                <a:gd name="connsiteY7" fmla="*/ 6355564 h 6858000"/>
                <a:gd name="connsiteX8" fmla="*/ 311030 w 712982"/>
                <a:gd name="connsiteY8" fmla="*/ 6267729 h 6858000"/>
                <a:gd name="connsiteX9" fmla="*/ 281440 w 712982"/>
                <a:gd name="connsiteY9" fmla="*/ 6090959 h 6858000"/>
                <a:gd name="connsiteX10" fmla="*/ 258928 w 712982"/>
                <a:gd name="connsiteY10" fmla="*/ 6026981 h 6858000"/>
                <a:gd name="connsiteX11" fmla="*/ 245105 w 712982"/>
                <a:gd name="connsiteY11" fmla="*/ 5991615 h 6858000"/>
                <a:gd name="connsiteX12" fmla="*/ 197441 w 712982"/>
                <a:gd name="connsiteY12" fmla="*/ 5807458 h 6858000"/>
                <a:gd name="connsiteX13" fmla="*/ 159115 w 712982"/>
                <a:gd name="connsiteY13" fmla="*/ 5727356 h 6858000"/>
                <a:gd name="connsiteX14" fmla="*/ 152306 w 712982"/>
                <a:gd name="connsiteY14" fmla="*/ 5705270 h 6858000"/>
                <a:gd name="connsiteX15" fmla="*/ 150939 w 712982"/>
                <a:gd name="connsiteY15" fmla="*/ 5580441 h 6858000"/>
                <a:gd name="connsiteX16" fmla="*/ 187956 w 712982"/>
                <a:gd name="connsiteY16" fmla="*/ 5482729 h 6858000"/>
                <a:gd name="connsiteX17" fmla="*/ 201902 w 712982"/>
                <a:gd name="connsiteY17" fmla="*/ 5463053 h 6858000"/>
                <a:gd name="connsiteX18" fmla="*/ 168174 w 712982"/>
                <a:gd name="connsiteY18" fmla="*/ 5205662 h 6858000"/>
                <a:gd name="connsiteX19" fmla="*/ 157186 w 712982"/>
                <a:gd name="connsiteY19" fmla="*/ 5166766 h 6858000"/>
                <a:gd name="connsiteX20" fmla="*/ 163999 w 712982"/>
                <a:gd name="connsiteY20" fmla="*/ 4972256 h 6858000"/>
                <a:gd name="connsiteX21" fmla="*/ 163388 w 712982"/>
                <a:gd name="connsiteY21" fmla="*/ 4915833 h 6858000"/>
                <a:gd name="connsiteX22" fmla="*/ 166361 w 712982"/>
                <a:gd name="connsiteY22" fmla="*/ 4712964 h 6858000"/>
                <a:gd name="connsiteX23" fmla="*/ 140122 w 712982"/>
                <a:gd name="connsiteY23" fmla="*/ 4687152 h 6858000"/>
                <a:gd name="connsiteX24" fmla="*/ 73058 w 712982"/>
                <a:gd name="connsiteY24" fmla="*/ 4611951 h 6858000"/>
                <a:gd name="connsiteX25" fmla="*/ 3979 w 712982"/>
                <a:gd name="connsiteY25" fmla="*/ 4456771 h 6858000"/>
                <a:gd name="connsiteX26" fmla="*/ 2091 w 712982"/>
                <a:gd name="connsiteY26" fmla="*/ 4412781 h 6858000"/>
                <a:gd name="connsiteX27" fmla="*/ 75905 w 712982"/>
                <a:gd name="connsiteY27" fmla="*/ 4292897 h 6858000"/>
                <a:gd name="connsiteX28" fmla="*/ 104434 w 712982"/>
                <a:gd name="connsiteY28" fmla="*/ 4235333 h 6858000"/>
                <a:gd name="connsiteX29" fmla="*/ 151065 w 712982"/>
                <a:gd name="connsiteY29" fmla="*/ 4075686 h 6858000"/>
                <a:gd name="connsiteX30" fmla="*/ 161243 w 712982"/>
                <a:gd name="connsiteY30" fmla="*/ 4061695 h 6858000"/>
                <a:gd name="connsiteX31" fmla="*/ 286285 w 712982"/>
                <a:gd name="connsiteY31" fmla="*/ 3933862 h 6858000"/>
                <a:gd name="connsiteX32" fmla="*/ 306926 w 712982"/>
                <a:gd name="connsiteY32" fmla="*/ 3905847 h 6858000"/>
                <a:gd name="connsiteX33" fmla="*/ 340015 w 712982"/>
                <a:gd name="connsiteY33" fmla="*/ 3871199 h 6858000"/>
                <a:gd name="connsiteX34" fmla="*/ 400111 w 712982"/>
                <a:gd name="connsiteY34" fmla="*/ 3767743 h 6858000"/>
                <a:gd name="connsiteX35" fmla="*/ 409694 w 712982"/>
                <a:gd name="connsiteY35" fmla="*/ 3646690 h 6858000"/>
                <a:gd name="connsiteX36" fmla="*/ 428447 w 712982"/>
                <a:gd name="connsiteY36" fmla="*/ 3499752 h 6858000"/>
                <a:gd name="connsiteX37" fmla="*/ 445033 w 712982"/>
                <a:gd name="connsiteY37" fmla="*/ 3437349 h 6858000"/>
                <a:gd name="connsiteX38" fmla="*/ 471431 w 712982"/>
                <a:gd name="connsiteY38" fmla="*/ 3272018 h 6858000"/>
                <a:gd name="connsiteX39" fmla="*/ 495919 w 712982"/>
                <a:gd name="connsiteY39" fmla="*/ 3153432 h 6858000"/>
                <a:gd name="connsiteX40" fmla="*/ 499541 w 712982"/>
                <a:gd name="connsiteY40" fmla="*/ 2985907 h 6858000"/>
                <a:gd name="connsiteX41" fmla="*/ 491640 w 712982"/>
                <a:gd name="connsiteY41" fmla="*/ 2905697 h 6858000"/>
                <a:gd name="connsiteX42" fmla="*/ 586592 w 712982"/>
                <a:gd name="connsiteY42" fmla="*/ 2746325 h 6858000"/>
                <a:gd name="connsiteX43" fmla="*/ 647211 w 712982"/>
                <a:gd name="connsiteY43" fmla="*/ 2620857 h 6858000"/>
                <a:gd name="connsiteX44" fmla="*/ 598120 w 712982"/>
                <a:gd name="connsiteY44" fmla="*/ 2501248 h 6858000"/>
                <a:gd name="connsiteX45" fmla="*/ 560897 w 712982"/>
                <a:gd name="connsiteY45" fmla="*/ 2471368 h 6858000"/>
                <a:gd name="connsiteX46" fmla="*/ 506928 w 712982"/>
                <a:gd name="connsiteY46" fmla="*/ 2272389 h 6858000"/>
                <a:gd name="connsiteX47" fmla="*/ 474122 w 712982"/>
                <a:gd name="connsiteY47" fmla="*/ 1983284 h 6858000"/>
                <a:gd name="connsiteX48" fmla="*/ 349180 w 712982"/>
                <a:gd name="connsiteY48" fmla="*/ 1510207 h 6858000"/>
                <a:gd name="connsiteX49" fmla="*/ 306451 w 712982"/>
                <a:gd name="connsiteY49" fmla="*/ 1430003 h 6858000"/>
                <a:gd name="connsiteX50" fmla="*/ 287747 w 712982"/>
                <a:gd name="connsiteY50" fmla="*/ 1336633 h 6858000"/>
                <a:gd name="connsiteX51" fmla="*/ 304326 w 712982"/>
                <a:gd name="connsiteY51" fmla="*/ 1298229 h 6858000"/>
                <a:gd name="connsiteX52" fmla="*/ 317671 w 712982"/>
                <a:gd name="connsiteY52" fmla="*/ 1136667 h 6858000"/>
                <a:gd name="connsiteX53" fmla="*/ 314959 w 712982"/>
                <a:gd name="connsiteY53" fmla="*/ 1106522 h 6858000"/>
                <a:gd name="connsiteX54" fmla="*/ 290675 w 712982"/>
                <a:gd name="connsiteY54" fmla="*/ 1004980 h 6858000"/>
                <a:gd name="connsiteX55" fmla="*/ 272712 w 712982"/>
                <a:gd name="connsiteY55" fmla="*/ 910357 h 6858000"/>
                <a:gd name="connsiteX56" fmla="*/ 270963 w 712982"/>
                <a:gd name="connsiteY56" fmla="*/ 667028 h 6858000"/>
                <a:gd name="connsiteX57" fmla="*/ 244986 w 712982"/>
                <a:gd name="connsiteY57" fmla="*/ 483131 h 6858000"/>
                <a:gd name="connsiteX58" fmla="*/ 241465 w 712982"/>
                <a:gd name="connsiteY58" fmla="*/ 397465 h 6858000"/>
                <a:gd name="connsiteX59" fmla="*/ 244890 w 712982"/>
                <a:gd name="connsiteY59" fmla="*/ 348507 h 6858000"/>
                <a:gd name="connsiteX60" fmla="*/ 293439 w 712982"/>
                <a:gd name="connsiteY60" fmla="*/ 233141 h 6858000"/>
                <a:gd name="connsiteX61" fmla="*/ 300513 w 712982"/>
                <a:gd name="connsiteY61" fmla="*/ 172069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712982" h="6858000">
                  <a:moveTo>
                    <a:pt x="280560" y="0"/>
                  </a:moveTo>
                  <a:lnTo>
                    <a:pt x="712982" y="0"/>
                  </a:lnTo>
                  <a:lnTo>
                    <a:pt x="712982" y="6858000"/>
                  </a:lnTo>
                  <a:lnTo>
                    <a:pt x="372527" y="6858000"/>
                  </a:lnTo>
                  <a:lnTo>
                    <a:pt x="372901" y="6835810"/>
                  </a:lnTo>
                  <a:cubicBezTo>
                    <a:pt x="343741" y="6729822"/>
                    <a:pt x="373381" y="6623551"/>
                    <a:pt x="363017" y="6518145"/>
                  </a:cubicBezTo>
                  <a:cubicBezTo>
                    <a:pt x="358372" y="6470360"/>
                    <a:pt x="362468" y="6422202"/>
                    <a:pt x="310498" y="6393936"/>
                  </a:cubicBezTo>
                  <a:cubicBezTo>
                    <a:pt x="303659" y="6390296"/>
                    <a:pt x="304819" y="6368800"/>
                    <a:pt x="305420" y="6355564"/>
                  </a:cubicBezTo>
                  <a:cubicBezTo>
                    <a:pt x="306594" y="6326166"/>
                    <a:pt x="314451" y="6296329"/>
                    <a:pt x="311030" y="6267729"/>
                  </a:cubicBezTo>
                  <a:cubicBezTo>
                    <a:pt x="304253" y="6208466"/>
                    <a:pt x="293104" y="6149393"/>
                    <a:pt x="281440" y="6090959"/>
                  </a:cubicBezTo>
                  <a:cubicBezTo>
                    <a:pt x="276978" y="6068911"/>
                    <a:pt x="266829" y="6048361"/>
                    <a:pt x="258928" y="6026981"/>
                  </a:cubicBezTo>
                  <a:cubicBezTo>
                    <a:pt x="254416" y="6015184"/>
                    <a:pt x="244605" y="6003083"/>
                    <a:pt x="245105" y="5991615"/>
                  </a:cubicBezTo>
                  <a:cubicBezTo>
                    <a:pt x="248075" y="5925141"/>
                    <a:pt x="216651" y="5867990"/>
                    <a:pt x="197441" y="5807458"/>
                  </a:cubicBezTo>
                  <a:cubicBezTo>
                    <a:pt x="188523" y="5779456"/>
                    <a:pt x="171697" y="5754078"/>
                    <a:pt x="159115" y="5727356"/>
                  </a:cubicBezTo>
                  <a:cubicBezTo>
                    <a:pt x="155717" y="5720411"/>
                    <a:pt x="152517" y="5712566"/>
                    <a:pt x="152306" y="5705270"/>
                  </a:cubicBezTo>
                  <a:cubicBezTo>
                    <a:pt x="151252" y="5663532"/>
                    <a:pt x="151674" y="5621922"/>
                    <a:pt x="150939" y="5580441"/>
                  </a:cubicBezTo>
                  <a:cubicBezTo>
                    <a:pt x="150326" y="5542748"/>
                    <a:pt x="147369" y="5505023"/>
                    <a:pt x="187956" y="5482729"/>
                  </a:cubicBezTo>
                  <a:cubicBezTo>
                    <a:pt x="194324" y="5479395"/>
                    <a:pt x="198291" y="5470181"/>
                    <a:pt x="201902" y="5463053"/>
                  </a:cubicBezTo>
                  <a:cubicBezTo>
                    <a:pt x="257480" y="5353065"/>
                    <a:pt x="249730" y="5298303"/>
                    <a:pt x="168174" y="5205662"/>
                  </a:cubicBezTo>
                  <a:cubicBezTo>
                    <a:pt x="159805" y="5196040"/>
                    <a:pt x="152161" y="5174340"/>
                    <a:pt x="157186" y="5166766"/>
                  </a:cubicBezTo>
                  <a:cubicBezTo>
                    <a:pt x="198743" y="5102508"/>
                    <a:pt x="186477" y="5038579"/>
                    <a:pt x="163999" y="4972256"/>
                  </a:cubicBezTo>
                  <a:cubicBezTo>
                    <a:pt x="158020" y="4955056"/>
                    <a:pt x="155299" y="4930181"/>
                    <a:pt x="163388" y="4915833"/>
                  </a:cubicBezTo>
                  <a:cubicBezTo>
                    <a:pt x="200708" y="4847649"/>
                    <a:pt x="186907" y="4780374"/>
                    <a:pt x="166361" y="4712964"/>
                  </a:cubicBezTo>
                  <a:cubicBezTo>
                    <a:pt x="163165" y="4702485"/>
                    <a:pt x="150748" y="4690669"/>
                    <a:pt x="140122" y="4687152"/>
                  </a:cubicBezTo>
                  <a:cubicBezTo>
                    <a:pt x="102452" y="4674589"/>
                    <a:pt x="86917" y="4644970"/>
                    <a:pt x="73058" y="4611951"/>
                  </a:cubicBezTo>
                  <a:cubicBezTo>
                    <a:pt x="50686" y="4559957"/>
                    <a:pt x="25516" y="4509149"/>
                    <a:pt x="3979" y="4456771"/>
                  </a:cubicBezTo>
                  <a:cubicBezTo>
                    <a:pt x="-1236" y="4443877"/>
                    <a:pt x="-726" y="4427139"/>
                    <a:pt x="2091" y="4412781"/>
                  </a:cubicBezTo>
                  <a:cubicBezTo>
                    <a:pt x="11653" y="4363733"/>
                    <a:pt x="45382" y="4329603"/>
                    <a:pt x="75905" y="4292897"/>
                  </a:cubicBezTo>
                  <a:cubicBezTo>
                    <a:pt x="89361" y="4276787"/>
                    <a:pt x="97880" y="4255660"/>
                    <a:pt x="104434" y="4235333"/>
                  </a:cubicBezTo>
                  <a:cubicBezTo>
                    <a:pt x="121200" y="4182569"/>
                    <a:pt x="135523" y="4128901"/>
                    <a:pt x="151065" y="4075686"/>
                  </a:cubicBezTo>
                  <a:cubicBezTo>
                    <a:pt x="152552" y="4070549"/>
                    <a:pt x="157315" y="4065932"/>
                    <a:pt x="161243" y="4061695"/>
                  </a:cubicBezTo>
                  <a:cubicBezTo>
                    <a:pt x="202828" y="4019095"/>
                    <a:pt x="244731" y="3976753"/>
                    <a:pt x="286285" y="3933862"/>
                  </a:cubicBezTo>
                  <a:cubicBezTo>
                    <a:pt x="294168" y="3925683"/>
                    <a:pt x="299393" y="3914571"/>
                    <a:pt x="306926" y="3905847"/>
                  </a:cubicBezTo>
                  <a:cubicBezTo>
                    <a:pt x="317292" y="3893589"/>
                    <a:pt x="326766" y="3878502"/>
                    <a:pt x="340015" y="3871199"/>
                  </a:cubicBezTo>
                  <a:cubicBezTo>
                    <a:pt x="381725" y="3848490"/>
                    <a:pt x="396760" y="3812013"/>
                    <a:pt x="400111" y="3767743"/>
                  </a:cubicBezTo>
                  <a:cubicBezTo>
                    <a:pt x="403294" y="3727294"/>
                    <a:pt x="405323" y="3686973"/>
                    <a:pt x="409694" y="3646690"/>
                  </a:cubicBezTo>
                  <a:cubicBezTo>
                    <a:pt x="414852" y="3597538"/>
                    <a:pt x="420910" y="3548579"/>
                    <a:pt x="428447" y="3499752"/>
                  </a:cubicBezTo>
                  <a:cubicBezTo>
                    <a:pt x="431696" y="3478619"/>
                    <a:pt x="435683" y="3456228"/>
                    <a:pt x="445033" y="3437349"/>
                  </a:cubicBezTo>
                  <a:cubicBezTo>
                    <a:pt x="470858" y="3384475"/>
                    <a:pt x="486179" y="3329236"/>
                    <a:pt x="471431" y="3272018"/>
                  </a:cubicBezTo>
                  <a:cubicBezTo>
                    <a:pt x="459682" y="3226180"/>
                    <a:pt x="472474" y="3185267"/>
                    <a:pt x="495919" y="3153432"/>
                  </a:cubicBezTo>
                  <a:cubicBezTo>
                    <a:pt x="538461" y="3095505"/>
                    <a:pt x="521296" y="3040311"/>
                    <a:pt x="499541" y="2985907"/>
                  </a:cubicBezTo>
                  <a:cubicBezTo>
                    <a:pt x="488276" y="2957871"/>
                    <a:pt x="486838" y="2934028"/>
                    <a:pt x="491640" y="2905697"/>
                  </a:cubicBezTo>
                  <a:cubicBezTo>
                    <a:pt x="502898" y="2840071"/>
                    <a:pt x="547705" y="2792141"/>
                    <a:pt x="586592" y="2746325"/>
                  </a:cubicBezTo>
                  <a:cubicBezTo>
                    <a:pt x="619786" y="2707275"/>
                    <a:pt x="636305" y="2665661"/>
                    <a:pt x="647211" y="2620857"/>
                  </a:cubicBezTo>
                  <a:cubicBezTo>
                    <a:pt x="661216" y="2564298"/>
                    <a:pt x="648982" y="2522027"/>
                    <a:pt x="598120" y="2501248"/>
                  </a:cubicBezTo>
                  <a:cubicBezTo>
                    <a:pt x="583733" y="2495506"/>
                    <a:pt x="566431" y="2484521"/>
                    <a:pt x="560897" y="2471368"/>
                  </a:cubicBezTo>
                  <a:cubicBezTo>
                    <a:pt x="533469" y="2407931"/>
                    <a:pt x="496686" y="2344634"/>
                    <a:pt x="506928" y="2272389"/>
                  </a:cubicBezTo>
                  <a:cubicBezTo>
                    <a:pt x="520879" y="2172517"/>
                    <a:pt x="509052" y="2077807"/>
                    <a:pt x="474122" y="1983284"/>
                  </a:cubicBezTo>
                  <a:cubicBezTo>
                    <a:pt x="417537" y="1829959"/>
                    <a:pt x="358639" y="1676886"/>
                    <a:pt x="349180" y="1510207"/>
                  </a:cubicBezTo>
                  <a:cubicBezTo>
                    <a:pt x="347619" y="1482573"/>
                    <a:pt x="326399" y="1451821"/>
                    <a:pt x="306451" y="1430003"/>
                  </a:cubicBezTo>
                  <a:cubicBezTo>
                    <a:pt x="268511" y="1388202"/>
                    <a:pt x="266127" y="1390512"/>
                    <a:pt x="287747" y="1336633"/>
                  </a:cubicBezTo>
                  <a:cubicBezTo>
                    <a:pt x="293070" y="1323756"/>
                    <a:pt x="295470" y="1308272"/>
                    <a:pt x="304326" y="1298229"/>
                  </a:cubicBezTo>
                  <a:cubicBezTo>
                    <a:pt x="349361" y="1247057"/>
                    <a:pt x="331041" y="1191986"/>
                    <a:pt x="317671" y="1136667"/>
                  </a:cubicBezTo>
                  <a:cubicBezTo>
                    <a:pt x="315148" y="1126990"/>
                    <a:pt x="311827" y="1115354"/>
                    <a:pt x="314959" y="1106522"/>
                  </a:cubicBezTo>
                  <a:cubicBezTo>
                    <a:pt x="329032" y="1066641"/>
                    <a:pt x="319157" y="1035231"/>
                    <a:pt x="290675" y="1004980"/>
                  </a:cubicBezTo>
                  <a:cubicBezTo>
                    <a:pt x="266138" y="978690"/>
                    <a:pt x="249805" y="947108"/>
                    <a:pt x="272712" y="910357"/>
                  </a:cubicBezTo>
                  <a:cubicBezTo>
                    <a:pt x="323486" y="828702"/>
                    <a:pt x="317578" y="747981"/>
                    <a:pt x="270963" y="667028"/>
                  </a:cubicBezTo>
                  <a:cubicBezTo>
                    <a:pt x="237707" y="609204"/>
                    <a:pt x="225082" y="549995"/>
                    <a:pt x="244986" y="483131"/>
                  </a:cubicBezTo>
                  <a:cubicBezTo>
                    <a:pt x="252708" y="457408"/>
                    <a:pt x="242285" y="426353"/>
                    <a:pt x="241465" y="397465"/>
                  </a:cubicBezTo>
                  <a:cubicBezTo>
                    <a:pt x="240850" y="381142"/>
                    <a:pt x="239176" y="363176"/>
                    <a:pt x="244890" y="348507"/>
                  </a:cubicBezTo>
                  <a:cubicBezTo>
                    <a:pt x="259350" y="309454"/>
                    <a:pt x="279299" y="272445"/>
                    <a:pt x="293439" y="233141"/>
                  </a:cubicBezTo>
                  <a:cubicBezTo>
                    <a:pt x="300152" y="214256"/>
                    <a:pt x="302437" y="192349"/>
                    <a:pt x="300513" y="172069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22">
              <a:extLst>
                <a:ext uri="{FF2B5EF4-FFF2-40B4-BE49-F238E27FC236}">
                  <a16:creationId xmlns:a16="http://schemas.microsoft.com/office/drawing/2014/main" id="{97B054CB-4DA3-4EDD-B196-A5DDD1E4E6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79015" y="0"/>
              <a:ext cx="712985" cy="6858000"/>
            </a:xfrm>
            <a:custGeom>
              <a:avLst/>
              <a:gdLst>
                <a:gd name="connsiteX0" fmla="*/ 280560 w 712985"/>
                <a:gd name="connsiteY0" fmla="*/ 0 h 6858000"/>
                <a:gd name="connsiteX1" fmla="*/ 712985 w 712985"/>
                <a:gd name="connsiteY1" fmla="*/ 0 h 6858000"/>
                <a:gd name="connsiteX2" fmla="*/ 712985 w 712985"/>
                <a:gd name="connsiteY2" fmla="*/ 6858000 h 6858000"/>
                <a:gd name="connsiteX3" fmla="*/ 372527 w 712985"/>
                <a:gd name="connsiteY3" fmla="*/ 6858000 h 6858000"/>
                <a:gd name="connsiteX4" fmla="*/ 372901 w 712985"/>
                <a:gd name="connsiteY4" fmla="*/ 6835810 h 6858000"/>
                <a:gd name="connsiteX5" fmla="*/ 363017 w 712985"/>
                <a:gd name="connsiteY5" fmla="*/ 6518145 h 6858000"/>
                <a:gd name="connsiteX6" fmla="*/ 310498 w 712985"/>
                <a:gd name="connsiteY6" fmla="*/ 6393936 h 6858000"/>
                <a:gd name="connsiteX7" fmla="*/ 305420 w 712985"/>
                <a:gd name="connsiteY7" fmla="*/ 6355564 h 6858000"/>
                <a:gd name="connsiteX8" fmla="*/ 311030 w 712985"/>
                <a:gd name="connsiteY8" fmla="*/ 6267729 h 6858000"/>
                <a:gd name="connsiteX9" fmla="*/ 281440 w 712985"/>
                <a:gd name="connsiteY9" fmla="*/ 6090959 h 6858000"/>
                <a:gd name="connsiteX10" fmla="*/ 258928 w 712985"/>
                <a:gd name="connsiteY10" fmla="*/ 6026981 h 6858000"/>
                <a:gd name="connsiteX11" fmla="*/ 245105 w 712985"/>
                <a:gd name="connsiteY11" fmla="*/ 5991615 h 6858000"/>
                <a:gd name="connsiteX12" fmla="*/ 197441 w 712985"/>
                <a:gd name="connsiteY12" fmla="*/ 5807458 h 6858000"/>
                <a:gd name="connsiteX13" fmla="*/ 159115 w 712985"/>
                <a:gd name="connsiteY13" fmla="*/ 5727356 h 6858000"/>
                <a:gd name="connsiteX14" fmla="*/ 152306 w 712985"/>
                <a:gd name="connsiteY14" fmla="*/ 5705270 h 6858000"/>
                <a:gd name="connsiteX15" fmla="*/ 150939 w 712985"/>
                <a:gd name="connsiteY15" fmla="*/ 5580441 h 6858000"/>
                <a:gd name="connsiteX16" fmla="*/ 187956 w 712985"/>
                <a:gd name="connsiteY16" fmla="*/ 5482729 h 6858000"/>
                <a:gd name="connsiteX17" fmla="*/ 201902 w 712985"/>
                <a:gd name="connsiteY17" fmla="*/ 5463053 h 6858000"/>
                <a:gd name="connsiteX18" fmla="*/ 168174 w 712985"/>
                <a:gd name="connsiteY18" fmla="*/ 5205662 h 6858000"/>
                <a:gd name="connsiteX19" fmla="*/ 157186 w 712985"/>
                <a:gd name="connsiteY19" fmla="*/ 5166766 h 6858000"/>
                <a:gd name="connsiteX20" fmla="*/ 163999 w 712985"/>
                <a:gd name="connsiteY20" fmla="*/ 4972256 h 6858000"/>
                <a:gd name="connsiteX21" fmla="*/ 163388 w 712985"/>
                <a:gd name="connsiteY21" fmla="*/ 4915833 h 6858000"/>
                <a:gd name="connsiteX22" fmla="*/ 166361 w 712985"/>
                <a:gd name="connsiteY22" fmla="*/ 4712964 h 6858000"/>
                <a:gd name="connsiteX23" fmla="*/ 140122 w 712985"/>
                <a:gd name="connsiteY23" fmla="*/ 4687152 h 6858000"/>
                <a:gd name="connsiteX24" fmla="*/ 73058 w 712985"/>
                <a:gd name="connsiteY24" fmla="*/ 4611951 h 6858000"/>
                <a:gd name="connsiteX25" fmla="*/ 3979 w 712985"/>
                <a:gd name="connsiteY25" fmla="*/ 4456771 h 6858000"/>
                <a:gd name="connsiteX26" fmla="*/ 2091 w 712985"/>
                <a:gd name="connsiteY26" fmla="*/ 4412781 h 6858000"/>
                <a:gd name="connsiteX27" fmla="*/ 75905 w 712985"/>
                <a:gd name="connsiteY27" fmla="*/ 4292897 h 6858000"/>
                <a:gd name="connsiteX28" fmla="*/ 104434 w 712985"/>
                <a:gd name="connsiteY28" fmla="*/ 4235333 h 6858000"/>
                <a:gd name="connsiteX29" fmla="*/ 151065 w 712985"/>
                <a:gd name="connsiteY29" fmla="*/ 4075686 h 6858000"/>
                <a:gd name="connsiteX30" fmla="*/ 161243 w 712985"/>
                <a:gd name="connsiteY30" fmla="*/ 4061695 h 6858000"/>
                <a:gd name="connsiteX31" fmla="*/ 286285 w 712985"/>
                <a:gd name="connsiteY31" fmla="*/ 3933862 h 6858000"/>
                <a:gd name="connsiteX32" fmla="*/ 306926 w 712985"/>
                <a:gd name="connsiteY32" fmla="*/ 3905847 h 6858000"/>
                <a:gd name="connsiteX33" fmla="*/ 340015 w 712985"/>
                <a:gd name="connsiteY33" fmla="*/ 3871199 h 6858000"/>
                <a:gd name="connsiteX34" fmla="*/ 400111 w 712985"/>
                <a:gd name="connsiteY34" fmla="*/ 3767743 h 6858000"/>
                <a:gd name="connsiteX35" fmla="*/ 409694 w 712985"/>
                <a:gd name="connsiteY35" fmla="*/ 3646690 h 6858000"/>
                <a:gd name="connsiteX36" fmla="*/ 428447 w 712985"/>
                <a:gd name="connsiteY36" fmla="*/ 3499752 h 6858000"/>
                <a:gd name="connsiteX37" fmla="*/ 445033 w 712985"/>
                <a:gd name="connsiteY37" fmla="*/ 3437349 h 6858000"/>
                <a:gd name="connsiteX38" fmla="*/ 471431 w 712985"/>
                <a:gd name="connsiteY38" fmla="*/ 3272018 h 6858000"/>
                <a:gd name="connsiteX39" fmla="*/ 495919 w 712985"/>
                <a:gd name="connsiteY39" fmla="*/ 3153432 h 6858000"/>
                <a:gd name="connsiteX40" fmla="*/ 499541 w 712985"/>
                <a:gd name="connsiteY40" fmla="*/ 2985907 h 6858000"/>
                <a:gd name="connsiteX41" fmla="*/ 491640 w 712985"/>
                <a:gd name="connsiteY41" fmla="*/ 2905697 h 6858000"/>
                <a:gd name="connsiteX42" fmla="*/ 586592 w 712985"/>
                <a:gd name="connsiteY42" fmla="*/ 2746325 h 6858000"/>
                <a:gd name="connsiteX43" fmla="*/ 647211 w 712985"/>
                <a:gd name="connsiteY43" fmla="*/ 2620857 h 6858000"/>
                <a:gd name="connsiteX44" fmla="*/ 598120 w 712985"/>
                <a:gd name="connsiteY44" fmla="*/ 2501248 h 6858000"/>
                <a:gd name="connsiteX45" fmla="*/ 560897 w 712985"/>
                <a:gd name="connsiteY45" fmla="*/ 2471368 h 6858000"/>
                <a:gd name="connsiteX46" fmla="*/ 506928 w 712985"/>
                <a:gd name="connsiteY46" fmla="*/ 2272389 h 6858000"/>
                <a:gd name="connsiteX47" fmla="*/ 474122 w 712985"/>
                <a:gd name="connsiteY47" fmla="*/ 1983284 h 6858000"/>
                <a:gd name="connsiteX48" fmla="*/ 349180 w 712985"/>
                <a:gd name="connsiteY48" fmla="*/ 1510207 h 6858000"/>
                <a:gd name="connsiteX49" fmla="*/ 306451 w 712985"/>
                <a:gd name="connsiteY49" fmla="*/ 1430003 h 6858000"/>
                <a:gd name="connsiteX50" fmla="*/ 287747 w 712985"/>
                <a:gd name="connsiteY50" fmla="*/ 1336633 h 6858000"/>
                <a:gd name="connsiteX51" fmla="*/ 304326 w 712985"/>
                <a:gd name="connsiteY51" fmla="*/ 1298229 h 6858000"/>
                <a:gd name="connsiteX52" fmla="*/ 317671 w 712985"/>
                <a:gd name="connsiteY52" fmla="*/ 1136667 h 6858000"/>
                <a:gd name="connsiteX53" fmla="*/ 314959 w 712985"/>
                <a:gd name="connsiteY53" fmla="*/ 1106522 h 6858000"/>
                <a:gd name="connsiteX54" fmla="*/ 290675 w 712985"/>
                <a:gd name="connsiteY54" fmla="*/ 1004980 h 6858000"/>
                <a:gd name="connsiteX55" fmla="*/ 272712 w 712985"/>
                <a:gd name="connsiteY55" fmla="*/ 910357 h 6858000"/>
                <a:gd name="connsiteX56" fmla="*/ 270963 w 712985"/>
                <a:gd name="connsiteY56" fmla="*/ 667028 h 6858000"/>
                <a:gd name="connsiteX57" fmla="*/ 244986 w 712985"/>
                <a:gd name="connsiteY57" fmla="*/ 483131 h 6858000"/>
                <a:gd name="connsiteX58" fmla="*/ 241465 w 712985"/>
                <a:gd name="connsiteY58" fmla="*/ 397465 h 6858000"/>
                <a:gd name="connsiteX59" fmla="*/ 244890 w 712985"/>
                <a:gd name="connsiteY59" fmla="*/ 348507 h 6858000"/>
                <a:gd name="connsiteX60" fmla="*/ 293439 w 712985"/>
                <a:gd name="connsiteY60" fmla="*/ 233141 h 6858000"/>
                <a:gd name="connsiteX61" fmla="*/ 300513 w 712985"/>
                <a:gd name="connsiteY61" fmla="*/ 172069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712985" h="6858000">
                  <a:moveTo>
                    <a:pt x="280560" y="0"/>
                  </a:moveTo>
                  <a:lnTo>
                    <a:pt x="712985" y="0"/>
                  </a:lnTo>
                  <a:lnTo>
                    <a:pt x="712985" y="6858000"/>
                  </a:lnTo>
                  <a:lnTo>
                    <a:pt x="372527" y="6858000"/>
                  </a:lnTo>
                  <a:lnTo>
                    <a:pt x="372901" y="6835810"/>
                  </a:lnTo>
                  <a:cubicBezTo>
                    <a:pt x="343741" y="6729822"/>
                    <a:pt x="373381" y="6623551"/>
                    <a:pt x="363017" y="6518145"/>
                  </a:cubicBezTo>
                  <a:cubicBezTo>
                    <a:pt x="358372" y="6470360"/>
                    <a:pt x="362468" y="6422202"/>
                    <a:pt x="310498" y="6393936"/>
                  </a:cubicBezTo>
                  <a:cubicBezTo>
                    <a:pt x="303659" y="6390296"/>
                    <a:pt x="304819" y="6368800"/>
                    <a:pt x="305420" y="6355564"/>
                  </a:cubicBezTo>
                  <a:cubicBezTo>
                    <a:pt x="306594" y="6326166"/>
                    <a:pt x="314451" y="6296329"/>
                    <a:pt x="311030" y="6267729"/>
                  </a:cubicBezTo>
                  <a:cubicBezTo>
                    <a:pt x="304253" y="6208466"/>
                    <a:pt x="293104" y="6149393"/>
                    <a:pt x="281440" y="6090959"/>
                  </a:cubicBezTo>
                  <a:cubicBezTo>
                    <a:pt x="276978" y="6068911"/>
                    <a:pt x="266829" y="6048361"/>
                    <a:pt x="258928" y="6026981"/>
                  </a:cubicBezTo>
                  <a:cubicBezTo>
                    <a:pt x="254416" y="6015184"/>
                    <a:pt x="244605" y="6003083"/>
                    <a:pt x="245105" y="5991615"/>
                  </a:cubicBezTo>
                  <a:cubicBezTo>
                    <a:pt x="248075" y="5925141"/>
                    <a:pt x="216651" y="5867990"/>
                    <a:pt x="197441" y="5807458"/>
                  </a:cubicBezTo>
                  <a:cubicBezTo>
                    <a:pt x="188523" y="5779456"/>
                    <a:pt x="171697" y="5754078"/>
                    <a:pt x="159115" y="5727356"/>
                  </a:cubicBezTo>
                  <a:cubicBezTo>
                    <a:pt x="155717" y="5720411"/>
                    <a:pt x="152517" y="5712566"/>
                    <a:pt x="152306" y="5705270"/>
                  </a:cubicBezTo>
                  <a:cubicBezTo>
                    <a:pt x="151252" y="5663532"/>
                    <a:pt x="151674" y="5621922"/>
                    <a:pt x="150939" y="5580441"/>
                  </a:cubicBezTo>
                  <a:cubicBezTo>
                    <a:pt x="150326" y="5542748"/>
                    <a:pt x="147369" y="5505023"/>
                    <a:pt x="187956" y="5482729"/>
                  </a:cubicBezTo>
                  <a:cubicBezTo>
                    <a:pt x="194324" y="5479395"/>
                    <a:pt x="198291" y="5470181"/>
                    <a:pt x="201902" y="5463053"/>
                  </a:cubicBezTo>
                  <a:cubicBezTo>
                    <a:pt x="257480" y="5353065"/>
                    <a:pt x="249730" y="5298303"/>
                    <a:pt x="168174" y="5205662"/>
                  </a:cubicBezTo>
                  <a:cubicBezTo>
                    <a:pt x="159805" y="5196040"/>
                    <a:pt x="152161" y="5174340"/>
                    <a:pt x="157186" y="5166766"/>
                  </a:cubicBezTo>
                  <a:cubicBezTo>
                    <a:pt x="198743" y="5102508"/>
                    <a:pt x="186477" y="5038579"/>
                    <a:pt x="163999" y="4972256"/>
                  </a:cubicBezTo>
                  <a:cubicBezTo>
                    <a:pt x="158020" y="4955056"/>
                    <a:pt x="155299" y="4930181"/>
                    <a:pt x="163388" y="4915833"/>
                  </a:cubicBezTo>
                  <a:cubicBezTo>
                    <a:pt x="200708" y="4847649"/>
                    <a:pt x="186907" y="4780374"/>
                    <a:pt x="166361" y="4712964"/>
                  </a:cubicBezTo>
                  <a:cubicBezTo>
                    <a:pt x="163165" y="4702485"/>
                    <a:pt x="150748" y="4690669"/>
                    <a:pt x="140122" y="4687152"/>
                  </a:cubicBezTo>
                  <a:cubicBezTo>
                    <a:pt x="102452" y="4674589"/>
                    <a:pt x="86917" y="4644970"/>
                    <a:pt x="73058" y="4611951"/>
                  </a:cubicBezTo>
                  <a:cubicBezTo>
                    <a:pt x="50686" y="4559957"/>
                    <a:pt x="25516" y="4509149"/>
                    <a:pt x="3979" y="4456771"/>
                  </a:cubicBezTo>
                  <a:cubicBezTo>
                    <a:pt x="-1236" y="4443877"/>
                    <a:pt x="-726" y="4427139"/>
                    <a:pt x="2091" y="4412781"/>
                  </a:cubicBezTo>
                  <a:cubicBezTo>
                    <a:pt x="11653" y="4363733"/>
                    <a:pt x="45382" y="4329603"/>
                    <a:pt x="75905" y="4292897"/>
                  </a:cubicBezTo>
                  <a:cubicBezTo>
                    <a:pt x="89361" y="4276787"/>
                    <a:pt x="97880" y="4255660"/>
                    <a:pt x="104434" y="4235333"/>
                  </a:cubicBezTo>
                  <a:cubicBezTo>
                    <a:pt x="121200" y="4182569"/>
                    <a:pt x="135523" y="4128901"/>
                    <a:pt x="151065" y="4075686"/>
                  </a:cubicBezTo>
                  <a:cubicBezTo>
                    <a:pt x="152552" y="4070549"/>
                    <a:pt x="157315" y="4065932"/>
                    <a:pt x="161243" y="4061695"/>
                  </a:cubicBezTo>
                  <a:cubicBezTo>
                    <a:pt x="202828" y="4019095"/>
                    <a:pt x="244731" y="3976753"/>
                    <a:pt x="286285" y="3933862"/>
                  </a:cubicBezTo>
                  <a:cubicBezTo>
                    <a:pt x="294168" y="3925683"/>
                    <a:pt x="299393" y="3914571"/>
                    <a:pt x="306926" y="3905847"/>
                  </a:cubicBezTo>
                  <a:cubicBezTo>
                    <a:pt x="317292" y="3893589"/>
                    <a:pt x="326766" y="3878502"/>
                    <a:pt x="340015" y="3871199"/>
                  </a:cubicBezTo>
                  <a:cubicBezTo>
                    <a:pt x="381725" y="3848490"/>
                    <a:pt x="396760" y="3812013"/>
                    <a:pt x="400111" y="3767743"/>
                  </a:cubicBezTo>
                  <a:cubicBezTo>
                    <a:pt x="403294" y="3727294"/>
                    <a:pt x="405323" y="3686973"/>
                    <a:pt x="409694" y="3646690"/>
                  </a:cubicBezTo>
                  <a:cubicBezTo>
                    <a:pt x="414852" y="3597538"/>
                    <a:pt x="420910" y="3548579"/>
                    <a:pt x="428447" y="3499752"/>
                  </a:cubicBezTo>
                  <a:cubicBezTo>
                    <a:pt x="431696" y="3478619"/>
                    <a:pt x="435683" y="3456228"/>
                    <a:pt x="445033" y="3437349"/>
                  </a:cubicBezTo>
                  <a:cubicBezTo>
                    <a:pt x="470858" y="3384475"/>
                    <a:pt x="486179" y="3329236"/>
                    <a:pt x="471431" y="3272018"/>
                  </a:cubicBezTo>
                  <a:cubicBezTo>
                    <a:pt x="459682" y="3226180"/>
                    <a:pt x="472474" y="3185267"/>
                    <a:pt x="495919" y="3153432"/>
                  </a:cubicBezTo>
                  <a:cubicBezTo>
                    <a:pt x="538461" y="3095505"/>
                    <a:pt x="521296" y="3040311"/>
                    <a:pt x="499541" y="2985907"/>
                  </a:cubicBezTo>
                  <a:cubicBezTo>
                    <a:pt x="488276" y="2957871"/>
                    <a:pt x="486838" y="2934028"/>
                    <a:pt x="491640" y="2905697"/>
                  </a:cubicBezTo>
                  <a:cubicBezTo>
                    <a:pt x="502898" y="2840071"/>
                    <a:pt x="547705" y="2792141"/>
                    <a:pt x="586592" y="2746325"/>
                  </a:cubicBezTo>
                  <a:cubicBezTo>
                    <a:pt x="619786" y="2707275"/>
                    <a:pt x="636305" y="2665661"/>
                    <a:pt x="647211" y="2620857"/>
                  </a:cubicBezTo>
                  <a:cubicBezTo>
                    <a:pt x="661216" y="2564298"/>
                    <a:pt x="648982" y="2522027"/>
                    <a:pt x="598120" y="2501248"/>
                  </a:cubicBezTo>
                  <a:cubicBezTo>
                    <a:pt x="583733" y="2495506"/>
                    <a:pt x="566431" y="2484521"/>
                    <a:pt x="560897" y="2471368"/>
                  </a:cubicBezTo>
                  <a:cubicBezTo>
                    <a:pt x="533469" y="2407931"/>
                    <a:pt x="496686" y="2344634"/>
                    <a:pt x="506928" y="2272389"/>
                  </a:cubicBezTo>
                  <a:cubicBezTo>
                    <a:pt x="520879" y="2172517"/>
                    <a:pt x="509052" y="2077807"/>
                    <a:pt x="474122" y="1983284"/>
                  </a:cubicBezTo>
                  <a:cubicBezTo>
                    <a:pt x="417537" y="1829959"/>
                    <a:pt x="358639" y="1676886"/>
                    <a:pt x="349180" y="1510207"/>
                  </a:cubicBezTo>
                  <a:cubicBezTo>
                    <a:pt x="347619" y="1482573"/>
                    <a:pt x="326399" y="1451821"/>
                    <a:pt x="306451" y="1430003"/>
                  </a:cubicBezTo>
                  <a:cubicBezTo>
                    <a:pt x="268511" y="1388202"/>
                    <a:pt x="266127" y="1390512"/>
                    <a:pt x="287747" y="1336633"/>
                  </a:cubicBezTo>
                  <a:cubicBezTo>
                    <a:pt x="293070" y="1323756"/>
                    <a:pt x="295470" y="1308272"/>
                    <a:pt x="304326" y="1298229"/>
                  </a:cubicBezTo>
                  <a:cubicBezTo>
                    <a:pt x="349361" y="1247057"/>
                    <a:pt x="331041" y="1191986"/>
                    <a:pt x="317671" y="1136667"/>
                  </a:cubicBezTo>
                  <a:cubicBezTo>
                    <a:pt x="315148" y="1126990"/>
                    <a:pt x="311827" y="1115354"/>
                    <a:pt x="314959" y="1106522"/>
                  </a:cubicBezTo>
                  <a:cubicBezTo>
                    <a:pt x="329032" y="1066641"/>
                    <a:pt x="319157" y="1035231"/>
                    <a:pt x="290675" y="1004980"/>
                  </a:cubicBezTo>
                  <a:cubicBezTo>
                    <a:pt x="266138" y="978690"/>
                    <a:pt x="249805" y="947108"/>
                    <a:pt x="272712" y="910357"/>
                  </a:cubicBezTo>
                  <a:cubicBezTo>
                    <a:pt x="323486" y="828702"/>
                    <a:pt x="317578" y="747981"/>
                    <a:pt x="270963" y="667028"/>
                  </a:cubicBezTo>
                  <a:cubicBezTo>
                    <a:pt x="237707" y="609204"/>
                    <a:pt x="225082" y="549995"/>
                    <a:pt x="244986" y="483131"/>
                  </a:cubicBezTo>
                  <a:cubicBezTo>
                    <a:pt x="252708" y="457408"/>
                    <a:pt x="242285" y="426353"/>
                    <a:pt x="241465" y="397465"/>
                  </a:cubicBezTo>
                  <a:cubicBezTo>
                    <a:pt x="240850" y="381142"/>
                    <a:pt x="239176" y="363176"/>
                    <a:pt x="244890" y="348507"/>
                  </a:cubicBezTo>
                  <a:cubicBezTo>
                    <a:pt x="259350" y="309454"/>
                    <a:pt x="279299" y="272445"/>
                    <a:pt x="293439" y="233141"/>
                  </a:cubicBezTo>
                  <a:cubicBezTo>
                    <a:pt x="300152" y="214256"/>
                    <a:pt x="302437" y="192349"/>
                    <a:pt x="300513" y="172069"/>
                  </a:cubicBezTo>
                  <a:close/>
                </a:path>
              </a:pathLst>
            </a:custGeom>
            <a:blipFill>
              <a:blip r:embed="rId2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" name="Рисунок 1" descr="Изображение выглядит как электроника, Электронная техника, Компонент схемы, Электронный компонент&#10;&#10;Автоматически созданное описание">
            <a:extLst>
              <a:ext uri="{FF2B5EF4-FFF2-40B4-BE49-F238E27FC236}">
                <a16:creationId xmlns:a16="http://schemas.microsoft.com/office/drawing/2014/main" id="{2FF7BBC1-DCE4-A779-FCEE-ECFA18A6A9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4" t="23047" r="21201" b="7812"/>
          <a:stretch/>
        </p:blipFill>
        <p:spPr>
          <a:xfrm>
            <a:off x="5222081" y="4341019"/>
            <a:ext cx="3771899" cy="1682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Изображение выглядит как электроника, Электронная техника, Компонент схемы, Электронный компонент&#10;&#10;Автоматически созданное описание">
            <a:extLst>
              <a:ext uri="{FF2B5EF4-FFF2-40B4-BE49-F238E27FC236}">
                <a16:creationId xmlns:a16="http://schemas.microsoft.com/office/drawing/2014/main" id="{6EF8D25C-9E6F-284C-1784-0A5EA04F3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37" y="3000375"/>
            <a:ext cx="2171700" cy="3857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2684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575451" y="556464"/>
            <a:ext cx="3624471" cy="380699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Команда</a:t>
            </a:r>
            <a:endParaRPr lang="en-US" sz="54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Oval 12">
            <a:extLst>
              <a:ext uri="{FF2B5EF4-FFF2-40B4-BE49-F238E27FC236}">
                <a16:creationId xmlns:a16="http://schemas.microsoft.com/office/drawing/2014/main" id="{D9DFE8A5-DCEC-4A43-B613-D62AC8C57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355" y="172704"/>
            <a:ext cx="2754585" cy="275458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14">
            <a:extLst>
              <a:ext uri="{FF2B5EF4-FFF2-40B4-BE49-F238E27FC236}">
                <a16:creationId xmlns:a16="http://schemas.microsoft.com/office/drawing/2014/main" id="{45E0BF71-78CD-4FD9-BB54-48CD141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355" y="172704"/>
            <a:ext cx="2754585" cy="2754585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B7664A-BE61-4A65-B937-A31E08B8B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9001" y="97414"/>
            <a:ext cx="2754585" cy="275458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 descr="Изображение выглядит как человек, одежда, Человеческое лицо, мебель&#10;&#10;Автоматически созданное описание">
            <a:extLst>
              <a:ext uri="{FF2B5EF4-FFF2-40B4-BE49-F238E27FC236}">
                <a16:creationId xmlns:a16="http://schemas.microsoft.com/office/drawing/2014/main" id="{590B0C1D-528A-212D-FC0F-D648F265B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" t="10256" r="-1658" b="25007"/>
          <a:stretch/>
        </p:blipFill>
        <p:spPr>
          <a:xfrm>
            <a:off x="4760955" y="566903"/>
            <a:ext cx="1918335" cy="1843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376B64-7D0F-4553-BC39-AD8889787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94898" y="2169581"/>
            <a:ext cx="2504136" cy="2529364"/>
          </a:xfrm>
          <a:custGeom>
            <a:avLst/>
            <a:gdLst>
              <a:gd name="connsiteX0" fmla="*/ 1289342 w 2504136"/>
              <a:gd name="connsiteY0" fmla="*/ 0 h 2529364"/>
              <a:gd name="connsiteX1" fmla="*/ 2477361 w 2504136"/>
              <a:gd name="connsiteY1" fmla="*/ 772411 h 2529364"/>
              <a:gd name="connsiteX2" fmla="*/ 2504136 w 2504136"/>
              <a:gd name="connsiteY2" fmla="*/ 844166 h 2529364"/>
              <a:gd name="connsiteX3" fmla="*/ 2504136 w 2504136"/>
              <a:gd name="connsiteY3" fmla="*/ 1685198 h 2529364"/>
              <a:gd name="connsiteX4" fmla="*/ 2477361 w 2504136"/>
              <a:gd name="connsiteY4" fmla="*/ 1756954 h 2529364"/>
              <a:gd name="connsiteX5" fmla="*/ 1289342 w 2504136"/>
              <a:gd name="connsiteY5" fmla="*/ 2529364 h 2529364"/>
              <a:gd name="connsiteX6" fmla="*/ 0 w 2504136"/>
              <a:gd name="connsiteY6" fmla="*/ 1264682 h 2529364"/>
              <a:gd name="connsiteX7" fmla="*/ 1289342 w 2504136"/>
              <a:gd name="connsiteY7" fmla="*/ 0 h 2529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4136" h="2529364">
                <a:moveTo>
                  <a:pt x="1289342" y="0"/>
                </a:moveTo>
                <a:cubicBezTo>
                  <a:pt x="1823405" y="0"/>
                  <a:pt x="2281628" y="318497"/>
                  <a:pt x="2477361" y="772411"/>
                </a:cubicBezTo>
                <a:lnTo>
                  <a:pt x="2504136" y="844166"/>
                </a:lnTo>
                <a:lnTo>
                  <a:pt x="2504136" y="1685198"/>
                </a:lnTo>
                <a:lnTo>
                  <a:pt x="2477361" y="1756954"/>
                </a:lnTo>
                <a:cubicBezTo>
                  <a:pt x="2281628" y="2210867"/>
                  <a:pt x="1823405" y="2529364"/>
                  <a:pt x="1289342" y="2529364"/>
                </a:cubicBezTo>
                <a:cubicBezTo>
                  <a:pt x="577258" y="2529364"/>
                  <a:pt x="0" y="1963147"/>
                  <a:pt x="0" y="1264682"/>
                </a:cubicBezTo>
                <a:cubicBezTo>
                  <a:pt x="0" y="566217"/>
                  <a:pt x="577258" y="0"/>
                  <a:pt x="1289342" y="0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64CC68E-3C7E-41A2-9943-3BF895614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94898" y="2169581"/>
            <a:ext cx="2504136" cy="2529364"/>
          </a:xfrm>
          <a:custGeom>
            <a:avLst/>
            <a:gdLst>
              <a:gd name="connsiteX0" fmla="*/ 1289342 w 2504136"/>
              <a:gd name="connsiteY0" fmla="*/ 0 h 2529364"/>
              <a:gd name="connsiteX1" fmla="*/ 2477361 w 2504136"/>
              <a:gd name="connsiteY1" fmla="*/ 772411 h 2529364"/>
              <a:gd name="connsiteX2" fmla="*/ 2504136 w 2504136"/>
              <a:gd name="connsiteY2" fmla="*/ 844166 h 2529364"/>
              <a:gd name="connsiteX3" fmla="*/ 2504136 w 2504136"/>
              <a:gd name="connsiteY3" fmla="*/ 1685198 h 2529364"/>
              <a:gd name="connsiteX4" fmla="*/ 2477361 w 2504136"/>
              <a:gd name="connsiteY4" fmla="*/ 1756954 h 2529364"/>
              <a:gd name="connsiteX5" fmla="*/ 1289342 w 2504136"/>
              <a:gd name="connsiteY5" fmla="*/ 2529364 h 2529364"/>
              <a:gd name="connsiteX6" fmla="*/ 0 w 2504136"/>
              <a:gd name="connsiteY6" fmla="*/ 1264682 h 2529364"/>
              <a:gd name="connsiteX7" fmla="*/ 1289342 w 2504136"/>
              <a:gd name="connsiteY7" fmla="*/ 0 h 2529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4136" h="2529364">
                <a:moveTo>
                  <a:pt x="1289342" y="0"/>
                </a:moveTo>
                <a:cubicBezTo>
                  <a:pt x="1823405" y="0"/>
                  <a:pt x="2281628" y="318497"/>
                  <a:pt x="2477361" y="772411"/>
                </a:cubicBezTo>
                <a:lnTo>
                  <a:pt x="2504136" y="844166"/>
                </a:lnTo>
                <a:lnTo>
                  <a:pt x="2504136" y="1685198"/>
                </a:lnTo>
                <a:lnTo>
                  <a:pt x="2477361" y="1756954"/>
                </a:lnTo>
                <a:cubicBezTo>
                  <a:pt x="2281628" y="2210867"/>
                  <a:pt x="1823405" y="2529364"/>
                  <a:pt x="1289342" y="2529364"/>
                </a:cubicBezTo>
                <a:cubicBezTo>
                  <a:pt x="577258" y="2529364"/>
                  <a:pt x="0" y="1963147"/>
                  <a:pt x="0" y="1264682"/>
                </a:cubicBezTo>
                <a:cubicBezTo>
                  <a:pt x="0" y="566217"/>
                  <a:pt x="577258" y="0"/>
                  <a:pt x="1289342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A8F4EF6-63F4-4276-92EC-A84D38D15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1905" y="2095246"/>
            <a:ext cx="2578683" cy="2529364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270DD9C-2075-4DC8-A1F6-37941B500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99127" y="-20472"/>
            <a:ext cx="2578684" cy="2431322"/>
          </a:xfrm>
          <a:custGeom>
            <a:avLst/>
            <a:gdLst>
              <a:gd name="connsiteX0" fmla="*/ 691905 w 2578684"/>
              <a:gd name="connsiteY0" fmla="*/ 0 h 2431322"/>
              <a:gd name="connsiteX1" fmla="*/ 1886779 w 2578684"/>
              <a:gd name="connsiteY1" fmla="*/ 0 h 2431322"/>
              <a:gd name="connsiteX2" fmla="*/ 1903919 w 2578684"/>
              <a:gd name="connsiteY2" fmla="*/ 8257 h 2431322"/>
              <a:gd name="connsiteX3" fmla="*/ 2578684 w 2578684"/>
              <a:gd name="connsiteY3" fmla="*/ 1141981 h 2431322"/>
              <a:gd name="connsiteX4" fmla="*/ 1289342 w 2578684"/>
              <a:gd name="connsiteY4" fmla="*/ 2431322 h 2431322"/>
              <a:gd name="connsiteX5" fmla="*/ 0 w 2578684"/>
              <a:gd name="connsiteY5" fmla="*/ 1141981 h 2431322"/>
              <a:gd name="connsiteX6" fmla="*/ 674765 w 2578684"/>
              <a:gd name="connsiteY6" fmla="*/ 8257 h 2431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8684" h="2431322">
                <a:moveTo>
                  <a:pt x="691905" y="0"/>
                </a:moveTo>
                <a:lnTo>
                  <a:pt x="1886779" y="0"/>
                </a:lnTo>
                <a:lnTo>
                  <a:pt x="1903919" y="8257"/>
                </a:lnTo>
                <a:cubicBezTo>
                  <a:pt x="2305839" y="226593"/>
                  <a:pt x="2578684" y="652424"/>
                  <a:pt x="2578684" y="1141981"/>
                </a:cubicBezTo>
                <a:cubicBezTo>
                  <a:pt x="2578684" y="1854064"/>
                  <a:pt x="2001426" y="2431322"/>
                  <a:pt x="1289342" y="2431322"/>
                </a:cubicBezTo>
                <a:cubicBezTo>
                  <a:pt x="577258" y="2431322"/>
                  <a:pt x="0" y="1854064"/>
                  <a:pt x="0" y="1141981"/>
                </a:cubicBezTo>
                <a:cubicBezTo>
                  <a:pt x="0" y="652424"/>
                  <a:pt x="272845" y="226593"/>
                  <a:pt x="674765" y="8257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B2E62A3-A22B-4216-BFFB-D0E6D410E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99127" y="-20472"/>
            <a:ext cx="2578684" cy="2431322"/>
          </a:xfrm>
          <a:custGeom>
            <a:avLst/>
            <a:gdLst>
              <a:gd name="connsiteX0" fmla="*/ 691905 w 2578684"/>
              <a:gd name="connsiteY0" fmla="*/ 0 h 2431322"/>
              <a:gd name="connsiteX1" fmla="*/ 1886779 w 2578684"/>
              <a:gd name="connsiteY1" fmla="*/ 0 h 2431322"/>
              <a:gd name="connsiteX2" fmla="*/ 1903919 w 2578684"/>
              <a:gd name="connsiteY2" fmla="*/ 8257 h 2431322"/>
              <a:gd name="connsiteX3" fmla="*/ 2578684 w 2578684"/>
              <a:gd name="connsiteY3" fmla="*/ 1141981 h 2431322"/>
              <a:gd name="connsiteX4" fmla="*/ 1289342 w 2578684"/>
              <a:gd name="connsiteY4" fmla="*/ 2431322 h 2431322"/>
              <a:gd name="connsiteX5" fmla="*/ 0 w 2578684"/>
              <a:gd name="connsiteY5" fmla="*/ 1141981 h 2431322"/>
              <a:gd name="connsiteX6" fmla="*/ 674765 w 2578684"/>
              <a:gd name="connsiteY6" fmla="*/ 8257 h 2431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8684" h="2431322">
                <a:moveTo>
                  <a:pt x="691905" y="0"/>
                </a:moveTo>
                <a:lnTo>
                  <a:pt x="1886779" y="0"/>
                </a:lnTo>
                <a:lnTo>
                  <a:pt x="1903919" y="8257"/>
                </a:lnTo>
                <a:cubicBezTo>
                  <a:pt x="2305839" y="226593"/>
                  <a:pt x="2578684" y="652424"/>
                  <a:pt x="2578684" y="1141981"/>
                </a:cubicBezTo>
                <a:cubicBezTo>
                  <a:pt x="2578684" y="1854064"/>
                  <a:pt x="2001426" y="2431322"/>
                  <a:pt x="1289342" y="2431322"/>
                </a:cubicBezTo>
                <a:cubicBezTo>
                  <a:pt x="577258" y="2431322"/>
                  <a:pt x="0" y="1854064"/>
                  <a:pt x="0" y="1141981"/>
                </a:cubicBezTo>
                <a:cubicBezTo>
                  <a:pt x="0" y="652424"/>
                  <a:pt x="272845" y="226593"/>
                  <a:pt x="674765" y="8257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84A8E03-BC91-4AA0-B5D3-915FDA212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5162" y="-20471"/>
            <a:ext cx="2578684" cy="2355537"/>
          </a:xfrm>
          <a:custGeom>
            <a:avLst/>
            <a:gdLst>
              <a:gd name="connsiteX0" fmla="*/ 564520 w 2578684"/>
              <a:gd name="connsiteY0" fmla="*/ 0 h 2355537"/>
              <a:gd name="connsiteX1" fmla="*/ 2014165 w 2578684"/>
              <a:gd name="connsiteY1" fmla="*/ 0 h 2355537"/>
              <a:gd name="connsiteX2" fmla="*/ 2109483 w 2578684"/>
              <a:gd name="connsiteY2" fmla="*/ 71278 h 2355537"/>
              <a:gd name="connsiteX3" fmla="*/ 2578684 w 2578684"/>
              <a:gd name="connsiteY3" fmla="*/ 1066196 h 2355537"/>
              <a:gd name="connsiteX4" fmla="*/ 1289342 w 2578684"/>
              <a:gd name="connsiteY4" fmla="*/ 2355537 h 2355537"/>
              <a:gd name="connsiteX5" fmla="*/ 0 w 2578684"/>
              <a:gd name="connsiteY5" fmla="*/ 1066196 h 2355537"/>
              <a:gd name="connsiteX6" fmla="*/ 469201 w 2578684"/>
              <a:gd name="connsiteY6" fmla="*/ 71278 h 235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8684" h="2355537">
                <a:moveTo>
                  <a:pt x="564520" y="0"/>
                </a:moveTo>
                <a:lnTo>
                  <a:pt x="2014165" y="0"/>
                </a:lnTo>
                <a:lnTo>
                  <a:pt x="2109483" y="71278"/>
                </a:lnTo>
                <a:cubicBezTo>
                  <a:pt x="2396036" y="307762"/>
                  <a:pt x="2578684" y="665649"/>
                  <a:pt x="2578684" y="1066196"/>
                </a:cubicBezTo>
                <a:cubicBezTo>
                  <a:pt x="2578684" y="1778279"/>
                  <a:pt x="2001426" y="2355537"/>
                  <a:pt x="1289342" y="2355537"/>
                </a:cubicBezTo>
                <a:cubicBezTo>
                  <a:pt x="577258" y="2355537"/>
                  <a:pt x="0" y="1778279"/>
                  <a:pt x="0" y="1066196"/>
                </a:cubicBezTo>
                <a:cubicBezTo>
                  <a:pt x="0" y="665649"/>
                  <a:pt x="182648" y="307762"/>
                  <a:pt x="469201" y="71278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Рисунок 5" descr="Изображение выглядит как Человеческое лицо, человек, одежда, куртка&#10;&#10;Автоматически созданное описание">
            <a:extLst>
              <a:ext uri="{FF2B5EF4-FFF2-40B4-BE49-F238E27FC236}">
                <a16:creationId xmlns:a16="http://schemas.microsoft.com/office/drawing/2014/main" id="{461EFA83-2978-9E02-9954-2F0A00D820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919" r="-1353" b="20244"/>
          <a:stretch/>
        </p:blipFill>
        <p:spPr>
          <a:xfrm>
            <a:off x="8071856" y="99636"/>
            <a:ext cx="1738407" cy="1818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1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115147" y="265338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07FAD6A-A22B-446D-939E-64E109872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4642" y="3599464"/>
            <a:ext cx="3854368" cy="3271789"/>
          </a:xfrm>
          <a:custGeom>
            <a:avLst/>
            <a:gdLst>
              <a:gd name="connsiteX0" fmla="*/ 1927184 w 3854368"/>
              <a:gd name="connsiteY0" fmla="*/ 0 h 3271789"/>
              <a:gd name="connsiteX1" fmla="*/ 3854368 w 3854368"/>
              <a:gd name="connsiteY1" fmla="*/ 1927184 h 3271789"/>
              <a:gd name="connsiteX2" fmla="*/ 3414293 w 3854368"/>
              <a:gd name="connsiteY2" fmla="*/ 3153052 h 3271789"/>
              <a:gd name="connsiteX3" fmla="*/ 3306377 w 3854368"/>
              <a:gd name="connsiteY3" fmla="*/ 3271789 h 3271789"/>
              <a:gd name="connsiteX4" fmla="*/ 547991 w 3854368"/>
              <a:gd name="connsiteY4" fmla="*/ 3271789 h 3271789"/>
              <a:gd name="connsiteX5" fmla="*/ 440076 w 3854368"/>
              <a:gd name="connsiteY5" fmla="*/ 3153052 h 3271789"/>
              <a:gd name="connsiteX6" fmla="*/ 0 w 3854368"/>
              <a:gd name="connsiteY6" fmla="*/ 1927184 h 3271789"/>
              <a:gd name="connsiteX7" fmla="*/ 1927184 w 3854368"/>
              <a:gd name="connsiteY7" fmla="*/ 0 h 327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4368" h="3271789">
                <a:moveTo>
                  <a:pt x="1927184" y="0"/>
                </a:moveTo>
                <a:cubicBezTo>
                  <a:pt x="2991538" y="0"/>
                  <a:pt x="3854368" y="862830"/>
                  <a:pt x="3854368" y="1927184"/>
                </a:cubicBezTo>
                <a:cubicBezTo>
                  <a:pt x="3854368" y="2392839"/>
                  <a:pt x="3689217" y="2819921"/>
                  <a:pt x="3414293" y="3153052"/>
                </a:cubicBezTo>
                <a:lnTo>
                  <a:pt x="3306377" y="3271789"/>
                </a:lnTo>
                <a:lnTo>
                  <a:pt x="547991" y="3271789"/>
                </a:lnTo>
                <a:lnTo>
                  <a:pt x="440076" y="3153052"/>
                </a:lnTo>
                <a:cubicBezTo>
                  <a:pt x="165151" y="2819921"/>
                  <a:pt x="0" y="2392839"/>
                  <a:pt x="0" y="1927184"/>
                </a:cubicBezTo>
                <a:cubicBezTo>
                  <a:pt x="0" y="862830"/>
                  <a:pt x="862830" y="0"/>
                  <a:pt x="1927184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A4BC4F8-D2ED-4E14-9676-1B9B12E03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4642" y="3599464"/>
            <a:ext cx="3854368" cy="3271789"/>
          </a:xfrm>
          <a:custGeom>
            <a:avLst/>
            <a:gdLst>
              <a:gd name="connsiteX0" fmla="*/ 1927184 w 3854368"/>
              <a:gd name="connsiteY0" fmla="*/ 0 h 3271789"/>
              <a:gd name="connsiteX1" fmla="*/ 3854368 w 3854368"/>
              <a:gd name="connsiteY1" fmla="*/ 1927184 h 3271789"/>
              <a:gd name="connsiteX2" fmla="*/ 3414293 w 3854368"/>
              <a:gd name="connsiteY2" fmla="*/ 3153052 h 3271789"/>
              <a:gd name="connsiteX3" fmla="*/ 3306377 w 3854368"/>
              <a:gd name="connsiteY3" fmla="*/ 3271789 h 3271789"/>
              <a:gd name="connsiteX4" fmla="*/ 547991 w 3854368"/>
              <a:gd name="connsiteY4" fmla="*/ 3271789 h 3271789"/>
              <a:gd name="connsiteX5" fmla="*/ 440076 w 3854368"/>
              <a:gd name="connsiteY5" fmla="*/ 3153052 h 3271789"/>
              <a:gd name="connsiteX6" fmla="*/ 0 w 3854368"/>
              <a:gd name="connsiteY6" fmla="*/ 1927184 h 3271789"/>
              <a:gd name="connsiteX7" fmla="*/ 1927184 w 3854368"/>
              <a:gd name="connsiteY7" fmla="*/ 0 h 327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4368" h="3271789">
                <a:moveTo>
                  <a:pt x="1927184" y="0"/>
                </a:moveTo>
                <a:cubicBezTo>
                  <a:pt x="2991538" y="0"/>
                  <a:pt x="3854368" y="862830"/>
                  <a:pt x="3854368" y="1927184"/>
                </a:cubicBezTo>
                <a:cubicBezTo>
                  <a:pt x="3854368" y="2392839"/>
                  <a:pt x="3689217" y="2819921"/>
                  <a:pt x="3414293" y="3153052"/>
                </a:cubicBezTo>
                <a:lnTo>
                  <a:pt x="3306377" y="3271789"/>
                </a:lnTo>
                <a:lnTo>
                  <a:pt x="547991" y="3271789"/>
                </a:lnTo>
                <a:lnTo>
                  <a:pt x="440076" y="3153052"/>
                </a:lnTo>
                <a:cubicBezTo>
                  <a:pt x="165151" y="2819921"/>
                  <a:pt x="0" y="2392839"/>
                  <a:pt x="0" y="1927184"/>
                </a:cubicBezTo>
                <a:cubicBezTo>
                  <a:pt x="0" y="862830"/>
                  <a:pt x="862830" y="0"/>
                  <a:pt x="1927184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125B5C3-09E0-448D-8B09-42E4EB8C5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79866" y="3467474"/>
            <a:ext cx="3854368" cy="3403779"/>
          </a:xfrm>
          <a:custGeom>
            <a:avLst/>
            <a:gdLst>
              <a:gd name="connsiteX0" fmla="*/ 1927184 w 3854368"/>
              <a:gd name="connsiteY0" fmla="*/ 0 h 3403779"/>
              <a:gd name="connsiteX1" fmla="*/ 3854368 w 3854368"/>
              <a:gd name="connsiteY1" fmla="*/ 1927184 h 3403779"/>
              <a:gd name="connsiteX2" fmla="*/ 3289909 w 3854368"/>
              <a:gd name="connsiteY2" fmla="*/ 3289909 h 3403779"/>
              <a:gd name="connsiteX3" fmla="*/ 3164620 w 3854368"/>
              <a:gd name="connsiteY3" fmla="*/ 3403779 h 3403779"/>
              <a:gd name="connsiteX4" fmla="*/ 689748 w 3854368"/>
              <a:gd name="connsiteY4" fmla="*/ 3403779 h 3403779"/>
              <a:gd name="connsiteX5" fmla="*/ 564460 w 3854368"/>
              <a:gd name="connsiteY5" fmla="*/ 3289909 h 3403779"/>
              <a:gd name="connsiteX6" fmla="*/ 0 w 3854368"/>
              <a:gd name="connsiteY6" fmla="*/ 1927184 h 3403779"/>
              <a:gd name="connsiteX7" fmla="*/ 1927184 w 3854368"/>
              <a:gd name="connsiteY7" fmla="*/ 0 h 340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4368" h="3403779">
                <a:moveTo>
                  <a:pt x="1927184" y="0"/>
                </a:moveTo>
                <a:cubicBezTo>
                  <a:pt x="2991538" y="0"/>
                  <a:pt x="3854368" y="862830"/>
                  <a:pt x="3854368" y="1927184"/>
                </a:cubicBezTo>
                <a:cubicBezTo>
                  <a:pt x="3854368" y="2459361"/>
                  <a:pt x="3638661" y="2941157"/>
                  <a:pt x="3289909" y="3289909"/>
                </a:cubicBezTo>
                <a:lnTo>
                  <a:pt x="3164620" y="3403779"/>
                </a:lnTo>
                <a:lnTo>
                  <a:pt x="689748" y="3403779"/>
                </a:lnTo>
                <a:lnTo>
                  <a:pt x="564460" y="3289909"/>
                </a:lnTo>
                <a:cubicBezTo>
                  <a:pt x="215708" y="2941157"/>
                  <a:pt x="0" y="2459361"/>
                  <a:pt x="0" y="1927184"/>
                </a:cubicBezTo>
                <a:cubicBezTo>
                  <a:pt x="0" y="862830"/>
                  <a:pt x="862830" y="0"/>
                  <a:pt x="1927184" y="0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Рисунок 1" descr="Изображение выглядит как Человеческое лицо, человек, Подбородок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3698E961-4BE6-457E-C10F-541F5BFAAA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17" t="338" r="-1000"/>
          <a:stretch/>
        </p:blipFill>
        <p:spPr>
          <a:xfrm rot="5400000">
            <a:off x="6796628" y="4245166"/>
            <a:ext cx="2436837" cy="2342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Изображение выглядит как Человеческое лицо, человек, одежда, верхняя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47CC241E-67F3-3D3D-E1EC-EEB21C474E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307" y="2500779"/>
            <a:ext cx="1685415" cy="17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23F190B-43AB-39A5-95B6-03A00C902BF1}"/>
              </a:ext>
            </a:extLst>
          </p:cNvPr>
          <p:cNvSpPr txBox="1"/>
          <p:nvPr/>
        </p:nvSpPr>
        <p:spPr>
          <a:xfrm>
            <a:off x="4342359" y="5166985"/>
            <a:ext cx="170144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cs typeface="Calibri"/>
              </a:rPr>
              <a:t>Евсин</a:t>
            </a:r>
            <a:r>
              <a:rPr lang="ru-RU" dirty="0">
                <a:solidFill>
                  <a:schemeClr val="bg1"/>
                </a:solidFill>
                <a:cs typeface="Calibri"/>
              </a:rPr>
              <a:t> Савелий </a:t>
            </a:r>
          </a:p>
          <a:p>
            <a:r>
              <a:rPr lang="ru-RU" dirty="0">
                <a:solidFill>
                  <a:schemeClr val="bg1"/>
                </a:solidFill>
                <a:cs typeface="Calibri"/>
              </a:rPr>
              <a:t>Олегович</a:t>
            </a:r>
          </a:p>
          <a:p>
            <a:r>
              <a:rPr lang="ru-RU" sz="2400" b="1" dirty="0">
                <a:solidFill>
                  <a:schemeClr val="bg1"/>
                </a:solidFill>
                <a:cs typeface="Calibri"/>
              </a:rPr>
              <a:t>Лидер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870442-57D6-2B6E-38C4-AAAE5B42AF77}"/>
              </a:ext>
            </a:extLst>
          </p:cNvPr>
          <p:cNvSpPr txBox="1"/>
          <p:nvPr/>
        </p:nvSpPr>
        <p:spPr>
          <a:xfrm>
            <a:off x="2056356" y="417534"/>
            <a:ext cx="216073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Calibri"/>
              </a:rPr>
              <a:t>Кравченко Сергей </a:t>
            </a:r>
          </a:p>
          <a:p>
            <a:r>
              <a:rPr lang="ru-RU" dirty="0">
                <a:solidFill>
                  <a:schemeClr val="bg1"/>
                </a:solidFill>
                <a:cs typeface="Calibri"/>
              </a:rPr>
              <a:t>Николаевич</a:t>
            </a:r>
          </a:p>
          <a:p>
            <a:r>
              <a:rPr lang="ru-RU" sz="2400" b="1" dirty="0">
                <a:solidFill>
                  <a:schemeClr val="bg1"/>
                </a:solidFill>
                <a:cs typeface="Calibri"/>
              </a:rPr>
              <a:t>Наставник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CCFCD5D-6867-B8C8-7BCF-E549DB9DF050}"/>
              </a:ext>
            </a:extLst>
          </p:cNvPr>
          <p:cNvSpPr txBox="1"/>
          <p:nvPr/>
        </p:nvSpPr>
        <p:spPr>
          <a:xfrm>
            <a:off x="10344410" y="281835"/>
            <a:ext cx="1920656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cs typeface="Calibri"/>
              </a:rPr>
              <a:t>Головко</a:t>
            </a:r>
          </a:p>
          <a:p>
            <a:r>
              <a:rPr lang="ru-RU" dirty="0">
                <a:solidFill>
                  <a:schemeClr val="bg1"/>
                </a:solidFill>
                <a:cs typeface="Calibri"/>
              </a:rPr>
              <a:t>Кирилл </a:t>
            </a:r>
          </a:p>
          <a:p>
            <a:r>
              <a:rPr lang="ru-RU" dirty="0">
                <a:solidFill>
                  <a:schemeClr val="bg1"/>
                </a:solidFill>
                <a:cs typeface="Calibri"/>
              </a:rPr>
              <a:t>Александрович</a:t>
            </a:r>
          </a:p>
          <a:p>
            <a:r>
              <a:rPr lang="ru-RU" sz="2400" b="1" dirty="0">
                <a:solidFill>
                  <a:schemeClr val="bg1"/>
                </a:solidFill>
                <a:cs typeface="Calibri"/>
              </a:rPr>
              <a:t>Технический помощник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9E1175-8D18-1DAC-CA70-9BF7B572F19D}"/>
              </a:ext>
            </a:extLst>
          </p:cNvPr>
          <p:cNvSpPr txBox="1"/>
          <p:nvPr/>
        </p:nvSpPr>
        <p:spPr>
          <a:xfrm>
            <a:off x="10313096" y="4780767"/>
            <a:ext cx="192065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Calibri"/>
              </a:rPr>
              <a:t>Родин Вячеслав</a:t>
            </a:r>
          </a:p>
          <a:p>
            <a:r>
              <a:rPr lang="ru-RU" dirty="0">
                <a:solidFill>
                  <a:schemeClr val="bg1"/>
                </a:solidFill>
                <a:cs typeface="Calibri"/>
              </a:rPr>
              <a:t>Александрович</a:t>
            </a:r>
          </a:p>
          <a:p>
            <a:r>
              <a:rPr lang="ru-RU" sz="2400" b="1" dirty="0">
                <a:solidFill>
                  <a:schemeClr val="bg1"/>
                </a:solidFill>
                <a:cs typeface="Calibri"/>
              </a:rPr>
              <a:t>Технический помощник</a:t>
            </a:r>
          </a:p>
        </p:txBody>
      </p:sp>
    </p:spTree>
    <p:extLst>
      <p:ext uri="{BB962C8B-B14F-4D97-AF65-F5344CB8AC3E}">
        <p14:creationId xmlns:p14="http://schemas.microsoft.com/office/powerpoint/2010/main" val="2342588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1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0213A68-135F-43EB-E555-F292CAD83E46}"/>
              </a:ext>
            </a:extLst>
          </p:cNvPr>
          <p:cNvSpPr txBox="1"/>
          <p:nvPr/>
        </p:nvSpPr>
        <p:spPr>
          <a:xfrm>
            <a:off x="1268127" y="2023558"/>
            <a:ext cx="3521265" cy="249129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Планы развития</a:t>
            </a:r>
            <a:endParaRPr lang="en-US" sz="4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31382F-B5CD-5321-DF73-2CF541462B48}"/>
              </a:ext>
            </a:extLst>
          </p:cNvPr>
          <p:cNvSpPr txBox="1"/>
          <p:nvPr/>
        </p:nvSpPr>
        <p:spPr>
          <a:xfrm>
            <a:off x="6099175" y="1311088"/>
            <a:ext cx="5581650" cy="432726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9144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Завершить</a:t>
            </a:r>
            <a:r>
              <a:rPr lang="en-US" sz="2400" dirty="0"/>
              <a:t> </a:t>
            </a:r>
            <a:r>
              <a:rPr lang="en-US" sz="2400" dirty="0" err="1"/>
              <a:t>разработку</a:t>
            </a:r>
            <a:r>
              <a:rPr lang="en-US" sz="2400" dirty="0"/>
              <a:t> </a:t>
            </a:r>
            <a:endParaRPr lang="en-US" sz="2400" dirty="0">
              <a:ea typeface="Calibri"/>
              <a:cs typeface="Calibri"/>
            </a:endParaRPr>
          </a:p>
          <a:p>
            <a:pPr marL="9144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Начать</a:t>
            </a:r>
            <a:r>
              <a:rPr lang="en-US" sz="2400" dirty="0"/>
              <a:t> </a:t>
            </a:r>
            <a:r>
              <a:rPr lang="en-US" sz="2400" dirty="0" err="1"/>
              <a:t>сотрудничать</a:t>
            </a:r>
            <a:r>
              <a:rPr lang="en-US" sz="2400" dirty="0"/>
              <a:t> с </a:t>
            </a:r>
            <a:r>
              <a:rPr lang="en-US" sz="2400" dirty="0" err="1"/>
              <a:t>проектом</a:t>
            </a:r>
            <a:endParaRPr lang="en-US" sz="2400" dirty="0" err="1">
              <a:ea typeface="Calibri"/>
              <a:cs typeface="Calibri"/>
            </a:endParaRPr>
          </a:p>
          <a:p>
            <a:pPr marL="685800" lvl="1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    «</a:t>
            </a:r>
            <a:r>
              <a:rPr lang="en-US" sz="2400" dirty="0" err="1"/>
              <a:t>Разработка</a:t>
            </a:r>
            <a:r>
              <a:rPr lang="en-US" sz="2400" dirty="0"/>
              <a:t> </a:t>
            </a:r>
            <a:r>
              <a:rPr lang="en-US" sz="2400" dirty="0" err="1"/>
              <a:t>цифровой</a:t>
            </a:r>
            <a:r>
              <a:rPr lang="en-US" sz="2400" dirty="0"/>
              <a:t> </a:t>
            </a:r>
            <a:r>
              <a:rPr lang="en-US" sz="2400" dirty="0" err="1"/>
              <a:t>системы</a:t>
            </a:r>
            <a:r>
              <a:rPr lang="en-US" sz="2400" dirty="0"/>
              <a:t> </a:t>
            </a:r>
            <a:endParaRPr lang="en-US" sz="2400" dirty="0">
              <a:ea typeface="Calibri"/>
              <a:cs typeface="Calibri"/>
            </a:endParaRPr>
          </a:p>
          <a:p>
            <a:pPr marL="685800" lvl="1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    </a:t>
            </a:r>
            <a:r>
              <a:rPr lang="en-US" sz="2400" dirty="0" err="1"/>
              <a:t>интеллектуального</a:t>
            </a:r>
            <a:r>
              <a:rPr lang="en-US" sz="2400" dirty="0"/>
              <a:t> </a:t>
            </a:r>
            <a:r>
              <a:rPr lang="en-US" sz="2400" dirty="0" err="1"/>
              <a:t>выращивания</a:t>
            </a:r>
            <a:r>
              <a:rPr lang="en-US" sz="2400" dirty="0"/>
              <a:t> </a:t>
            </a:r>
          </a:p>
          <a:p>
            <a:pPr marL="685800" lvl="1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    </a:t>
            </a:r>
            <a:r>
              <a:rPr lang="en-US" sz="2400" dirty="0" err="1"/>
              <a:t>культуры</a:t>
            </a:r>
            <a:r>
              <a:rPr lang="en-US" sz="2400" dirty="0"/>
              <a:t>»</a:t>
            </a:r>
            <a:endParaRPr lang="en-US" sz="2400" dirty="0">
              <a:ea typeface="Calibri"/>
              <a:cs typeface="Calibri"/>
            </a:endParaRPr>
          </a:p>
          <a:p>
            <a:pPr marL="9144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err="1"/>
              <a:t>Выйти</a:t>
            </a:r>
            <a:r>
              <a:rPr lang="en-US" sz="2400" dirty="0"/>
              <a:t> </a:t>
            </a:r>
            <a:r>
              <a:rPr lang="en-US" sz="2400" err="1"/>
              <a:t>совместно</a:t>
            </a:r>
            <a:r>
              <a:rPr lang="en-US" sz="2400" dirty="0"/>
              <a:t> </a:t>
            </a:r>
            <a:r>
              <a:rPr lang="en-US" sz="2400" err="1"/>
              <a:t>на</a:t>
            </a:r>
            <a:r>
              <a:rPr lang="en-US" sz="2400" dirty="0"/>
              <a:t> </a:t>
            </a:r>
            <a:r>
              <a:rPr lang="en-US" sz="2400" err="1"/>
              <a:t>рынок</a:t>
            </a:r>
            <a:r>
              <a:rPr lang="en-US" sz="2400" dirty="0"/>
              <a:t> и </a:t>
            </a:r>
            <a:r>
              <a:rPr lang="en-US" sz="2400" err="1"/>
              <a:t>заключить</a:t>
            </a:r>
            <a:r>
              <a:rPr lang="en-US" sz="2400" dirty="0"/>
              <a:t> </a:t>
            </a:r>
            <a:r>
              <a:rPr lang="en-US" sz="2400" err="1"/>
              <a:t>сотрудничество</a:t>
            </a:r>
            <a:r>
              <a:rPr lang="en-US" sz="2400" dirty="0"/>
              <a:t> с </a:t>
            </a:r>
            <a:r>
              <a:rPr lang="en-US" sz="2400" err="1"/>
              <a:t>крупными</a:t>
            </a:r>
            <a:r>
              <a:rPr lang="en-US" sz="2400" dirty="0"/>
              <a:t> </a:t>
            </a:r>
            <a:r>
              <a:rPr lang="en-US" sz="2400" err="1"/>
              <a:t>тепличными</a:t>
            </a:r>
            <a:r>
              <a:rPr lang="en-US" sz="2400" dirty="0"/>
              <a:t> </a:t>
            </a:r>
            <a:r>
              <a:rPr lang="en-US" sz="2400" err="1"/>
              <a:t>хозяйствами</a:t>
            </a:r>
            <a:endParaRPr lang="en-US" sz="2400">
              <a:cs typeface="Calibri"/>
            </a:endParaRPr>
          </a:p>
          <a:p>
            <a:pPr marL="9144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solidFill>
                <a:schemeClr val="tx1">
                  <a:alpha val="80000"/>
                </a:schemeClr>
              </a:solidFill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36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9CB0874-88B8-43D3-B0B6-C32F790F7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FD067A-52BE-40EE-B7CA-391830B9A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2561771"/>
            <a:chOff x="0" y="0"/>
            <a:chExt cx="12192000" cy="2561771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CDA7855-806B-4A02-9C19-24872E4D8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2561771"/>
            </a:xfrm>
            <a:custGeom>
              <a:avLst/>
              <a:gdLst>
                <a:gd name="connsiteX0" fmla="*/ 0 w 12192000"/>
                <a:gd name="connsiteY0" fmla="*/ 0 h 2561771"/>
                <a:gd name="connsiteX1" fmla="*/ 12192000 w 12192000"/>
                <a:gd name="connsiteY1" fmla="*/ 0 h 2561771"/>
                <a:gd name="connsiteX2" fmla="*/ 12192000 w 12192000"/>
                <a:gd name="connsiteY2" fmla="*/ 2359863 h 2561771"/>
                <a:gd name="connsiteX3" fmla="*/ 6364514 w 12192000"/>
                <a:gd name="connsiteY3" fmla="*/ 2561771 h 2561771"/>
                <a:gd name="connsiteX4" fmla="*/ 1981200 w 12192000"/>
                <a:gd name="connsiteY4" fmla="*/ 2278742 h 2561771"/>
                <a:gd name="connsiteX5" fmla="*/ 0 w 12192000"/>
                <a:gd name="connsiteY5" fmla="*/ 2343277 h 25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2561771">
                  <a:moveTo>
                    <a:pt x="0" y="0"/>
                  </a:moveTo>
                  <a:lnTo>
                    <a:pt x="12192000" y="0"/>
                  </a:lnTo>
                  <a:lnTo>
                    <a:pt x="12192000" y="2359863"/>
                  </a:lnTo>
                  <a:lnTo>
                    <a:pt x="6364514" y="2561771"/>
                  </a:lnTo>
                  <a:lnTo>
                    <a:pt x="1981200" y="2278742"/>
                  </a:lnTo>
                  <a:lnTo>
                    <a:pt x="0" y="234327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AFE70DE-5BEC-4E54-98D2-48C13E1491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2561771"/>
            </a:xfrm>
            <a:custGeom>
              <a:avLst/>
              <a:gdLst>
                <a:gd name="connsiteX0" fmla="*/ 0 w 12192000"/>
                <a:gd name="connsiteY0" fmla="*/ 0 h 2561771"/>
                <a:gd name="connsiteX1" fmla="*/ 12192000 w 12192000"/>
                <a:gd name="connsiteY1" fmla="*/ 0 h 2561771"/>
                <a:gd name="connsiteX2" fmla="*/ 12192000 w 12192000"/>
                <a:gd name="connsiteY2" fmla="*/ 2359863 h 2561771"/>
                <a:gd name="connsiteX3" fmla="*/ 6364514 w 12192000"/>
                <a:gd name="connsiteY3" fmla="*/ 2561771 h 2561771"/>
                <a:gd name="connsiteX4" fmla="*/ 1981200 w 12192000"/>
                <a:gd name="connsiteY4" fmla="*/ 2278742 h 2561771"/>
                <a:gd name="connsiteX5" fmla="*/ 0 w 12192000"/>
                <a:gd name="connsiteY5" fmla="*/ 2343277 h 25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2561771">
                  <a:moveTo>
                    <a:pt x="0" y="0"/>
                  </a:moveTo>
                  <a:lnTo>
                    <a:pt x="12192000" y="0"/>
                  </a:lnTo>
                  <a:lnTo>
                    <a:pt x="12192000" y="2359863"/>
                  </a:lnTo>
                  <a:lnTo>
                    <a:pt x="6364514" y="2561771"/>
                  </a:lnTo>
                  <a:lnTo>
                    <a:pt x="1981200" y="2278742"/>
                  </a:lnTo>
                  <a:lnTo>
                    <a:pt x="0" y="234327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30D005D-73B9-C12A-FACF-9E5FE6FF7211}"/>
              </a:ext>
            </a:extLst>
          </p:cNvPr>
          <p:cNvSpPr txBox="1"/>
          <p:nvPr/>
        </p:nvSpPr>
        <p:spPr>
          <a:xfrm>
            <a:off x="1712915" y="1040400"/>
            <a:ext cx="7866060" cy="70788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Контакты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15B8CC4-8CCE-428F-AE7E-28D178984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2027156"/>
            <a:ext cx="12192000" cy="757168"/>
            <a:chOff x="0" y="2959818"/>
            <a:chExt cx="12192000" cy="75716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6359FA2-E374-4073-8269-E10D2AE74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A1F0E66-9B5E-4980-8AEC-B4D144B48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2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A5268A1-8728-E160-8E79-18E37417973C}"/>
              </a:ext>
            </a:extLst>
          </p:cNvPr>
          <p:cNvSpPr txBox="1"/>
          <p:nvPr/>
        </p:nvSpPr>
        <p:spPr>
          <a:xfrm>
            <a:off x="1712914" y="3070719"/>
            <a:ext cx="7866061" cy="293796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err="1"/>
              <a:t>Телефон</a:t>
            </a:r>
            <a:r>
              <a:rPr lang="en-US" sz="2400" dirty="0"/>
              <a:t>:   +7 (906) 928-85-05</a:t>
            </a:r>
            <a:endParaRPr lang="en-US" sz="24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Email:   evsin_saveliy@mail.ru</a:t>
            </a:r>
            <a:endParaRPr lang="en-US" sz="24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634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733</cp:revision>
  <dcterms:created xsi:type="dcterms:W3CDTF">2023-11-24T10:43:11Z</dcterms:created>
  <dcterms:modified xsi:type="dcterms:W3CDTF">2023-12-01T07:37:30Z</dcterms:modified>
</cp:coreProperties>
</file>