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69" r:id="rId16"/>
    <p:sldId id="270" r:id="rId17"/>
    <p:sldId id="272" r:id="rId18"/>
    <p:sldId id="273" r:id="rId19"/>
  </p:sldIdLst>
  <p:sldSz cx="12192000" cy="6858000"/>
  <p:notesSz cx="12192000" cy="68580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918"/>
    <a:srgbClr val="FD493D"/>
    <a:srgbClr val="8E0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696" y="114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730627445032609E-2"/>
          <c:y val="6.5303441611353E-2"/>
          <c:w val="0.79872140698503746"/>
          <c:h val="0.873746679551384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7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FEB-4CF0-9973-23A5C72AF1C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AA4-4D64-9C4D-92AEC44B87A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FEB-4CF0-9973-23A5C72AF1C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AA4-4D64-9C4D-92AEC44B87A1}"/>
              </c:ext>
            </c:extLst>
          </c:dPt>
          <c:cat>
            <c:strRef>
              <c:f>Лист1!$A$2:$A$5</c:f>
              <c:strCache>
                <c:ptCount val="4"/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16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EB-4CF0-9973-23A5C72AF1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0739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452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2827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352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504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A4B7D94B-7166-495F-F7F5-FEADFC81131C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492" rtl="0">
              <a:buClrTx/>
            </a:pPr>
            <a:fld id="{B0489526-BA99-4733-AEC4-101D6143F289}" type="slidenum">
              <a:rPr lang="ru-RU" altLang="ru-RU" sz="1092" kern="1200" smtClean="0">
                <a:solidFill>
                  <a:prstClr val="black"/>
                </a:solidFill>
                <a:latin typeface="Gilroy"/>
                <a:ea typeface="+mn-ea"/>
                <a:cs typeface="+mn-cs"/>
              </a:rPr>
              <a:pPr defTabSz="554492" rtl="0">
                <a:buClrTx/>
              </a:pPr>
              <a:t>‹#›</a:t>
            </a:fld>
            <a:endParaRPr lang="ru-RU" altLang="ru-RU" sz="1092" kern="12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60399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04259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8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9" r:id="rId5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hyperlink" Target="https://datainsight.ru/eCommerce_2023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2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G_6814.png" descr="IMG_6814.png">
            <a:extLst>
              <a:ext uri="{FF2B5EF4-FFF2-40B4-BE49-F238E27FC236}">
                <a16:creationId xmlns:a16="http://schemas.microsoft.com/office/drawing/2014/main" id="{A623959B-9984-B209-520A-9F94DCBD54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1465" cy="689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CDC384-FC7A-C2BB-48A0-5DAF22DE98B3}"/>
              </a:ext>
            </a:extLst>
          </p:cNvPr>
          <p:cNvSpPr txBox="1"/>
          <p:nvPr/>
        </p:nvSpPr>
        <p:spPr>
          <a:xfrm>
            <a:off x="227616" y="2123087"/>
            <a:ext cx="8820712" cy="566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en-US" sz="3638" kern="1200" cap="all" dirty="0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Smart Catalog</a:t>
            </a:r>
            <a:endParaRPr lang="ru-RU" sz="3638" kern="1200" cap="all" dirty="0">
              <a:solidFill>
                <a:prstClr val="white"/>
              </a:solidFill>
              <a:latin typeface="Gilroy-Black"/>
              <a:ea typeface="+mn-ea"/>
              <a:cs typeface="Trebuchet M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72D016-FF9C-F0A2-13CB-866DBB643D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86317"/>
            <a:ext cx="2104735" cy="16585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2265BF-CCF0-95BC-1BD9-21BCE629D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102" y="4581128"/>
            <a:ext cx="2187795" cy="112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92338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A3E1E4D0-4E61-5662-5A1B-0AC270EDB972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marR="0" lvl="0" indent="0" algn="l" defTabSz="914358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Описание стартап-проекта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E4B7D2-ABA2-9D5C-4813-9EEED1A20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E3F912-A0E3-5BD0-FF46-2BBA5944D97E}"/>
              </a:ext>
            </a:extLst>
          </p:cNvPr>
          <p:cNvSpPr txBox="1"/>
          <p:nvPr/>
        </p:nvSpPr>
        <p:spPr>
          <a:xfrm>
            <a:off x="360040" y="1676028"/>
            <a:ext cx="1086041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0" dirty="0"/>
              <a:t>Наш стартап-проект называется </a:t>
            </a:r>
            <a:r>
              <a:rPr lang="en-US" sz="2400" b="0" dirty="0"/>
              <a:t>Smart Catalog</a:t>
            </a:r>
            <a:r>
              <a:rPr lang="ru-RU" sz="2400" b="0" dirty="0"/>
              <a:t> и занимает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2400" b="0" dirty="0"/>
              <a:t>ехнологическое направление</a:t>
            </a:r>
            <a:r>
              <a:rPr lang="en-US" sz="2400" b="0" dirty="0"/>
              <a:t>. </a:t>
            </a:r>
            <a:r>
              <a:rPr lang="ru-RU" sz="2400" dirty="0"/>
              <a:t>Мы хотим создать сервис по анализу цен на товары среди проверенных магазинов, маркетплейсов и площадок объявлений с возможностью получить краткую выжимку из отзывов и обзоров, так же помочь покупателю определиться с выбором благодаря интеллектуальному чат-боту помощнику</a:t>
            </a:r>
            <a:endParaRPr lang="en-US" sz="2400" b="0" kern="1200" dirty="0">
              <a:solidFill>
                <a:schemeClr val="dk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ru-RU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 descr="Изображение выглядит как дизайн, калькулятор&#10;&#10;Автоматически созданное описание со средним доверительным уровнем">
            <a:extLst>
              <a:ext uri="{FF2B5EF4-FFF2-40B4-BE49-F238E27FC236}">
                <a16:creationId xmlns:a16="http://schemas.microsoft.com/office/drawing/2014/main" id="{1829959F-CE8D-031D-345C-292B274D3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0091" y="4193034"/>
            <a:ext cx="1943117" cy="194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261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CAF192AC-4DBF-7432-3307-63AAA34C4C82}"/>
              </a:ext>
            </a:extLst>
          </p:cNvPr>
          <p:cNvSpPr txBox="1"/>
          <p:nvPr/>
        </p:nvSpPr>
        <p:spPr>
          <a:xfrm>
            <a:off x="360040" y="1586598"/>
            <a:ext cx="10196129" cy="1485492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algn="just"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настоящее время рынок переполнен различными товарами и продавцами, из-за чего потребителю зачастую бывает трудно найти выгодные предложение. На поиски, сравнение и анализ отзывов часто уходит много времени и сил.</a:t>
            </a: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81BB222C-2C92-68A6-FC99-BC31B9616279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755067-5D5D-C2B7-36E3-02EFD83F5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pic>
        <p:nvPicPr>
          <p:cNvPr id="6" name="Рисунок 5" descr="Изображение выглядит как Графика, символ, круг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54573B5E-3B1E-6246-9237-458DF034D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3350" y="4298949"/>
            <a:ext cx="1786401" cy="178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0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76CF61E7-8107-9222-0032-98BDABB829B3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C81062-B682-2462-DBB3-158BBE1A4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02DCF2-2B74-6522-3A0A-2A32AB24EBE5}"/>
              </a:ext>
            </a:extLst>
          </p:cNvPr>
          <p:cNvSpPr txBox="1"/>
          <p:nvPr/>
        </p:nvSpPr>
        <p:spPr>
          <a:xfrm>
            <a:off x="307802" y="1439343"/>
            <a:ext cx="10873208" cy="1489053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just">
              <a:buSzPct val="45000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Сайт с общей сводкой цен среди проверенных и крупных интернет-магазинов, маркетплейсов и б/у рынка. Проект направлен на решение проблемы поиска наиболее выгодного предложения на рынке среди интересующих товаров.</a:t>
            </a:r>
            <a:endParaRPr lang="en-US" sz="2400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 descr="Изображение выглядит как Графика, логотип, Шрифт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2203C2A-54B9-89D7-9F79-2C66308E1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7771" y="3702050"/>
            <a:ext cx="2500592" cy="250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485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2;p3">
            <a:extLst>
              <a:ext uri="{FF2B5EF4-FFF2-40B4-BE49-F238E27FC236}">
                <a16:creationId xmlns:a16="http://schemas.microsoft.com/office/drawing/2014/main" id="{3C6E3B9D-A018-4F7B-BA37-6BA5392167F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51;p3">
            <a:extLst>
              <a:ext uri="{FF2B5EF4-FFF2-40B4-BE49-F238E27FC236}">
                <a16:creationId xmlns:a16="http://schemas.microsoft.com/office/drawing/2014/main" id="{D72B78CE-C915-421D-A6F6-4D42EA34045E}"/>
              </a:ext>
            </a:extLst>
          </p:cNvPr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ПРОБЛЕМ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НОЕ ИНТЕРВЬЮ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4" name="Рисунок 13" descr="Изображение выглядит как текст, снимок экрана, линия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8A12B41E-6F7A-4184-7F65-EEDD63B24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40" y="1132721"/>
            <a:ext cx="5131741" cy="2495180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3DAFBF0-7820-2F5C-A593-36D964074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7840" y="1177220"/>
            <a:ext cx="5131741" cy="2508250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D99F77D1-96A2-B0BD-D5DE-6C86AA2112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3390" y="3793029"/>
            <a:ext cx="5069210" cy="250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93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A3E1E4D0-4E61-5662-5A1B-0AC270EDB972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marR="0" lvl="0" indent="0" algn="l" defTabSz="914358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E4B7D2-ABA2-9D5C-4813-9EEED1A20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5" name="Google Shape;69;p7">
            <a:extLst>
              <a:ext uri="{FF2B5EF4-FFF2-40B4-BE49-F238E27FC236}">
                <a16:creationId xmlns:a16="http://schemas.microsoft.com/office/drawing/2014/main" id="{8FBE80D1-E0E3-4F4B-92B4-B03FBA780E9E}"/>
              </a:ext>
            </a:extLst>
          </p:cNvPr>
          <p:cNvSpPr txBox="1"/>
          <p:nvPr/>
        </p:nvSpPr>
        <p:spPr>
          <a:xfrm>
            <a:off x="364886" y="1095632"/>
            <a:ext cx="9042725" cy="3947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r>
              <a:rPr lang="en-US" sz="1600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Клиент</a:t>
            </a:r>
            <a:r>
              <a:rPr lang="ru-RU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ы</a:t>
            </a:r>
            <a:r>
              <a:rPr lang="en-U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- </a:t>
            </a:r>
            <a:r>
              <a:rPr lang="en-US" sz="1600" b="0" strike="noStrike" spc="-1" dirty="0">
                <a:solidFill>
                  <a:srgbClr val="FBA918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В2C</a:t>
            </a:r>
            <a:r>
              <a:rPr lang="en-U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:</a:t>
            </a:r>
            <a:endParaRPr lang="en-US" sz="1600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Платформа ориентирована на работающих граждан в возрасте от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8 до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лет и членов их семей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проживающих в крупных городах и регионах. Эти пользователи активно пользуются интернетом для покупок, ценят удобство и экономию времени, а также стремятся получать актуальные и выгодные предложения.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Средний доход от 30 тысяч рублей в месяц.</a:t>
            </a:r>
            <a:endParaRPr lang="en-US" sz="1600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spc="-1" dirty="0">
              <a:solidFill>
                <a:srgbClr val="000000"/>
              </a:solidFill>
              <a:latin typeface="Arial" panose="020B0604020202020204" pitchFamily="34" charset="0"/>
              <a:ea typeface="TimesNewRomanPSMT"/>
              <a:cs typeface="Arial" panose="020B0604020202020204" pitchFamily="34" charset="0"/>
            </a:endParaRPr>
          </a:p>
          <a:p>
            <a:r>
              <a:rPr lang="en-US" sz="1600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Клиенты</a:t>
            </a:r>
            <a:r>
              <a:rPr lang="en-U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- </a:t>
            </a:r>
            <a:r>
              <a:rPr lang="en-US" sz="1600" b="0" strike="noStrike" spc="-1" dirty="0">
                <a:solidFill>
                  <a:srgbClr val="8E01FF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В2B</a:t>
            </a:r>
            <a:r>
              <a:rPr lang="en-U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:</a:t>
            </a:r>
            <a:endParaRPr lang="en-US" sz="1600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Розничные торговые точки и сетевые ритейлеры, стремящиеся увеличить онлайн-продажи, расширить ассортимент и повысить видимость своих товаров на рынке.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Розничные магазины и сетевые ритейлеры</a:t>
            </a:r>
            <a:endParaRPr lang="ru-RU" sz="1600" b="0" strike="noStrike" spc="-1" dirty="0">
              <a:solidFill>
                <a:srgbClr val="000000"/>
              </a:solidFill>
              <a:latin typeface="Arial" panose="020B0604020202020204" pitchFamily="34" charset="0"/>
              <a:ea typeface="TimesNewRomanPSMT"/>
              <a:cs typeface="Arial" panose="020B0604020202020204" pitchFamily="34" charset="0"/>
            </a:endParaRPr>
          </a:p>
          <a:p>
            <a:r>
              <a:rPr lang="en-U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С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оборотом</a:t>
            </a:r>
            <a:r>
              <a:rPr lang="en-U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от</a:t>
            </a:r>
            <a:r>
              <a:rPr lang="en-U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15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млн</a:t>
            </a:r>
            <a:r>
              <a:rPr lang="en-U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.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рублей</a:t>
            </a:r>
            <a:r>
              <a:rPr lang="en-U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/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год</a:t>
            </a:r>
            <a:endParaRPr lang="en-US" sz="1600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Маркетплейсы и онлайн-платформы</a:t>
            </a:r>
          </a:p>
          <a:p>
            <a:r>
              <a:rPr lang="en-U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С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оборотом</a:t>
            </a:r>
            <a:r>
              <a:rPr lang="en-U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от</a:t>
            </a:r>
            <a:r>
              <a:rPr lang="en-U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20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млн</a:t>
            </a:r>
            <a:r>
              <a:rPr lang="en-U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рублей</a:t>
            </a:r>
            <a:r>
              <a:rPr lang="en-U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/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год</a:t>
            </a:r>
            <a:endParaRPr lang="ru-RU" sz="1600" b="0" strike="noStrike" spc="-1" dirty="0">
              <a:solidFill>
                <a:srgbClr val="000000"/>
              </a:solidFill>
              <a:latin typeface="Arial" panose="020B0604020202020204" pitchFamily="34" charset="0"/>
              <a:ea typeface="TimesNewRomanPSMT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Доски объявлений и платформы объявлений</a:t>
            </a:r>
            <a:endParaRPr lang="ru-RU" sz="1600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Производители и поставщики товаров</a:t>
            </a:r>
          </a:p>
          <a:p>
            <a:r>
              <a:rPr lang="en-U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С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оборотом</a:t>
            </a:r>
            <a:r>
              <a:rPr lang="en-U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от</a:t>
            </a:r>
            <a:r>
              <a:rPr lang="en-U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15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млн</a:t>
            </a:r>
            <a:r>
              <a:rPr lang="en-U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.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рублей</a:t>
            </a:r>
            <a:r>
              <a:rPr lang="en-U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/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год</a:t>
            </a:r>
            <a:endParaRPr lang="en-US" sz="1600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 descr="Изображение выглядит как Графика, графическая вставка, графический дизайн, силуэт&#10;&#10;Автоматически созданное описание">
            <a:extLst>
              <a:ext uri="{FF2B5EF4-FFF2-40B4-BE49-F238E27FC236}">
                <a16:creationId xmlns:a16="http://schemas.microsoft.com/office/drawing/2014/main" id="{3189A6C6-F289-ACBC-2D9F-59A1382CC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577" y="4337027"/>
            <a:ext cx="3525205" cy="193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92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EA5F73D9-3B53-667C-66FD-A17869AAA172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Ценностное предложение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2BC69-AE64-AAD8-E5F6-B71EEAF7A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BEFED8-0690-83ED-DC57-511817B98FC4}"/>
              </a:ext>
            </a:extLst>
          </p:cNvPr>
          <p:cNvSpPr txBox="1"/>
          <p:nvPr/>
        </p:nvSpPr>
        <p:spPr>
          <a:xfrm>
            <a:off x="360040" y="1129794"/>
            <a:ext cx="1013392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5113" algn="just"/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Разрабатываемый веб ресурс будет полезен как обычным покупателям, так и продавцам. 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265113" algn="just"/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Для покупателей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marL="285750" lvl="2" indent="-285750" algn="just">
              <a:buFontTx/>
              <a:buChar char="-"/>
            </a:pP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добный и понятный интерфейс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Информацию о цене у разных продавцов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Чат бот помощник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Автоматический анализ отзывов и рейтингов.</a:t>
            </a:r>
            <a:endParaRPr lang="en-US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Для продавцов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buFontTx/>
              <a:buChar char="-"/>
            </a:pP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ополнительный источник рекламы своего товара или магазина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342900" indent="-342900" algn="just">
              <a:buFontTx/>
              <a:buChar char="-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Дополнительная платформа для предоставления товаров и предложений.</a:t>
            </a:r>
          </a:p>
        </p:txBody>
      </p:sp>
      <p:pic>
        <p:nvPicPr>
          <p:cNvPr id="8" name="Рисунок 7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2E423F6E-476F-ACA2-4C23-9D7F349ED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3605" y="4944533"/>
            <a:ext cx="1445508" cy="144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07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EA5F73D9-3B53-667C-66FD-A17869AAA172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en-US" sz="3200" cap="all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</a:t>
            </a:r>
            <a:r>
              <a:rPr lang="en-US" sz="3200" cap="all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cap="all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конкурентов</a:t>
            </a:r>
            <a:endParaRPr lang="ru-RU" sz="3200" cap="all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2BC69-AE64-AAD8-E5F6-B71EEAF7A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A421B02-F662-D078-6F99-81CFEFE32C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6697144"/>
              </p:ext>
            </p:extLst>
          </p:nvPr>
        </p:nvGraphicFramePr>
        <p:xfrm>
          <a:off x="263352" y="999921"/>
          <a:ext cx="11030039" cy="484632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88032">
                  <a:extLst>
                    <a:ext uri="{9D8B030D-6E8A-4147-A177-3AD203B41FA5}">
                      <a16:colId xmlns:a16="http://schemas.microsoft.com/office/drawing/2014/main" val="3160417274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81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98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5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2156"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Конкуренты</a:t>
                      </a:r>
                      <a:endParaRPr lang="en-US" sz="1000" b="0" strike="noStrike" spc="-1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Преимущества</a:t>
                      </a:r>
                      <a:endParaRPr lang="en-US" sz="1000" b="0" strike="noStrike" spc="-1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strike="noStrike" spc="-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Важность для потребителя</a:t>
                      </a:r>
                      <a:endParaRPr lang="en-US" sz="1000" b="0" strike="noStrike" spc="-1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Недостатки</a:t>
                      </a: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Важность для потребителя</a:t>
                      </a:r>
                      <a:endParaRPr lang="en-US" sz="1000" b="0" strike="noStrike" spc="-1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strike="noStrike" spc="-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Ответ</a:t>
                      </a:r>
                      <a:endParaRPr lang="en-US" sz="1000" b="0" strike="noStrike" spc="-1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3656"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Е-каталог для России</a:t>
                      </a:r>
                      <a:b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e-katalog.com.ru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сравнить цены в интернет магазинах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Актуальность информации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Просмотр характеристик товара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сравнить цены для покупателей интернет магазинов. 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Интерфейс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динамики цен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крупных ритейловых магазинов</a:t>
                      </a:r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маркетплейсов</a:t>
                      </a:r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досок объявлений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 еще на стадии разработки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консультации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просмотра цен только на электронику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 приложения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удобного поиска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краткой выжимки отзывов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обзоров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возможности создания аккаунта для сохранения отложенных товаров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Малое количество функций и ограниченность в выборе площадок.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Множество необходимых функций на данный момент недоступно, что затрудняет использование сайта.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7350"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Cheaper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cheaper.ru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Удобное приложение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сравнить предложение на различных площадках.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Актуальность информации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Просмотр характеристик товара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endParaRPr lang="ru-RU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сравнить цены на различных площадках.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</a:t>
                      </a:r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приложения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Удобно сверять цены только на электронику и бытовую технику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консультации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умного поиска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краткой выжимки отзывов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обзоров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возможности создания аккаунта для сохранения отложенных товаров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</a:t>
                      </a:r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приложения и с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пецифичный список товаров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endParaRPr lang="ru-RU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55520" indent="-155520" algn="l">
                        <a:buClr>
                          <a:srgbClr val="000000"/>
                        </a:buClr>
                        <a:buSzPct val="45000"/>
                        <a:buFont typeface=""/>
                        <a:buChar char=""/>
                      </a:pPr>
                      <a:endParaRPr lang="ru-RU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NewRomanPSM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 удобен только для пользователей смартфонов желающих приобрести электронику или бытовую технику.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419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650868C-BE2E-A8B7-5AE2-B8B426EB5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B63D20C-7D92-0F88-61EC-213E577B14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9368677"/>
              </p:ext>
            </p:extLst>
          </p:nvPr>
        </p:nvGraphicFramePr>
        <p:xfrm>
          <a:off x="364875" y="476672"/>
          <a:ext cx="10915701" cy="542299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60002">
                  <a:extLst>
                    <a:ext uri="{9D8B030D-6E8A-4147-A177-3AD203B41FA5}">
                      <a16:colId xmlns:a16="http://schemas.microsoft.com/office/drawing/2014/main" val="2566420130"/>
                    </a:ext>
                  </a:extLst>
                </a:gridCol>
                <a:gridCol w="1482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6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50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67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2916"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Конкуренты</a:t>
                      </a:r>
                      <a:endParaRPr lang="en-US" sz="1000" b="0" strike="noStrike" spc="-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Преимущества</a:t>
                      </a:r>
                      <a:endParaRPr lang="en-US" sz="1000" b="0" strike="noStrike" spc="-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strike="noStrike" spc="-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Важность для потребителя</a:t>
                      </a:r>
                      <a:endParaRPr lang="en-US" sz="1000" b="0" strike="noStrike" spc="-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Недостатки</a:t>
                      </a: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Важность для потребителя</a:t>
                      </a:r>
                      <a:endParaRPr lang="en-US" sz="1000" b="0" strike="noStrike" spc="-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strike="noStrike" spc="-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Ответ</a:t>
                      </a:r>
                      <a:endParaRPr lang="en-US" sz="1000" b="0" strike="noStrike" spc="-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3851"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</a:t>
                      </a:r>
                    </a:p>
                    <a:p>
                      <a:pPr algn="l"/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price.ru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Актуальность информации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Просмотр характеристик товара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сравнить предложение на различных площадках.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Удобный интерфейс Предложения популярных товаров среди пользователей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сравнить цены среди большого количества площадок в своем регионе.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Частые ошибки, усложняющие пользование ресурсом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возможности создания аккаунта для сохранения отложенных товаров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Мало фильтров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консультации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умного поиска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краткой выжимки отзывов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обзоров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Много технических ошибок который ухудшают пользовательский опыт.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сайте присутствует большое количество ошибок, которые могут сделать пользовательский опыт не приятным и затруднительным.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90789"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shops-prices.ru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сравнить предложение на различных площадках.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Актуальность информации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сравнить цены среди большого количества площадок в своем регионе.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Неудобный интерфейс 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Мало фильтров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консультации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умного поиска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краткой выжимки отзывов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обзоров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возможности создания аккаунта для сохранения отложенных товаров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Специфичный список товаров и неудобный интерфейс.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Интерфейс сайта не интуитивно понятен, что может вызывать затруднения при поиске товаров.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759036842"/>
                  </a:ext>
                </a:extLst>
              </a:tr>
              <a:tr h="1490789"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blizko.ru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Выбор геолокации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Наличие не только товаров, но и услуг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Позволяет найти все что необходимо неподалеку от нужной локации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Устаревший и непонятный интерфейс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Устаревшая информация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Малое количество продавцов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консультации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умного поиска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краткой выжимки отзывов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обзоров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Малая вариативность продавцов, а так же неактуальная информация, которая может ни как не помочь при выборе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Тяжело разобраться в интерфейсе сайта.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strike="noStrike" kern="1200" spc="-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сайте находится не актуальная информация.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852694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7165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0"/>
          <p:cNvSpPr txBox="1"/>
          <p:nvPr/>
        </p:nvSpPr>
        <p:spPr>
          <a:xfrm>
            <a:off x="3025419" y="1622987"/>
            <a:ext cx="8310547" cy="4127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1.Оценка рынка TAM 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По прогнозу Data Insight, в 2024 году объем продаж на российском рынке </a:t>
            </a:r>
            <a:r>
              <a:rPr lang="ru-RU" dirty="0" err="1"/>
              <a:t>eCommerce</a:t>
            </a:r>
            <a:r>
              <a:rPr lang="ru-RU" dirty="0"/>
              <a:t> достигнет 10,2 трлн рублей, согласно статье: 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hlinkClick r:id="rId4"/>
              </a:rPr>
              <a:t>https://datainsight.ru/eCommerce_2023</a:t>
            </a:r>
            <a:endParaRPr lang="ru-RU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2.Оценка рынка SAM</a:t>
            </a:r>
          </a:p>
          <a:p>
            <a:pPr algn="just">
              <a:buClr>
                <a:schemeClr val="dk1"/>
              </a:buClr>
              <a:buSzPts val="1100"/>
            </a:pPr>
            <a:r>
              <a:rPr lang="ru-RU" dirty="0"/>
              <a:t>По реферальной системе совершено 21% покупок, следовательно объем рынка реферальных систем составляет 2.1 трлн рублей, согласно статье:</a:t>
            </a:r>
          </a:p>
          <a:p>
            <a:pPr algn="just">
              <a:buClr>
                <a:schemeClr val="dk1"/>
              </a:buClr>
              <a:buSzPts val="1100"/>
            </a:pPr>
            <a:r>
              <a:rPr lang="en-US" u="sng" dirty="0">
                <a:solidFill>
                  <a:srgbClr val="0070C0"/>
                </a:solidFill>
              </a:rPr>
              <a:t>https://habr.com/ru/companies/cloverr/articles/286428/</a:t>
            </a:r>
            <a:endParaRPr lang="ru-RU" u="sng" dirty="0">
              <a:solidFill>
                <a:srgbClr val="0070C0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3. SOM - позиционирование нашей компании: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А) В первые 3 года после запуска проекта мы планируем занять долю около 300 млн. рублей.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Б) </a:t>
            </a:r>
            <a:r>
              <a:rPr lang="en-US" dirty="0" err="1"/>
              <a:t>Стратегия</a:t>
            </a:r>
            <a:r>
              <a:rPr lang="en-US" dirty="0"/>
              <a:t> </a:t>
            </a:r>
            <a:r>
              <a:rPr lang="en-US" dirty="0" err="1"/>
              <a:t>выхода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рынок</a:t>
            </a:r>
            <a:r>
              <a:rPr lang="en-US" dirty="0"/>
              <a:t>: </a:t>
            </a:r>
            <a:r>
              <a:rPr lang="ru-RU" dirty="0"/>
              <a:t>Агрессивная реклама. Продажа дешевой рекламы для клиентов </a:t>
            </a:r>
            <a:r>
              <a:rPr lang="en-US" dirty="0"/>
              <a:t>B2B</a:t>
            </a:r>
            <a:r>
              <a:rPr lang="ru-RU" dirty="0"/>
              <a:t>.</a:t>
            </a:r>
            <a:endParaRPr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В) Конкурентные преимущества: Удобство и простота интерфейса, а так же широкий функционал для поиска и выбора необходимых товаров.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EA5F73D9-3B53-667C-66FD-A17869AAA172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объема рынка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D7A33296-B8D5-AE8B-36B1-948FA5706D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8303981"/>
              </p:ext>
            </p:extLst>
          </p:nvPr>
        </p:nvGraphicFramePr>
        <p:xfrm>
          <a:off x="0" y="1794457"/>
          <a:ext cx="3191164" cy="2917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4CD86A9-52BE-997D-AA6F-C58C3DAC32A2}"/>
              </a:ext>
            </a:extLst>
          </p:cNvPr>
          <p:cNvSpPr txBox="1"/>
          <p:nvPr/>
        </p:nvSpPr>
        <p:spPr>
          <a:xfrm>
            <a:off x="2179487" y="4429286"/>
            <a:ext cx="1011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8E01FF"/>
                </a:solidFill>
              </a:rPr>
              <a:t>TAM</a:t>
            </a:r>
            <a:endParaRPr lang="ru-RU" b="1" dirty="0">
              <a:solidFill>
                <a:srgbClr val="8E01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CF850E-D22B-E634-FE09-77C7402F47A9}"/>
              </a:ext>
            </a:extLst>
          </p:cNvPr>
          <p:cNvSpPr txBox="1"/>
          <p:nvPr/>
        </p:nvSpPr>
        <p:spPr>
          <a:xfrm>
            <a:off x="350195" y="1760114"/>
            <a:ext cx="1011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D493D"/>
                </a:solidFill>
              </a:rPr>
              <a:t>SAM</a:t>
            </a:r>
            <a:endParaRPr lang="ru-RU" b="1" dirty="0">
              <a:solidFill>
                <a:srgbClr val="FD493D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A6733F-E6AB-6661-B2B9-49EC327C676A}"/>
              </a:ext>
            </a:extLst>
          </p:cNvPr>
          <p:cNvSpPr txBox="1"/>
          <p:nvPr/>
        </p:nvSpPr>
        <p:spPr>
          <a:xfrm>
            <a:off x="1089743" y="1640568"/>
            <a:ext cx="1011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BA918"/>
                </a:solidFill>
              </a:rPr>
              <a:t>SOM</a:t>
            </a:r>
            <a:endParaRPr lang="ru-RU" b="1" dirty="0">
              <a:solidFill>
                <a:srgbClr val="FBA9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796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76CF61E7-8107-9222-0032-98BDABB829B3}"/>
              </a:ext>
            </a:extLst>
          </p:cNvPr>
          <p:cNvSpPr txBox="1">
            <a:spLocks/>
          </p:cNvSpPr>
          <p:nvPr/>
        </p:nvSpPr>
        <p:spPr>
          <a:xfrm>
            <a:off x="360040" y="250278"/>
            <a:ext cx="8472264" cy="99188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монетизации и способы продвижения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C81062-B682-2462-DBB3-158BBE1A4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E475B1EB-2C42-4D0A-B4D5-36E3D9BE5D4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431374" y="1761980"/>
            <a:ext cx="10985503" cy="2604844"/>
          </a:xfrm>
        </p:spPr>
        <p:txBody>
          <a:bodyPr/>
          <a:lstStyle/>
          <a:p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Мы планируем продвигать наш продукт в социальных сетях, у блогеров</a:t>
            </a:r>
            <a:r>
              <a:rPr lang="en-US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при помощи</a:t>
            </a:r>
            <a:r>
              <a:rPr lang="en-US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контекстной реклама</a:t>
            </a:r>
            <a:r>
              <a:rPr lang="en-US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2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реклама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 Телеграмм каналах и </a:t>
            </a:r>
            <a:r>
              <a:rPr lang="en-US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SEO 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оптимизация нашего ресурса. Основные тематики: электроника</a:t>
            </a:r>
            <a:r>
              <a:rPr lang="en-US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бытовая техника, одежда</a:t>
            </a:r>
            <a:r>
              <a:rPr lang="en-US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игрушки</a:t>
            </a:r>
            <a:r>
              <a:rPr lang="en-US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спортивные</a:t>
            </a:r>
            <a:r>
              <a:rPr lang="en-US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детские</a:t>
            </a:r>
            <a:r>
              <a:rPr lang="en-US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автомобильные</a:t>
            </a:r>
            <a:r>
              <a:rPr lang="en-US" sz="12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2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туристические и 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медицинские товары.</a:t>
            </a:r>
          </a:p>
          <a:p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Способы продвижения и метрики проекта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b="0" i="0" dirty="0"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Реклама у блогеров. Мы берем блогеров с суммарной аудиторией (</a:t>
            </a:r>
            <a:r>
              <a:rPr lang="ru-RU" sz="1200" b="0" i="0" dirty="0" err="1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соц.сети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и You </a:t>
            </a:r>
            <a:r>
              <a:rPr lang="ru-RU" sz="1200" b="0" i="0" dirty="0" err="1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Tube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около 300 000 человек. Реклама у подобных блогеров стоит около </a:t>
            </a:r>
            <a:r>
              <a:rPr lang="ru-RU" sz="12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000 руб. Мы предполагаем, на сайт перейдет 1</a:t>
            </a:r>
            <a:r>
              <a:rPr lang="en-US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от аудитории</a:t>
            </a:r>
            <a:r>
              <a:rPr lang="en-US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 CR составит 7%. Мы получаем 600 покупателей, стоимость привлечения 1 покупателя - 38</a:t>
            </a:r>
            <a:r>
              <a:rPr lang="ru-RU" sz="12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руб. – невыгодно</a:t>
            </a:r>
            <a:r>
              <a:rPr lang="en-US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относительно других способов продвижения.</a:t>
            </a:r>
          </a:p>
          <a:p>
            <a:pPr marL="342900" indent="-342900">
              <a:buAutoNum type="arabicPeriod"/>
            </a:pPr>
            <a:r>
              <a:rPr lang="ru-RU" sz="12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Контекстная реклама. Исходя из </a:t>
            </a:r>
            <a:r>
              <a:rPr lang="ru-RU" sz="12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ценки бюджета рекламной кампании средняя цена за переход пользователя на сайт составит 20 рублей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Мы предполагаем, что конверсия от числа перешедших на сайт и CR составит 5%. Мы получаем, стоимость привлечения 1 покупателя - 100 руб.</a:t>
            </a:r>
          </a:p>
          <a:p>
            <a:pPr marL="342900" indent="-342900">
              <a:buFontTx/>
              <a:buAutoNum type="arabicPeriod"/>
            </a:pP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Реклама в </a:t>
            </a:r>
            <a:r>
              <a:rPr lang="ru-RU" sz="1200" b="0" i="0" dirty="0" err="1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Телеграм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-каналах. Подходящие нам каналы составляют около 120 000 человек. Рекламный пост в таких каналах стоит 30 000 руб. Мы предполагаем, на сайт перейдет 5</a:t>
            </a:r>
            <a:r>
              <a:rPr lang="en-US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от аудитории</a:t>
            </a:r>
            <a:r>
              <a:rPr lang="en-US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 CR составит 5%. Мы получаем 600 покупателей, стоимость привлечения 1 покупателя - </a:t>
            </a:r>
            <a:r>
              <a:rPr lang="ru-RU" sz="12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ru-RU" sz="12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руб.</a:t>
            </a:r>
            <a:endParaRPr lang="ru-RU" sz="12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AutoNum type="arabicPeriod"/>
            </a:pPr>
            <a:endParaRPr lang="en-US" sz="1200" b="0" i="0" dirty="0"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0" strike="noStrike" spc="-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Итого средняя стоимость привлечения 1 покупателя – 100 рубля.</a:t>
            </a:r>
          </a:p>
          <a:p>
            <a:endParaRPr lang="ru-RU" sz="1200" b="0" spc="-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0" strike="noStrike" spc="-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en-US" sz="1200" b="0" strike="noStrike" spc="-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B2B – </a:t>
            </a:r>
            <a:r>
              <a:rPr lang="ru-RU" sz="1200" b="0" spc="-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профильных выставках. Стоимость участия в выставке составляет 50 000 руб. с посещаемостью 1 000 чел. Мы </a:t>
            </a:r>
            <a:r>
              <a:rPr lang="ru-RU" sz="1200" b="0" spc="-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предпологаем</a:t>
            </a:r>
            <a:r>
              <a:rPr lang="ru-RU" sz="1200" b="0" spc="-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что 100 человек возьмет у нас визитку и из них 15 человек заключит контракт на рекламу. Стоимость привлечения 1 компании составит 3 333 руб.</a:t>
            </a:r>
            <a:endParaRPr lang="en-US" sz="1200" b="0" strike="noStrike" spc="-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42DCCA02-47CE-4123-9457-240DDFF3B8E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0040" y="1317671"/>
            <a:ext cx="10985501" cy="60617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NewRomanPS-BoldMT"/>
                <a:cs typeface="Arial" panose="020B0604020202020204" pitchFamily="34" charset="0"/>
              </a:rPr>
              <a:t>Модель</a:t>
            </a:r>
            <a:r>
              <a:rPr kumimoji="0" lang="en-US" sz="14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NewRomanPS-BoldMT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NewRomanPS-BoldMT"/>
                <a:cs typeface="Arial" panose="020B0604020202020204" pitchFamily="34" charset="0"/>
              </a:rPr>
              <a:t>монетизации</a:t>
            </a:r>
            <a:r>
              <a:rPr kumimoji="0" lang="en-US" sz="14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NewRomanPS-BoldMT"/>
                <a:cs typeface="Arial" panose="020B0604020202020204" pitchFamily="34" charset="0"/>
              </a:rPr>
              <a:t>: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Размещение контекстной рекламы и рекламных баннеров на сайте</a:t>
            </a:r>
            <a:r>
              <a:rPr lang="ru-RU" sz="1400" b="0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доход от реферальной системы.</a:t>
            </a:r>
            <a:endParaRPr kumimoji="0" lang="en-US" sz="1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</p:txBody>
      </p:sp>
      <p:pic>
        <p:nvPicPr>
          <p:cNvPr id="8" name="Рисунок 7" descr="Изображение выглядит как Графика, логотип, символ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8541E7D3-74DD-CA38-1F1F-592005905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9101" y="5382474"/>
            <a:ext cx="1443000" cy="147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87244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1875540E-ED27-CD7B-EF70-D39107ED3F58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Расчёт Постоянных затрат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E51358-2BFA-D942-886C-3EF540619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2199DEE-2F1B-4AAF-B741-DAFF0C1ACA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248955"/>
              </p:ext>
            </p:extLst>
          </p:nvPr>
        </p:nvGraphicFramePr>
        <p:xfrm>
          <a:off x="360040" y="927200"/>
          <a:ext cx="10612761" cy="4946375"/>
        </p:xfrm>
        <a:graphic>
          <a:graphicData uri="http://schemas.openxmlformats.org/drawingml/2006/table">
            <a:tbl>
              <a:tblPr firstRow="1" firstCol="1" bandRow="1"/>
              <a:tblGrid>
                <a:gridCol w="449471">
                  <a:extLst>
                    <a:ext uri="{9D8B030D-6E8A-4147-A177-3AD203B41FA5}">
                      <a16:colId xmlns:a16="http://schemas.microsoft.com/office/drawing/2014/main" val="2810450308"/>
                    </a:ext>
                  </a:extLst>
                </a:gridCol>
                <a:gridCol w="3556544">
                  <a:extLst>
                    <a:ext uri="{9D8B030D-6E8A-4147-A177-3AD203B41FA5}">
                      <a16:colId xmlns:a16="http://schemas.microsoft.com/office/drawing/2014/main" val="2512581558"/>
                    </a:ext>
                  </a:extLst>
                </a:gridCol>
                <a:gridCol w="3424844">
                  <a:extLst>
                    <a:ext uri="{9D8B030D-6E8A-4147-A177-3AD203B41FA5}">
                      <a16:colId xmlns:a16="http://schemas.microsoft.com/office/drawing/2014/main" val="4045157238"/>
                    </a:ext>
                  </a:extLst>
                </a:gridCol>
                <a:gridCol w="3181902">
                  <a:extLst>
                    <a:ext uri="{9D8B030D-6E8A-4147-A177-3AD203B41FA5}">
                      <a16:colId xmlns:a16="http://schemas.microsoft.com/office/drawing/2014/main" val="574124672"/>
                    </a:ext>
                  </a:extLst>
                </a:gridCol>
              </a:tblGrid>
              <a:tr h="249848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1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Персонал</a:t>
                      </a:r>
                      <a:endParaRPr lang="ru-RU" sz="1050" b="1" i="0" u="none" strike="noStrike" kern="1200" cap="none" spc="-2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1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Кол-во</a:t>
                      </a:r>
                      <a:endParaRPr lang="ru-RU" sz="1050" b="1" i="0" u="none" strike="noStrike" kern="1200" cap="none" spc="-2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1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Оклад</a:t>
                      </a:r>
                      <a:endParaRPr lang="ru-RU" sz="1050" b="1" i="0" u="none" strike="noStrike" kern="1200" cap="none" spc="-2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971757"/>
                  </a:ext>
                </a:extLst>
              </a:tr>
              <a:tr h="386359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Директор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100 000 рублей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5515870"/>
                  </a:ext>
                </a:extLst>
              </a:tr>
              <a:tr h="288236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en-US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Web </a:t>
                      </a: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разработчик (</a:t>
                      </a:r>
                      <a:r>
                        <a:rPr kumimoji="0" lang="en-US" sz="1050" b="0" i="0" u="none" strike="noStrike" kern="1200" cap="none" spc="-2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Fullstack</a:t>
                      </a:r>
                      <a:r>
                        <a:rPr kumimoji="0" lang="en-US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70 000 рублей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04747"/>
                  </a:ext>
                </a:extLst>
              </a:tr>
              <a:tr h="384316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Специалист по базам данных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70 000 рублей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0801435"/>
                  </a:ext>
                </a:extLst>
              </a:tr>
              <a:tr h="288236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en-US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DevOps </a:t>
                      </a: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70 000 рублей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398355"/>
                  </a:ext>
                </a:extLst>
              </a:tr>
              <a:tr h="288236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Дизайнер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65 000 рублей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95999"/>
                  </a:ext>
                </a:extLst>
              </a:tr>
              <a:tr h="384316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Специалист технической поддержки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60 000 рублей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475205"/>
                  </a:ext>
                </a:extLst>
              </a:tr>
              <a:tr h="310047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Информационная безопасность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70 000 рублей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6638852"/>
                  </a:ext>
                </a:extLst>
              </a:tr>
              <a:tr h="310047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en-US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SMM 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специалист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55 000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9755051"/>
                  </a:ext>
                </a:extLst>
              </a:tr>
              <a:tr h="310047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Модератор социальных сетей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50 000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694160"/>
                  </a:ext>
                </a:extLst>
              </a:tr>
              <a:tr h="310047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Контент менеджер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60 000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7910449"/>
                  </a:ext>
                </a:extLst>
              </a:tr>
              <a:tr h="310047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en-US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HR-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менеджер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60 000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0514521"/>
                  </a:ext>
                </a:extLst>
              </a:tr>
              <a:tr h="310047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Сервер (2 ядра, 2 </a:t>
                      </a:r>
                      <a:r>
                        <a:rPr lang="ru-RU" sz="1050" b="0" i="0" u="none" strike="noStrike" kern="1200" cap="none" spc="-2" dirty="0" err="1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гб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ОЗУ, 60 Гб)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800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869325"/>
                  </a:ext>
                </a:extLst>
              </a:tr>
              <a:tr h="310047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Сервер (10 ядер, 128 </a:t>
                      </a:r>
                      <a:r>
                        <a:rPr lang="ru-RU" sz="1050" b="0" i="0" u="none" strike="noStrike" kern="1200" cap="none" spc="-2" dirty="0" err="1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гб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ОЗУ, 5 Тб)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46 000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128448"/>
                  </a:ext>
                </a:extLst>
              </a:tr>
              <a:tr h="310047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050" b="1" i="0" u="none" strike="noStrike" kern="1200" cap="none" spc="-2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776 800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7822280"/>
                  </a:ext>
                </a:extLst>
              </a:tr>
              <a:tr h="196452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cap="none" spc="-2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56474" marR="5647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4572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cap="none" spc="-2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56474" marR="5647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algn="r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050" b="1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algn="ctr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100" b="1" i="0" u="none" strike="noStrike" kern="1200" cap="none" spc="-2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Trebuchet MS"/>
                      </a:endParaRPr>
                    </a:p>
                  </a:txBody>
                  <a:tcPr marL="56474" marR="5647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1382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397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1875540E-ED27-CD7B-EF70-D39107ED3F58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Расчёт первоначальных затрат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E51358-2BFA-D942-886C-3EF540619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46291D63-92FF-408D-98EA-36CC262C6F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018972"/>
              </p:ext>
            </p:extLst>
          </p:nvPr>
        </p:nvGraphicFramePr>
        <p:xfrm>
          <a:off x="360040" y="927200"/>
          <a:ext cx="10612761" cy="4946380"/>
        </p:xfrm>
        <a:graphic>
          <a:graphicData uri="http://schemas.openxmlformats.org/drawingml/2006/table">
            <a:tbl>
              <a:tblPr firstRow="1" firstCol="1" bandRow="1"/>
              <a:tblGrid>
                <a:gridCol w="449471">
                  <a:extLst>
                    <a:ext uri="{9D8B030D-6E8A-4147-A177-3AD203B41FA5}">
                      <a16:colId xmlns:a16="http://schemas.microsoft.com/office/drawing/2014/main" val="2810450308"/>
                    </a:ext>
                  </a:extLst>
                </a:gridCol>
                <a:gridCol w="3556544">
                  <a:extLst>
                    <a:ext uri="{9D8B030D-6E8A-4147-A177-3AD203B41FA5}">
                      <a16:colId xmlns:a16="http://schemas.microsoft.com/office/drawing/2014/main" val="2512581558"/>
                    </a:ext>
                  </a:extLst>
                </a:gridCol>
                <a:gridCol w="3424844">
                  <a:extLst>
                    <a:ext uri="{9D8B030D-6E8A-4147-A177-3AD203B41FA5}">
                      <a16:colId xmlns:a16="http://schemas.microsoft.com/office/drawing/2014/main" val="4045157238"/>
                    </a:ext>
                  </a:extLst>
                </a:gridCol>
                <a:gridCol w="3181902">
                  <a:extLst>
                    <a:ext uri="{9D8B030D-6E8A-4147-A177-3AD203B41FA5}">
                      <a16:colId xmlns:a16="http://schemas.microsoft.com/office/drawing/2014/main" val="574124672"/>
                    </a:ext>
                  </a:extLst>
                </a:gridCol>
              </a:tblGrid>
              <a:tr h="253664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1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Персонал</a:t>
                      </a:r>
                      <a:endParaRPr lang="ru-RU" sz="1050" b="1" i="0" u="none" strike="noStrike" kern="1200" cap="none" spc="-2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1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Кол-во</a:t>
                      </a:r>
                      <a:endParaRPr lang="ru-RU" sz="1050" b="1" i="0" u="none" strike="noStrike" kern="1200" cap="none" spc="-2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1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Оклад</a:t>
                      </a:r>
                      <a:endParaRPr lang="ru-RU" sz="1050" b="1" i="0" u="none" strike="noStrike" kern="1200" cap="none" spc="-2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971757"/>
                  </a:ext>
                </a:extLst>
              </a:tr>
              <a:tr h="392261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Руководитель команды разработки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800 000 рублей (за 8 месяцев)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5515870"/>
                  </a:ext>
                </a:extLst>
              </a:tr>
              <a:tr h="292638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en-US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Web </a:t>
                      </a: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разработчик (</a:t>
                      </a:r>
                      <a:r>
                        <a:rPr kumimoji="0" lang="en-US" sz="1050" b="0" i="0" u="none" strike="noStrike" kern="1200" cap="none" spc="-2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Fullstack</a:t>
                      </a:r>
                      <a:r>
                        <a:rPr kumimoji="0" lang="en-US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1 920 000 рублей (за 8 месяцев)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04747"/>
                  </a:ext>
                </a:extLst>
              </a:tr>
              <a:tr h="390186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Специалист по базам данных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640 000 рублей (за 8 месяцев)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0801435"/>
                  </a:ext>
                </a:extLst>
              </a:tr>
              <a:tr h="292638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en-US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DevOps </a:t>
                      </a: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640 000 рублей (за 8 месяцев)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398355"/>
                  </a:ext>
                </a:extLst>
              </a:tr>
              <a:tr h="531874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Дизайнер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120 000 рублей (за отрисовку всех страниц)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95999"/>
                  </a:ext>
                </a:extLst>
              </a:tr>
              <a:tr h="390186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Специалист по нейросетям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480 000 рублей (за 8 месяцев)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475205"/>
                  </a:ext>
                </a:extLst>
              </a:tr>
              <a:tr h="314783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Тестировщик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160 000 рублей (за 8 месяцев)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6638852"/>
                  </a:ext>
                </a:extLst>
              </a:tr>
              <a:tr h="314783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Домен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800 рублей (1 год)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9755051"/>
                  </a:ext>
                </a:extLst>
              </a:tr>
              <a:tr h="314783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Сервер (2 ядра, 2 </a:t>
                      </a:r>
                      <a:r>
                        <a:rPr lang="ru-RU" sz="1050" b="0" i="0" u="none" strike="noStrike" kern="1200" cap="none" spc="-2" dirty="0" err="1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гб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ОЗУ, 60 Гб)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4800 рублей (за 8 месяцев)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694160"/>
                  </a:ext>
                </a:extLst>
              </a:tr>
              <a:tr h="314783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Сервер (10 ядер, 128 </a:t>
                      </a:r>
                      <a:r>
                        <a:rPr lang="ru-RU" sz="1050" b="0" i="0" u="none" strike="noStrike" kern="1200" cap="none" spc="-2" dirty="0" err="1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гб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ОЗУ, 5 Тб)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368 000 рублей (за 8 месяцев)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7910449"/>
                  </a:ext>
                </a:extLst>
              </a:tr>
              <a:tr h="314783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2000 ГБ Внешний </a:t>
                      </a:r>
                      <a:r>
                        <a:rPr lang="en-US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SSD Kingston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0 000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0514521"/>
                  </a:ext>
                </a:extLst>
              </a:tr>
              <a:tr h="314783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en-US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USB-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токен </a:t>
                      </a:r>
                      <a:r>
                        <a:rPr lang="en-US" sz="1050" b="0" i="0" u="none" strike="noStrike" kern="1200" cap="none" spc="-2" dirty="0" err="1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JaCarta</a:t>
                      </a:r>
                      <a:r>
                        <a:rPr lang="en-US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LT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00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869325"/>
                  </a:ext>
                </a:extLst>
              </a:tr>
              <a:tr h="314783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050" b="1" i="0" u="none" strike="noStrike" kern="1200" cap="none" spc="-2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5 171 100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128448"/>
                  </a:ext>
                </a:extLst>
              </a:tr>
              <a:tr h="199452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cap="none" spc="-2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56474" marR="5647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4572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cap="none" spc="-2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56474" marR="5647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algn="r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050" b="1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algn="ctr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100" b="1" i="0" u="none" strike="noStrike" kern="1200" cap="none" spc="-2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Trebuchet MS"/>
                      </a:endParaRPr>
                    </a:p>
                  </a:txBody>
                  <a:tcPr marL="56474" marR="5647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1382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1356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Unit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экономика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E51358-2BFA-D942-886C-3EF540619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6C14D8-118E-A0BC-3BF2-6DEEE4DDEAD4}"/>
              </a:ext>
            </a:extLst>
          </p:cNvPr>
          <p:cNvSpPr txBox="1"/>
          <p:nvPr/>
        </p:nvSpPr>
        <p:spPr>
          <a:xfrm>
            <a:off x="280568" y="1344215"/>
            <a:ext cx="1077005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Предпологаемый</a:t>
            </a:r>
            <a:r>
              <a:rPr lang="ru-RU" dirty="0"/>
              <a:t> средний чек покупки составляет 4500 рублей. Наша комиссия по реферальным ссылкам будет составлять 5</a:t>
            </a:r>
            <a:r>
              <a:rPr lang="en-US" dirty="0"/>
              <a:t>%. </a:t>
            </a:r>
            <a:r>
              <a:rPr lang="ru-RU" dirty="0"/>
              <a:t>Таким образом с одной продажи</a:t>
            </a:r>
            <a:r>
              <a:rPr lang="en-US" dirty="0"/>
              <a:t>, </a:t>
            </a:r>
            <a:r>
              <a:rPr lang="ru-RU" dirty="0"/>
              <a:t>доход составляет 225 рублей. </a:t>
            </a:r>
          </a:p>
          <a:p>
            <a:endParaRPr lang="ru-RU" dirty="0"/>
          </a:p>
          <a:p>
            <a:r>
              <a:rPr lang="ru-RU" dirty="0"/>
              <a:t>225 руб. – 100 руб. (стоимость привлечения 1 клиента) = 125 руб. (выручка с 1 клиента)</a:t>
            </a:r>
          </a:p>
          <a:p>
            <a:endParaRPr lang="ru-RU" dirty="0"/>
          </a:p>
          <a:p>
            <a:r>
              <a:rPr lang="ru-RU" dirty="0"/>
              <a:t>Рекламный месяц стоит 50 000 руб.</a:t>
            </a:r>
          </a:p>
          <a:p>
            <a:r>
              <a:rPr lang="ru-RU" dirty="0"/>
              <a:t>50 000 рублей – 3333 руб. (стоимость привлечения 1 компании) = 46 677 руб. (выручка с 1 компании)</a:t>
            </a:r>
          </a:p>
          <a:p>
            <a:endParaRPr lang="ru-RU" dirty="0"/>
          </a:p>
          <a:p>
            <a:r>
              <a:rPr lang="ru-RU" dirty="0"/>
              <a:t>776 800 руб.</a:t>
            </a:r>
            <a:r>
              <a:rPr lang="en-US" dirty="0"/>
              <a:t>/</a:t>
            </a:r>
            <a:r>
              <a:rPr lang="ru-RU" dirty="0"/>
              <a:t> 125 руб. = 6214 покупателей.</a:t>
            </a:r>
          </a:p>
          <a:p>
            <a:endParaRPr lang="ru-RU" dirty="0"/>
          </a:p>
          <a:p>
            <a:r>
              <a:rPr lang="ru-RU" dirty="0"/>
              <a:t>За первый год после запуска проекта мы планируем привлекать каждый месяц 8000 клиентов + заключать минимум 10 рекламных контрактов.</a:t>
            </a:r>
          </a:p>
          <a:p>
            <a:endParaRPr lang="ru-RU" dirty="0"/>
          </a:p>
          <a:p>
            <a:r>
              <a:rPr lang="ru-RU" dirty="0"/>
              <a:t>8 000 * 125 руб. + 10 * 46 677 руб. - 776 800 руб. = 689 970 руб. – 20</a:t>
            </a:r>
            <a:r>
              <a:rPr lang="en-US" dirty="0"/>
              <a:t>% (</a:t>
            </a:r>
            <a:r>
              <a:rPr lang="ru-RU" dirty="0"/>
              <a:t>налог на прибыль</a:t>
            </a:r>
            <a:r>
              <a:rPr lang="en-US" dirty="0"/>
              <a:t>) = </a:t>
            </a:r>
            <a:r>
              <a:rPr lang="ru-RU" dirty="0"/>
              <a:t>551 976 руб.</a:t>
            </a:r>
          </a:p>
          <a:p>
            <a:endParaRPr lang="ru-RU" dirty="0"/>
          </a:p>
          <a:p>
            <a:r>
              <a:rPr lang="ru-RU" dirty="0"/>
              <a:t>5 171 100 руб. </a:t>
            </a:r>
            <a:r>
              <a:rPr lang="en-US" dirty="0"/>
              <a:t>/ </a:t>
            </a:r>
            <a:r>
              <a:rPr lang="ru-RU" dirty="0"/>
              <a:t>551 976 руб. = 9.4</a:t>
            </a:r>
          </a:p>
          <a:p>
            <a:endParaRPr lang="ru-RU" dirty="0"/>
          </a:p>
          <a:p>
            <a:r>
              <a:rPr lang="ru-RU" dirty="0"/>
              <a:t>Таким образом наш проект окупается и начинает приносить чистую прибыль на 10 месяц работы.</a:t>
            </a:r>
          </a:p>
        </p:txBody>
      </p:sp>
    </p:spTree>
    <p:extLst>
      <p:ext uri="{BB962C8B-B14F-4D97-AF65-F5344CB8AC3E}">
        <p14:creationId xmlns:p14="http://schemas.microsoft.com/office/powerpoint/2010/main" val="697815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EA5F73D9-3B53-667C-66FD-A17869AAA172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marR="0" lvl="0" indent="0" algn="l" defTabSz="914358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План реализации: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2BC69-AE64-AAD8-E5F6-B71EEAF7A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C81C2348-89C5-425B-B767-2662C8F1D1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040" y="980728"/>
            <a:ext cx="5490172" cy="3844677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Clr>
                <a:srgbClr val="000000"/>
              </a:buClr>
              <a:buSzPct val="45000"/>
            </a:pPr>
            <a:r>
              <a:rPr lang="en-US" sz="1400" b="1" u="sng" strike="noStrike" spc="-1" dirty="0" err="1">
                <a:solidFill>
                  <a:srgbClr val="000000"/>
                </a:solidFill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Месяц</a:t>
            </a:r>
            <a:r>
              <a:rPr lang="en-US" sz="1400" b="1" u="sng" strike="noStrike" spc="-1" dirty="0">
                <a:solidFill>
                  <a:srgbClr val="000000"/>
                </a:solidFill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 1-2</a:t>
            </a:r>
            <a:r>
              <a:rPr lang="en-US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:</a:t>
            </a:r>
            <a:endParaRPr lang="en-US" sz="1400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Исследование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рынка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: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Изучение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потенциала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рынка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ru-RU" sz="1400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электронных каталогов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,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анализ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конкурентов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и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спроса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на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такой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тип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ru-RU" sz="1400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ресурсов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.</a:t>
            </a:r>
            <a:endParaRPr lang="ru-RU" sz="1400" b="0" strike="noStrike" spc="-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r>
              <a:rPr lang="ru-RU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Подбор персонала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 людей подходящей компетенции для решения задач.</a:t>
            </a:r>
            <a:endParaRPr lang="en-US" sz="1400" b="0" strike="noStrike" spc="-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Разработка концепции </a:t>
            </a:r>
            <a:r>
              <a:rPr lang="ru-RU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приложения</a:t>
            </a:r>
            <a:r>
              <a:rPr lang="en-US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: </a:t>
            </a:r>
            <a:r>
              <a:rPr lang="ru-RU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Разработка архитектуры приложения</a:t>
            </a:r>
            <a:r>
              <a:rPr lang="ru-RU" sz="1400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.</a:t>
            </a:r>
          </a:p>
          <a:p>
            <a:r>
              <a:rPr lang="ru-RU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дорожной карты разработки</a:t>
            </a:r>
            <a:r>
              <a:rPr lang="en-US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Распределения задач между командами специалистов.</a:t>
            </a:r>
            <a:endParaRPr lang="en-US" sz="1400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000"/>
              </a:buClr>
              <a:buSzPct val="45000"/>
            </a:pPr>
            <a:endParaRPr lang="ru-RU" sz="1400" b="1" u="sng" strike="noStrike" spc="-1" dirty="0">
              <a:solidFill>
                <a:srgbClr val="000000"/>
              </a:solidFill>
              <a:uFillTx/>
              <a:latin typeface="Arial" panose="020B0604020202020204" pitchFamily="34" charset="0"/>
              <a:ea typeface="Helvetica-Bold"/>
              <a:cs typeface="Arial" panose="020B0604020202020204" pitchFamily="34" charset="0"/>
            </a:endParaRPr>
          </a:p>
          <a:p>
            <a:pPr>
              <a:buClr>
                <a:srgbClr val="000000"/>
              </a:buClr>
              <a:buSzPct val="45000"/>
            </a:pPr>
            <a:r>
              <a:rPr lang="en-US" sz="1400" b="1" u="sng" strike="noStrike" spc="-1" dirty="0" err="1">
                <a:solidFill>
                  <a:srgbClr val="000000"/>
                </a:solidFill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Месяц</a:t>
            </a:r>
            <a:r>
              <a:rPr lang="en-US" sz="1400" b="1" u="sng" strike="noStrike" spc="-1" dirty="0">
                <a:solidFill>
                  <a:srgbClr val="000000"/>
                </a:solidFill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 3-4:</a:t>
            </a:r>
            <a:endParaRPr lang="ru-RU" sz="1400" b="1" u="sng" strike="noStrike" spc="-1" dirty="0">
              <a:solidFill>
                <a:srgbClr val="000000"/>
              </a:solidFill>
              <a:uFillTx/>
              <a:latin typeface="Arial" panose="020B0604020202020204" pitchFamily="34" charset="0"/>
              <a:ea typeface="Helvetica-Bold"/>
              <a:cs typeface="Arial" panose="020B0604020202020204" pitchFamily="34" charset="0"/>
            </a:endParaRPr>
          </a:p>
          <a:p>
            <a:pPr>
              <a:buClr>
                <a:srgbClr val="000000"/>
              </a:buClr>
              <a:buSzPct val="45000"/>
            </a:pPr>
            <a:r>
              <a:rPr lang="ru-RU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Подготовка оборудования</a:t>
            </a:r>
            <a:r>
              <a:rPr lang="en-US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: </a:t>
            </a:r>
            <a:r>
              <a:rPr lang="ru-RU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Настройка серверов</a:t>
            </a:r>
            <a:r>
              <a:rPr lang="en-US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, </a:t>
            </a:r>
            <a:r>
              <a:rPr lang="ru-RU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разработка политик безопасности.</a:t>
            </a:r>
          </a:p>
          <a:p>
            <a:pPr>
              <a:buClr>
                <a:srgbClr val="000000"/>
              </a:buClr>
              <a:buSzPct val="45000"/>
            </a:pPr>
            <a:r>
              <a:rPr lang="ru-RU" sz="1400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Создание интерфейса</a:t>
            </a:r>
            <a:r>
              <a:rPr lang="en-US" sz="1400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: </a:t>
            </a:r>
            <a:r>
              <a:rPr lang="ru-RU" sz="1400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Отрисовка страниц продукта.</a:t>
            </a:r>
            <a:endParaRPr lang="ru-RU" sz="1400" b="0" strike="noStrike" spc="-1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ru-RU" sz="1400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альфа версии ресурса</a:t>
            </a:r>
            <a:r>
              <a:rPr lang="en-US" sz="1400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400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версии продукта с базовым функционалом.</a:t>
            </a:r>
            <a:endParaRPr lang="en-US" sz="1400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4A4606-A136-4F07-AD09-F40FBF827D78}"/>
              </a:ext>
            </a:extLst>
          </p:cNvPr>
          <p:cNvSpPr txBox="1"/>
          <p:nvPr/>
        </p:nvSpPr>
        <p:spPr>
          <a:xfrm>
            <a:off x="6023992" y="997158"/>
            <a:ext cx="5040560" cy="3844677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Clr>
                <a:srgbClr val="000000"/>
              </a:buClr>
              <a:buSzPct val="45000"/>
            </a:pPr>
            <a:r>
              <a:rPr lang="en-US" b="1" u="sng" strike="noStrike" spc="-1" dirty="0" err="1"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Месяц</a:t>
            </a:r>
            <a:r>
              <a:rPr lang="en-US" b="1" u="sng" strike="noStrike" spc="-1" dirty="0"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 5-6:</a:t>
            </a:r>
            <a:endParaRPr lang="en-US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000"/>
              </a:buClr>
              <a:buSzPct val="45000"/>
            </a:pPr>
            <a:r>
              <a:rPr lang="ru-RU" strike="noStrike" spc="-1" dirty="0"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Разработка бета версии продукта</a:t>
            </a:r>
            <a:r>
              <a:rPr lang="en-US" strike="noStrike" spc="-1" dirty="0"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: </a:t>
            </a:r>
            <a:r>
              <a:rPr lang="ru-RU" spc="-1" dirty="0">
                <a:latin typeface="Arial" panose="020B0604020202020204" pitchFamily="34" charset="0"/>
                <a:cs typeface="Arial" panose="020B0604020202020204" pitchFamily="34" charset="0"/>
              </a:rPr>
              <a:t>Разработка версии продукта со всеми функциями.</a:t>
            </a:r>
          </a:p>
          <a:p>
            <a:pPr>
              <a:buClr>
                <a:srgbClr val="000000"/>
              </a:buClr>
              <a:buSzPct val="45000"/>
            </a:pP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Маркетинговая стратегия: Разработка маркетингового плана, включающего определение целевой аудитории, позиционирование продукта, каналы продвижения и структуру цен. </a:t>
            </a:r>
          </a:p>
          <a:p>
            <a:pPr>
              <a:buClr>
                <a:srgbClr val="000000"/>
              </a:buClr>
              <a:buSzPct val="45000"/>
            </a:pP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Заключение договоров магазинами и маркетплейсами: Установление партнерских отношений с магазинами и маркетплейсами.</a:t>
            </a:r>
            <a:endParaRPr lang="ru-RU" strike="noStrike" spc="-1" dirty="0">
              <a:uFillTx/>
              <a:latin typeface="Arial" panose="020B0604020202020204" pitchFamily="34" charset="0"/>
              <a:ea typeface="Helvetica-Bold"/>
              <a:cs typeface="Arial" panose="020B0604020202020204" pitchFamily="34" charset="0"/>
            </a:endParaRPr>
          </a:p>
          <a:p>
            <a:pPr>
              <a:buClr>
                <a:srgbClr val="000000"/>
              </a:buClr>
              <a:buSzPct val="45000"/>
            </a:pPr>
            <a:r>
              <a:rPr lang="en-US" b="1" u="sng" strike="noStrike" spc="-1" dirty="0" err="1"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Месяц</a:t>
            </a:r>
            <a:r>
              <a:rPr lang="en-US" b="1" u="sng" strike="noStrike" spc="-1" dirty="0"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 7-8:</a:t>
            </a:r>
            <a:endParaRPr lang="en-US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Финальная доработка продукта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: </a:t>
            </a:r>
            <a:r>
              <a:rPr lang="ru-RU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Проведения тестирования и оптимизации всех функция и страниц.</a:t>
            </a:r>
            <a:endParaRPr lang="en-US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Маркетинговые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мероприятия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: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Продвижение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ru-RU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нашего продукта в социальных сетях, у блогеров</a:t>
            </a: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при помощи</a:t>
            </a: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контекстной реклама</a:t>
            </a: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рекламы</a:t>
            </a:r>
            <a:r>
              <a:rPr lang="ru-RU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 Телеграмм каналах и </a:t>
            </a: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SEO </a:t>
            </a:r>
            <a:r>
              <a:rPr lang="ru-RU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оптимизация нашего ресурса. </a:t>
            </a:r>
            <a:endParaRPr lang="en-US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000"/>
              </a:buClr>
              <a:buSzPct val="45000"/>
            </a:pPr>
            <a:r>
              <a:rPr lang="en-US" b="1" u="sng" strike="noStrike" spc="-1" dirty="0" err="1"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Месяц</a:t>
            </a:r>
            <a:r>
              <a:rPr lang="en-US" b="1" u="sng" strike="noStrike" spc="-1" dirty="0"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 9-12:</a:t>
            </a:r>
            <a:endParaRPr lang="en-US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Оценка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успеха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и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рост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: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Анализ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реакции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рынка</a:t>
            </a:r>
            <a:r>
              <a:rPr lang="en-US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ru-RU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на наш продукт</a:t>
            </a:r>
            <a:r>
              <a:rPr lang="en-US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,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определение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уровня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продаж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,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улучшение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продукта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и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реагирование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на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обратную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связь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ru-RU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пользователей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.</a:t>
            </a:r>
            <a:endParaRPr lang="en-US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Расширение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ru-RU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функций и площадок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: Разработка </a:t>
            </a:r>
            <a:r>
              <a:rPr lang="ru-RU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функций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и </a:t>
            </a:r>
            <a:r>
              <a:rPr lang="ru-RU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расширение списка платформ.</a:t>
            </a:r>
            <a:endParaRPr lang="en-US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48780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1875540E-ED27-CD7B-EF70-D39107ED3F58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развития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E51358-2BFA-D942-886C-3EF540619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F5A9AD-A545-4820-80BB-E1E281BF3406}"/>
              </a:ext>
            </a:extLst>
          </p:cNvPr>
          <p:cNvSpPr txBox="1"/>
          <p:nvPr/>
        </p:nvSpPr>
        <p:spPr>
          <a:xfrm>
            <a:off x="300891" y="1273696"/>
            <a:ext cx="9352440" cy="4108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Clr>
                <a:srgbClr val="000000"/>
              </a:buClr>
              <a:buSzPct val="100000"/>
            </a:pPr>
            <a:r>
              <a:rPr lang="ru-RU" sz="2400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приложения под </a:t>
            </a:r>
            <a:r>
              <a:rPr lang="en-US" sz="2400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IOS </a:t>
            </a:r>
            <a:r>
              <a:rPr lang="ru-RU" sz="2400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sz="2400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Android.</a:t>
            </a:r>
          </a:p>
          <a:p>
            <a:pPr>
              <a:buClr>
                <a:srgbClr val="000000"/>
              </a:buClr>
              <a:buSzPct val="100000"/>
            </a:pPr>
            <a:r>
              <a:rPr lang="ru-RU" sz="2400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Подключение новых магазинов к нашему ресурсу.</a:t>
            </a:r>
          </a:p>
          <a:p>
            <a:pPr>
              <a:buClr>
                <a:srgbClr val="000000"/>
              </a:buClr>
              <a:buSzPct val="100000"/>
            </a:pPr>
            <a:r>
              <a:rPr lang="ru-RU" sz="2400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Расширение каталога товаров.</a:t>
            </a:r>
          </a:p>
          <a:p>
            <a:pPr>
              <a:buClr>
                <a:srgbClr val="000000"/>
              </a:buClr>
              <a:buSzPct val="100000"/>
            </a:pPr>
            <a:r>
              <a:rPr lang="ru-RU" sz="2400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реферальных и скидочных систем в магазинах партнеров.</a:t>
            </a:r>
            <a:endParaRPr lang="en-US" sz="2400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000"/>
              </a:buClr>
              <a:buSzPct val="100000"/>
            </a:pPr>
            <a:r>
              <a:rPr lang="ru-RU" sz="2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Развитие аккаунтов проекта в социальных сетях.</a:t>
            </a:r>
            <a:endParaRPr lang="ru-RU" sz="2400" spc="-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TimesNewRomanPSMT"/>
              <a:cs typeface="Arial" panose="020B0604020202020204" pitchFamily="34" charset="0"/>
            </a:endParaRPr>
          </a:p>
          <a:p>
            <a:pPr>
              <a:buClr>
                <a:srgbClr val="000000"/>
              </a:buClr>
              <a:buSzPct val="100000"/>
            </a:pPr>
            <a:r>
              <a:rPr lang="ru-RU" sz="2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Выход на рынок стран СНГ и БРИКС.</a:t>
            </a:r>
          </a:p>
        </p:txBody>
      </p:sp>
      <p:pic>
        <p:nvPicPr>
          <p:cNvPr id="6" name="Рисунок 5" descr="Изображение выглядит как Графика, символ, Шрифт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81194A2-A731-AD5D-43D8-2101980EF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1829" y="3748390"/>
            <a:ext cx="2839195" cy="234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424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1;p10">
            <a:extLst>
              <a:ext uri="{FF2B5EF4-FFF2-40B4-BE49-F238E27FC236}">
                <a16:creationId xmlns:a16="http://schemas.microsoft.com/office/drawing/2014/main" id="{45F60210-E706-452A-A501-7431F420D8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9BA777F-B2B1-46D3-B3B0-951D1CE6E4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087"/>
          <a:stretch/>
        </p:blipFill>
        <p:spPr>
          <a:xfrm>
            <a:off x="2592795" y="1534616"/>
            <a:ext cx="1291048" cy="175224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B8CCF26-0F25-455F-A1E3-528E68ED67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0413" y="1534616"/>
            <a:ext cx="1291048" cy="173675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A77D611-1D98-487B-9CBC-C752F496C1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9655" y="1536825"/>
            <a:ext cx="1323561" cy="17367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93198FA-58B9-42B6-BD6C-CC15C16F6DA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169" t="15033" r="6144" b="4575"/>
          <a:stretch/>
        </p:blipFill>
        <p:spPr>
          <a:xfrm>
            <a:off x="4228451" y="1534616"/>
            <a:ext cx="1323561" cy="17367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20ECEF5-5E94-4F5F-B09D-FF95B451740A}"/>
              </a:ext>
            </a:extLst>
          </p:cNvPr>
          <p:cNvSpPr txBox="1"/>
          <p:nvPr/>
        </p:nvSpPr>
        <p:spPr>
          <a:xfrm>
            <a:off x="5663051" y="3357006"/>
            <a:ext cx="1635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Нестеров Феликс Алексеевич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BE053C-8FC4-4668-8137-339ECEACA0C5}"/>
              </a:ext>
            </a:extLst>
          </p:cNvPr>
          <p:cNvSpPr txBox="1"/>
          <p:nvPr/>
        </p:nvSpPr>
        <p:spPr>
          <a:xfrm>
            <a:off x="2420491" y="3283984"/>
            <a:ext cx="1635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Реутов Ярослав Евгеньевич 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BBB0EC-3327-49F4-89A5-8FD175A54414}"/>
              </a:ext>
            </a:extLst>
          </p:cNvPr>
          <p:cNvSpPr txBox="1"/>
          <p:nvPr/>
        </p:nvSpPr>
        <p:spPr>
          <a:xfrm>
            <a:off x="885955" y="3288357"/>
            <a:ext cx="14683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Шайдуллов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Руслан Тимурович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A4A27BA-5CC7-4C6D-964D-D502F811909B}"/>
              </a:ext>
            </a:extLst>
          </p:cNvPr>
          <p:cNvSpPr txBox="1"/>
          <p:nvPr/>
        </p:nvSpPr>
        <p:spPr>
          <a:xfrm>
            <a:off x="4178861" y="3373990"/>
            <a:ext cx="14683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Ткачук Анна Антоновна </a:t>
            </a: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1875540E-ED27-CD7B-EF70-D39107ED3F58}"/>
              </a:ext>
            </a:extLst>
          </p:cNvPr>
          <p:cNvSpPr txBox="1">
            <a:spLocks/>
          </p:cNvSpPr>
          <p:nvPr/>
        </p:nvSpPr>
        <p:spPr>
          <a:xfrm>
            <a:off x="298841" y="337071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pic>
        <p:nvPicPr>
          <p:cNvPr id="5" name="Рисунок 4" descr="Изображение выглядит как Человеческое лицо, человек, одежда, бровь&#10;&#10;Автоматически созданное описание">
            <a:extLst>
              <a:ext uri="{FF2B5EF4-FFF2-40B4-BE49-F238E27FC236}">
                <a16:creationId xmlns:a16="http://schemas.microsoft.com/office/drawing/2014/main" id="{ED7927CE-2364-5064-0293-E30481E250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8328" y="1534616"/>
            <a:ext cx="1323560" cy="17367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720E66-3D39-5C1B-3D3A-2A66C325BBE4}"/>
              </a:ext>
            </a:extLst>
          </p:cNvPr>
          <p:cNvSpPr txBox="1"/>
          <p:nvPr/>
        </p:nvSpPr>
        <p:spPr>
          <a:xfrm>
            <a:off x="4149291" y="4297320"/>
            <a:ext cx="1584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Специалист по базам данных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4D23DE-542C-65F3-7029-93DBEACDF5B6}"/>
              </a:ext>
            </a:extLst>
          </p:cNvPr>
          <p:cNvSpPr txBox="1"/>
          <p:nvPr/>
        </p:nvSpPr>
        <p:spPr>
          <a:xfrm>
            <a:off x="7384922" y="4216510"/>
            <a:ext cx="158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Дизайнер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BB75A7-A498-9DFB-9259-056178D5E019}"/>
              </a:ext>
            </a:extLst>
          </p:cNvPr>
          <p:cNvSpPr txBox="1"/>
          <p:nvPr/>
        </p:nvSpPr>
        <p:spPr>
          <a:xfrm>
            <a:off x="885955" y="4210858"/>
            <a:ext cx="158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Лидер команды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82FD34-D2BD-5E3B-2DC6-E954C321A865}"/>
              </a:ext>
            </a:extLst>
          </p:cNvPr>
          <p:cNvSpPr txBox="1"/>
          <p:nvPr/>
        </p:nvSpPr>
        <p:spPr>
          <a:xfrm>
            <a:off x="2446149" y="4195714"/>
            <a:ext cx="1584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Сетевой инженер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3A571B-D176-C359-F7E6-8F4E5B7F6D96}"/>
              </a:ext>
            </a:extLst>
          </p:cNvPr>
          <p:cNvSpPr txBox="1"/>
          <p:nvPr/>
        </p:nvSpPr>
        <p:spPr>
          <a:xfrm>
            <a:off x="5615434" y="4234169"/>
            <a:ext cx="158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Аналитик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7F3632-23D3-4A75-A556-E9D37C663D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91218" y="1534616"/>
            <a:ext cx="1281269" cy="175224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8A43A78-55B3-4BB3-B8F0-2D4747834270}"/>
              </a:ext>
            </a:extLst>
          </p:cNvPr>
          <p:cNvSpPr txBox="1"/>
          <p:nvPr/>
        </p:nvSpPr>
        <p:spPr>
          <a:xfrm>
            <a:off x="7333607" y="3289736"/>
            <a:ext cx="16356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Попова Алёна Андреевна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743C59-021F-1A52-4323-1FDECE89E149}"/>
              </a:ext>
            </a:extLst>
          </p:cNvPr>
          <p:cNvSpPr txBox="1"/>
          <p:nvPr/>
        </p:nvSpPr>
        <p:spPr>
          <a:xfrm>
            <a:off x="8892894" y="3311030"/>
            <a:ext cx="17393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Рукавичников Никита Евгеньевич </a:t>
            </a:r>
            <a:b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5907F0-4253-8B8C-566E-876FB4F0E498}"/>
              </a:ext>
            </a:extLst>
          </p:cNvPr>
          <p:cNvSpPr txBox="1"/>
          <p:nvPr/>
        </p:nvSpPr>
        <p:spPr>
          <a:xfrm>
            <a:off x="8914853" y="4279152"/>
            <a:ext cx="158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Дизайнер</a:t>
            </a:r>
          </a:p>
        </p:txBody>
      </p:sp>
    </p:spTree>
    <p:extLst>
      <p:ext uri="{BB962C8B-B14F-4D97-AF65-F5344CB8AC3E}">
        <p14:creationId xmlns:p14="http://schemas.microsoft.com/office/powerpoint/2010/main" val="3494148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">
            <a:extLst>
              <a:ext uri="{FF2B5EF4-FFF2-40B4-BE49-F238E27FC236}">
                <a16:creationId xmlns:a16="http://schemas.microsoft.com/office/drawing/2014/main" id="{A5226535-696A-CA4E-ABFF-0DDA26D36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75" y="5229200"/>
            <a:ext cx="1503363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3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138" y="5229200"/>
            <a:ext cx="1501775" cy="165261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4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8625" y="5229200"/>
            <a:ext cx="1501775" cy="165261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id="{13841E90-F88E-739C-6BEB-FA916BEFA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763" y="5229200"/>
            <a:ext cx="1503362" cy="165261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7" name="Прямоугольник">
            <a:extLst>
              <a:ext uri="{FF2B5EF4-FFF2-40B4-BE49-F238E27FC236}">
                <a16:creationId xmlns:a16="http://schemas.microsoft.com/office/drawing/2014/main" id="{BC6CC5B3-52F0-85C0-8F5F-F112E1554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1538" y="5229200"/>
            <a:ext cx="1501775" cy="165261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8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9975" y="5229200"/>
            <a:ext cx="1501775" cy="1652614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9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0163" y="5229200"/>
            <a:ext cx="1503362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0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4613" y="5229200"/>
            <a:ext cx="1503362" cy="165261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258BD255-C553-A1B4-7011-C81981E9C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1625" y="5229200"/>
            <a:ext cx="488950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C86811C2-C24E-C4A8-C125-88F2F141791A}"/>
              </a:ext>
            </a:extLst>
          </p:cNvPr>
          <p:cNvSpPr txBox="1"/>
          <p:nvPr/>
        </p:nvSpPr>
        <p:spPr>
          <a:xfrm>
            <a:off x="532009" y="4654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Telegram:</a:t>
            </a:r>
            <a:br>
              <a:rPr lang="en-US" dirty="0"/>
            </a:br>
            <a:r>
              <a:rPr lang="en-US" dirty="0"/>
              <a:t>@YHnaVBucCY</a:t>
            </a:r>
            <a:endParaRPr dirty="0"/>
          </a:p>
        </p:txBody>
      </p:sp>
      <p:pic>
        <p:nvPicPr>
          <p:cNvPr id="14" name="image2.png">
            <a:extLst>
              <a:ext uri="{FF2B5EF4-FFF2-40B4-BE49-F238E27FC236}">
                <a16:creationId xmlns:a16="http://schemas.microsoft.com/office/drawing/2014/main" id="{EFE699EE-7214-C794-4F2A-6294FF46555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180" b="3180"/>
          <a:stretch/>
        </p:blipFill>
        <p:spPr>
          <a:xfrm>
            <a:off x="7539279" y="0"/>
            <a:ext cx="3970098" cy="5229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9E8720-D4B0-05B7-1C35-24AA8B395E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009" y="4669683"/>
            <a:ext cx="2999656" cy="33025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1984</Words>
  <Application>Microsoft Office PowerPoint</Application>
  <PresentationFormat>Широкоэкранный</PresentationFormat>
  <Paragraphs>336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Gilroy</vt:lpstr>
      <vt:lpstr>Gilroy-Black</vt:lpstr>
      <vt:lpstr>Gilroy-ExtraBold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Unit экономика</vt:lpstr>
      <vt:lpstr>Месяц 1-2: Исследование рынка: Изучение потенциала рынка электронных каталогов, анализ конкурентов и спроса на такой тип ресурсов. Подбор персонала: Поиск людей подходящей компетенции для решения задач. Разработка концепции приложения: Разработка архитектуры приложения. Создание дорожной карты разработки: Распределения задач между командами специалистов.  Месяц 3-4: Подготовка оборудования: Настройка серверов, разработка политик безопасности. Создание интерфейса: Отрисовка страниц продукта. Разработка альфа версии ресурса: Разработка версии продукта с базовым функционалом.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Руслан Шайдуллов</cp:lastModifiedBy>
  <cp:revision>11</cp:revision>
  <dcterms:modified xsi:type="dcterms:W3CDTF">2024-12-05T15:26:03Z</dcterms:modified>
</cp:coreProperties>
</file>