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8"/>
  </p:notesMasterIdLst>
  <p:handoutMasterIdLst>
    <p:handoutMasterId r:id="rId19"/>
  </p:handoutMasterIdLst>
  <p:sldIdLst>
    <p:sldId id="260" r:id="rId6"/>
    <p:sldId id="295" r:id="rId7"/>
    <p:sldId id="305" r:id="rId8"/>
    <p:sldId id="304" r:id="rId9"/>
    <p:sldId id="297" r:id="rId10"/>
    <p:sldId id="306" r:id="rId11"/>
    <p:sldId id="298" r:id="rId12"/>
    <p:sldId id="299" r:id="rId13"/>
    <p:sldId id="300" r:id="rId14"/>
    <p:sldId id="301" r:id="rId15"/>
    <p:sldId id="302" r:id="rId16"/>
    <p:sldId id="303" r:id="rId17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/>
  </p:cmAuthor>
  <p:cmAuthor id="2" name="Пешкова Василиса Олеговна" initials="ПО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>
        <p:scale>
          <a:sx n="43" d="100"/>
          <a:sy n="43" d="100"/>
        </p:scale>
        <p:origin x="-736" y="4"/>
      </p:cViewPr>
      <p:guideLst>
        <p:guide orient="horz" pos="3564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26.06.2021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697949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xmlns="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xmlns="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xmlns="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xmlns="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xmlns="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xmlns="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xmlns="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xmlns="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xmlns="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xmlns="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xmlns="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xmlns="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xmlns="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xmlns="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xmlns="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xmlns="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xmlns="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xmlns="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xmlns="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xmlns="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xmlns="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xmlns="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xmlns="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xmlns="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t.2035.university/project/edit?id=5239#_ednref1" TargetMode="External"/><Relationship Id="rId2" Type="http://schemas.openxmlformats.org/officeDocument/2006/relationships/hyperlink" Target="https://pt.2035.university/project/edit?id=5239#_edn1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hyperlink" Target="https://vbudushee.ru/upload/iblock/6c6/6c6770e0c564c4192f6c3631c74c62fb.pd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t.2035.university/project/edit?id=5239#_ednref1" TargetMode="External"/><Relationship Id="rId2" Type="http://schemas.openxmlformats.org/officeDocument/2006/relationships/hyperlink" Target="https://pt.2035.university/project/edit?id=5239#_edn1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kruzhok.org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ikaz@bk.ru" TargetMode="External"/><Relationship Id="rId2" Type="http://schemas.openxmlformats.org/officeDocument/2006/relationships/hyperlink" Target="https://vk.com/physitrix" TargetMode="Externa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2358" y="3323748"/>
            <a:ext cx="8550856" cy="4315915"/>
          </a:xfrm>
        </p:spPr>
        <p:txBody>
          <a:bodyPr>
            <a:normAutofit fontScale="90000"/>
          </a:bodyPr>
          <a:lstStyle/>
          <a:p>
            <a:r>
              <a:rPr lang="ru-RU" dirty="0"/>
              <a:t>Школьная лаборатория (сообщество) как инкубатор-</a:t>
            </a:r>
            <a:r>
              <a:rPr lang="ru-RU" dirty="0" err="1"/>
              <a:t>агрегатор</a:t>
            </a:r>
            <a:r>
              <a:rPr lang="ru-RU" dirty="0"/>
              <a:t> для будущих </a:t>
            </a:r>
            <a:r>
              <a:rPr lang="ru-RU" dirty="0" err="1"/>
              <a:t>технолидеров</a:t>
            </a:r>
            <a:r>
              <a:rPr lang="ru-RU" dirty="0"/>
              <a:t> и их </a:t>
            </a:r>
            <a:r>
              <a:rPr lang="ru-RU" dirty="0" err="1"/>
              <a:t>стартапов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8406581"/>
            <a:ext cx="7400004" cy="1323913"/>
          </a:xfrm>
        </p:spPr>
        <p:txBody>
          <a:bodyPr/>
          <a:lstStyle/>
          <a:p>
            <a:r>
              <a:rPr lang="ru-RU" dirty="0" smtClean="0"/>
              <a:t>Команда: Лаборатория «Траектория» на базе</a:t>
            </a:r>
          </a:p>
          <a:p>
            <a:r>
              <a:rPr lang="ru-RU" dirty="0" smtClean="0"/>
              <a:t>МАОУ БЛИ№3 ГО </a:t>
            </a:r>
          </a:p>
          <a:p>
            <a:r>
              <a:rPr lang="ru-RU" dirty="0" smtClean="0"/>
              <a:t>г. Стерлитамак Республики Башкортостан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xmlns="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7909606" cy="1135824"/>
          </a:xfrm>
        </p:spPr>
        <p:txBody>
          <a:bodyPr/>
          <a:lstStyle/>
          <a:p>
            <a:r>
              <a:rPr lang="ru-RU" dirty="0"/>
              <a:t>В сложном и неопределенном мире технологические вызовы – автоматизация, </a:t>
            </a:r>
            <a:r>
              <a:rPr lang="ru-RU" dirty="0" err="1"/>
              <a:t>цифровизация</a:t>
            </a:r>
            <a:r>
              <a:rPr lang="ru-RU" dirty="0"/>
              <a:t> – требуют </a:t>
            </a:r>
            <a:r>
              <a:rPr lang="ru-RU" b="1" dirty="0"/>
              <a:t>комплексного и </a:t>
            </a:r>
            <a:r>
              <a:rPr lang="ru-RU" b="1" dirty="0" err="1"/>
              <a:t>мультидисциплинарного</a:t>
            </a:r>
            <a:r>
              <a:rPr lang="ru-RU" b="1" dirty="0"/>
              <a:t> подхода, </a:t>
            </a:r>
            <a:r>
              <a:rPr lang="ru-RU" b="1" dirty="0" err="1"/>
              <a:t>коллаборативности</a:t>
            </a:r>
            <a:r>
              <a:rPr lang="ru-RU" b="1" dirty="0"/>
              <a:t> и гибкости</a:t>
            </a:r>
            <a:r>
              <a:rPr lang="ru-RU" dirty="0"/>
              <a:t>. </a:t>
            </a:r>
          </a:p>
          <a:p>
            <a:endParaRPr lang="ru-RU" dirty="0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xmlns="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</a:t>
            </a:r>
            <a:r>
              <a:rPr lang="ru-RU" b="1" dirty="0" smtClean="0"/>
              <a:t>проекта 1</a:t>
            </a:r>
            <a:endParaRPr lang="ru-RU" b="1" dirty="0"/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883408"/>
            <a:ext cx="8793162" cy="7086502"/>
          </a:xfrm>
        </p:spPr>
        <p:txBody>
          <a:bodyPr/>
          <a:lstStyle/>
          <a:p>
            <a:r>
              <a:rPr lang="ru-RU" sz="3200" dirty="0" smtClean="0"/>
              <a:t>Обучающиеся </a:t>
            </a:r>
            <a:r>
              <a:rPr lang="ru-RU" sz="3200" dirty="0"/>
              <a:t>должны обладать «набором ключевых универсальных компетенций, без освоения которых невозможно прийти к эффективности в XXI веке: </a:t>
            </a:r>
            <a:endParaRPr lang="ru-RU" sz="3200" dirty="0" smtClean="0"/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i="1" dirty="0" smtClean="0"/>
              <a:t>умение </a:t>
            </a:r>
            <a:r>
              <a:rPr lang="ru-RU" sz="3200" i="1" dirty="0"/>
              <a:t>критически мыслить, </a:t>
            </a:r>
            <a:endParaRPr lang="ru-RU" sz="3200" i="1" dirty="0" smtClean="0"/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i="1" dirty="0" smtClean="0"/>
              <a:t>эффективно </a:t>
            </a:r>
            <a:r>
              <a:rPr lang="ru-RU" sz="3200" i="1" dirty="0"/>
              <a:t>работать в команде и взаимодействовать с другими людьми</a:t>
            </a:r>
            <a:r>
              <a:rPr lang="ru-RU" sz="3200" i="1" dirty="0" smtClean="0"/>
              <a:t>,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i="1" dirty="0" smtClean="0"/>
              <a:t>быстро </a:t>
            </a:r>
            <a:r>
              <a:rPr lang="ru-RU" sz="3200" i="1" dirty="0"/>
              <a:t>адаптироваться к изменениям, принимать решения, </a:t>
            </a:r>
            <a:endParaRPr lang="ru-RU" sz="3200" i="1" dirty="0" smtClean="0"/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i="1" dirty="0" smtClean="0"/>
              <a:t>самостоятельно </a:t>
            </a:r>
            <a:r>
              <a:rPr lang="ru-RU" sz="3200" i="1" dirty="0"/>
              <a:t>организовывать деятельность, </a:t>
            </a:r>
            <a:endParaRPr lang="ru-RU" sz="3200" i="1" dirty="0" smtClean="0"/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i="1" dirty="0" smtClean="0"/>
              <a:t>уметь </a:t>
            </a:r>
            <a:r>
              <a:rPr lang="ru-RU" sz="3200" i="1" dirty="0"/>
              <a:t>работать с огромными массивами данных </a:t>
            </a:r>
            <a:endParaRPr lang="ru-RU" sz="3200" i="1" dirty="0" smtClean="0"/>
          </a:p>
          <a:p>
            <a:r>
              <a:rPr lang="ru-RU" sz="3200" i="1" dirty="0" smtClean="0"/>
              <a:t>и прочее</a:t>
            </a:r>
            <a:r>
              <a:rPr lang="en-US" sz="3200" b="1" i="1" u="sng" dirty="0">
                <a:hlinkClick r:id="rId2"/>
              </a:rPr>
              <a:t>[</a:t>
            </a:r>
            <a:r>
              <a:rPr lang="en-US" sz="3200" b="1" i="1" u="sng" dirty="0" err="1">
                <a:hlinkClick r:id="rId2"/>
              </a:rPr>
              <a:t>i</a:t>
            </a:r>
            <a:r>
              <a:rPr lang="en-US" sz="3200" b="1" i="1" u="sng" dirty="0">
                <a:hlinkClick r:id="rId2"/>
              </a:rPr>
              <a:t>]</a:t>
            </a:r>
            <a:r>
              <a:rPr lang="ru-RU" sz="3200" i="1" dirty="0" smtClean="0"/>
              <a:t>».</a:t>
            </a:r>
            <a:endParaRPr lang="ru-RU" sz="3200" dirty="0"/>
          </a:p>
          <a:p>
            <a:endParaRPr lang="ru-RU" sz="2800" dirty="0"/>
          </a:p>
          <a:p>
            <a:endParaRPr lang="ru-RU" sz="2800" dirty="0"/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xmlns="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710516" y="9984658"/>
            <a:ext cx="12450031" cy="792873"/>
          </a:xfrm>
        </p:spPr>
        <p:txBody>
          <a:bodyPr/>
          <a:lstStyle/>
          <a:p>
            <a:r>
              <a:rPr lang="ru-RU" sz="2400" dirty="0">
                <a:hlinkClick r:id="rId3"/>
              </a:rPr>
              <a:t>[i]</a:t>
            </a:r>
            <a:r>
              <a:rPr lang="ru-RU" sz="2400" dirty="0"/>
              <a:t> Россия 2025: от кадров к талантам. С. 8 </a:t>
            </a:r>
            <a:r>
              <a:rPr lang="ru-RU" sz="2400" dirty="0">
                <a:hlinkClick r:id="rId4"/>
              </a:rPr>
              <a:t>https://vbudushee.ru/upload/iblock/6c6/6c6770e0c564c4192f6c3631c74c62fb.pdf</a:t>
            </a:r>
            <a:endParaRPr lang="ru-RU" sz="2400" dirty="0"/>
          </a:p>
        </p:txBody>
      </p:sp>
      <p:pic>
        <p:nvPicPr>
          <p:cNvPr id="6" name="Picture 9" descr="Collaborative Learning - Western International High Schoo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1073" y="3148030"/>
            <a:ext cx="8598310" cy="5472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xmlns="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7909606" cy="1135824"/>
          </a:xfrm>
        </p:spPr>
        <p:txBody>
          <a:bodyPr/>
          <a:lstStyle/>
          <a:p>
            <a:r>
              <a:rPr lang="ru-RU" sz="3200" dirty="0"/>
              <a:t>В связи со стоящими перед нашей страной «</a:t>
            </a:r>
            <a:r>
              <a:rPr lang="ru-RU" sz="3200" b="1" dirty="0"/>
              <a:t>Большими вызовами</a:t>
            </a:r>
            <a:r>
              <a:rPr lang="ru-RU" sz="3200" dirty="0"/>
              <a:t>», с одной стороны, и с новыми требования  </a:t>
            </a:r>
            <a:r>
              <a:rPr lang="ru-RU" sz="3200" b="1" dirty="0"/>
              <a:t>ФГОС</a:t>
            </a:r>
            <a:r>
              <a:rPr lang="ru-RU" sz="3200" dirty="0"/>
              <a:t> к подготовки выпускников школ, с другой стороны,</a:t>
            </a:r>
            <a:endParaRPr lang="ru-RU" sz="3200" dirty="0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xmlns="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</a:t>
            </a:r>
            <a:r>
              <a:rPr lang="ru-RU" b="1" dirty="0" smtClean="0"/>
              <a:t>проекта 2</a:t>
            </a:r>
            <a:endParaRPr lang="ru-RU" b="1" dirty="0"/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9839" y="3451123"/>
            <a:ext cx="8793162" cy="4678074"/>
          </a:xfrm>
        </p:spPr>
        <p:txBody>
          <a:bodyPr/>
          <a:lstStyle/>
          <a:p>
            <a:r>
              <a:rPr lang="ru-RU" sz="3200" dirty="0" smtClean="0"/>
              <a:t>необходимо </a:t>
            </a:r>
            <a:r>
              <a:rPr lang="ru-RU" sz="3200" dirty="0"/>
              <a:t>создание  условий для формирования, подготовки </a:t>
            </a:r>
            <a:r>
              <a:rPr lang="ru-RU" sz="3200" b="1" i="1" dirty="0"/>
              <a:t>будущих технологических лидеров, кадров </a:t>
            </a:r>
            <a:r>
              <a:rPr lang="ru-RU" sz="3200" dirty="0"/>
              <a:t>в естественно-научной и технической сфере согласно программам «Национальная технологическая инициатива (НТИ), «Кадры для цифровой экономики» и Стратегии научно-технологического развития РФ (СНТР).</a:t>
            </a:r>
            <a:endParaRPr lang="ru-RU" sz="2800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5084" y="4135196"/>
            <a:ext cx="2220690" cy="2666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7353" y="3107716"/>
            <a:ext cx="1439129" cy="1464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84" t="22897" r="20372" b="23306"/>
          <a:stretch>
            <a:fillRect/>
          </a:stretch>
        </p:blipFill>
        <p:spPr bwMode="auto">
          <a:xfrm>
            <a:off x="10847353" y="4778477"/>
            <a:ext cx="3458918" cy="1379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8" descr="Картинки по запросу СНТР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7353" y="6622144"/>
            <a:ext cx="3458918" cy="1507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Текст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8314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9" y="1356634"/>
            <a:ext cx="8793162" cy="911090"/>
          </a:xfrm>
        </p:spPr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xmlns="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5596" y="2028024"/>
            <a:ext cx="8793162" cy="7554912"/>
          </a:xfrm>
        </p:spPr>
        <p:txBody>
          <a:bodyPr/>
          <a:lstStyle/>
          <a:p>
            <a:r>
              <a:rPr lang="ru-RU" sz="3200" dirty="0" smtClean="0"/>
              <a:t>В организации </a:t>
            </a:r>
            <a:r>
              <a:rPr lang="ru-RU" sz="3200" dirty="0"/>
              <a:t>деятельности и взаимодействия обучающихся образовательных организаций (школ, детских технопарков, </a:t>
            </a:r>
            <a:r>
              <a:rPr lang="ru-RU" sz="3200" dirty="0" err="1"/>
              <a:t>кванториумов</a:t>
            </a:r>
            <a:r>
              <a:rPr lang="ru-RU" sz="3200" dirty="0"/>
              <a:t>, точек роста) </a:t>
            </a:r>
            <a:r>
              <a:rPr lang="ru-RU" sz="3200" dirty="0" smtClean="0"/>
              <a:t>возникают </a:t>
            </a:r>
            <a:r>
              <a:rPr lang="ru-RU" sz="3200" dirty="0"/>
              <a:t>следующие сложности, такие как: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200" b="1" dirty="0" err="1"/>
              <a:t>невовлеченность</a:t>
            </a:r>
            <a:r>
              <a:rPr lang="ru-RU" sz="3200" dirty="0"/>
              <a:t> обучающихся в проектную деятельность (проблема субъективности);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200" b="1" dirty="0"/>
              <a:t>несогласованность</a:t>
            </a:r>
            <a:r>
              <a:rPr lang="ru-RU" sz="3200" dirty="0"/>
              <a:t> в деятельности обучающихся и их </a:t>
            </a:r>
            <a:r>
              <a:rPr lang="ru-RU" sz="3200" dirty="0" smtClean="0"/>
              <a:t>наставников (отсутствие  методологии) ;</a:t>
            </a:r>
            <a:endParaRPr lang="ru-RU" sz="3200" dirty="0"/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200" b="1" dirty="0"/>
              <a:t>непрозрачность</a:t>
            </a:r>
            <a:r>
              <a:rPr lang="ru-RU" sz="3200" dirty="0"/>
              <a:t> их деятельности и </a:t>
            </a:r>
            <a:r>
              <a:rPr lang="ru-RU" sz="3200" dirty="0" smtClean="0"/>
              <a:t>взаимодействия (отсутствие инструментов-индикаторов);</a:t>
            </a:r>
            <a:endParaRPr lang="ru-RU" sz="3200" dirty="0"/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200" b="1" dirty="0"/>
              <a:t>загруженность</a:t>
            </a:r>
            <a:r>
              <a:rPr lang="ru-RU" sz="3200" dirty="0"/>
              <a:t> обучающихся и их </a:t>
            </a:r>
            <a:r>
              <a:rPr lang="ru-RU" sz="3200" dirty="0" smtClean="0"/>
              <a:t>наставников.</a:t>
            </a:r>
            <a:endParaRPr lang="ru-RU" sz="3200" dirty="0"/>
          </a:p>
          <a:p>
            <a:endParaRPr lang="ru-RU" sz="3200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xmlns="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132142" y="2455716"/>
            <a:ext cx="9205386" cy="7554912"/>
          </a:xfrm>
        </p:spPr>
        <p:txBody>
          <a:bodyPr/>
          <a:lstStyle/>
          <a:p>
            <a:pPr algn="just"/>
            <a:r>
              <a:rPr lang="ru-RU" sz="3200" dirty="0" smtClean="0"/>
              <a:t>В большинстве случаев</a:t>
            </a:r>
            <a:r>
              <a:rPr lang="ru-RU" sz="3200" dirty="0"/>
              <a:t>  </a:t>
            </a:r>
            <a:r>
              <a:rPr lang="ru-RU" sz="3200" dirty="0" smtClean="0"/>
              <a:t>наличие оснащенной  </a:t>
            </a:r>
          </a:p>
          <a:p>
            <a:pPr algn="just"/>
            <a:r>
              <a:rPr lang="ru-RU" sz="3200" dirty="0" smtClean="0"/>
              <a:t>материально-технической </a:t>
            </a:r>
            <a:r>
              <a:rPr lang="ru-RU" sz="3200" dirty="0"/>
              <a:t>базой (технопарк, Точка </a:t>
            </a:r>
            <a:r>
              <a:rPr lang="ru-RU" sz="3200" dirty="0" smtClean="0"/>
              <a:t>роста, </a:t>
            </a:r>
            <a:r>
              <a:rPr lang="ru-RU" sz="3200" dirty="0" err="1" smtClean="0"/>
              <a:t>кванториум</a:t>
            </a:r>
            <a:r>
              <a:rPr lang="ru-RU" sz="3200" dirty="0" smtClean="0"/>
              <a:t>) </a:t>
            </a:r>
            <a:r>
              <a:rPr lang="ru-RU" sz="3200" dirty="0"/>
              <a:t>и </a:t>
            </a:r>
            <a:r>
              <a:rPr lang="ru-RU" sz="3200" dirty="0" smtClean="0"/>
              <a:t>соответствующая  </a:t>
            </a:r>
            <a:r>
              <a:rPr lang="ru-RU" sz="3200" dirty="0"/>
              <a:t>компетентность педагогов</a:t>
            </a:r>
            <a:r>
              <a:rPr lang="ru-RU" sz="3200" i="1" dirty="0"/>
              <a:t> не </a:t>
            </a:r>
            <a:r>
              <a:rPr lang="ru-RU" sz="3200" i="1" dirty="0" smtClean="0"/>
              <a:t>являются основным решением проблемы </a:t>
            </a:r>
            <a:r>
              <a:rPr lang="ru-RU" sz="3200" i="1" dirty="0"/>
              <a:t>неучастия и/или отсутствия </a:t>
            </a:r>
            <a:r>
              <a:rPr lang="ru-RU" sz="3200" i="1" dirty="0" smtClean="0"/>
              <a:t>результативности </a:t>
            </a:r>
            <a:r>
              <a:rPr lang="ru-RU" sz="3200" dirty="0" smtClean="0"/>
              <a:t>(как показателя </a:t>
            </a:r>
            <a:r>
              <a:rPr lang="ru-RU" sz="3200" dirty="0" err="1" smtClean="0"/>
              <a:t>сформированности</a:t>
            </a:r>
            <a:r>
              <a:rPr lang="ru-RU" sz="3200" dirty="0" smtClean="0"/>
              <a:t> компетенций)</a:t>
            </a:r>
            <a:r>
              <a:rPr lang="ru-RU" sz="3200" i="1" dirty="0" smtClean="0"/>
              <a:t> </a:t>
            </a:r>
            <a:r>
              <a:rPr lang="ru-RU" sz="3200" dirty="0" smtClean="0"/>
              <a:t>в </a:t>
            </a:r>
            <a:r>
              <a:rPr lang="ru-RU" sz="3200" dirty="0"/>
              <a:t>различных  </a:t>
            </a:r>
            <a:r>
              <a:rPr lang="ru-RU" sz="3200" dirty="0" smtClean="0"/>
              <a:t>инженерно-технических, проектных  олимпиадах </a:t>
            </a:r>
            <a:r>
              <a:rPr lang="ru-RU" sz="3200" dirty="0"/>
              <a:t>и </a:t>
            </a:r>
            <a:r>
              <a:rPr lang="ru-RU" sz="3200" dirty="0" smtClean="0"/>
              <a:t>соревнованиях.</a:t>
            </a:r>
          </a:p>
          <a:p>
            <a:pPr algn="just"/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А</a:t>
            </a:r>
            <a:r>
              <a:rPr lang="ru-RU" sz="3200" dirty="0"/>
              <a:t> </a:t>
            </a:r>
            <a:r>
              <a:rPr lang="ru-RU" sz="3200" b="1" dirty="0" err="1"/>
              <a:t>невыстроенность</a:t>
            </a:r>
            <a:r>
              <a:rPr lang="ru-RU" sz="3200" b="1" dirty="0"/>
              <a:t> системы работы с обучающимися </a:t>
            </a:r>
            <a:r>
              <a:rPr lang="ru-RU" sz="3200" b="1" dirty="0" smtClean="0"/>
              <a:t>в формате  кружка</a:t>
            </a:r>
            <a:r>
              <a:rPr lang="ru-RU" sz="3200" b="1" dirty="0"/>
              <a:t> </a:t>
            </a:r>
            <a:r>
              <a:rPr lang="ru-RU" sz="3200" b="1" i="1" dirty="0">
                <a:hlinkClick r:id="rId2"/>
              </a:rPr>
              <a:t>[</a:t>
            </a:r>
            <a:r>
              <a:rPr lang="ru-RU" sz="3200" b="1" i="1" dirty="0" err="1">
                <a:hlinkClick r:id="rId2"/>
              </a:rPr>
              <a:t>ii</a:t>
            </a:r>
            <a:r>
              <a:rPr lang="ru-RU" sz="3200" b="1" i="1" dirty="0">
                <a:hlinkClick r:id="rId2"/>
              </a:rPr>
              <a:t>]</a:t>
            </a:r>
            <a:r>
              <a:rPr lang="ru-RU" sz="3200" b="1" dirty="0"/>
              <a:t> , </a:t>
            </a:r>
            <a:r>
              <a:rPr lang="ru-RU" sz="3200" b="1" dirty="0" smtClean="0"/>
              <a:t>сообщества</a:t>
            </a:r>
            <a:r>
              <a:rPr lang="ru-RU" sz="3200" b="1" dirty="0"/>
              <a:t> олимпиадных групп или/и проектных команд</a:t>
            </a:r>
            <a:r>
              <a:rPr lang="ru-RU" sz="3200" dirty="0"/>
              <a:t> внутри образовательной </a:t>
            </a:r>
            <a:r>
              <a:rPr lang="ru-RU" sz="3200" dirty="0" smtClean="0"/>
              <a:t>организации.</a:t>
            </a:r>
            <a:endParaRPr lang="ru-RU" sz="3200" dirty="0"/>
          </a:p>
          <a:p>
            <a:pPr algn="just"/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60439" y="10131918"/>
            <a:ext cx="19158155" cy="911090"/>
          </a:xfrm>
        </p:spPr>
        <p:txBody>
          <a:bodyPr/>
          <a:lstStyle/>
          <a:p>
            <a:r>
              <a:rPr lang="ru-RU" dirty="0">
                <a:hlinkClick r:id="rId3"/>
              </a:rPr>
              <a:t>[</a:t>
            </a:r>
            <a:r>
              <a:rPr lang="ru-RU" dirty="0" err="1">
                <a:hlinkClick r:id="rId3"/>
              </a:rPr>
              <a:t>ii</a:t>
            </a:r>
            <a:r>
              <a:rPr lang="ru-RU" dirty="0">
                <a:hlinkClick r:id="rId3"/>
              </a:rPr>
              <a:t> ]</a:t>
            </a:r>
            <a:r>
              <a:rPr lang="ru-RU" dirty="0"/>
              <a:t> Кружок (технологический кружок, кружок НТИ) - команда энтузиастов, которые принимают актуальные технологические вызовы и успешно справляются с </a:t>
            </a:r>
            <a:r>
              <a:rPr lang="ru-RU" dirty="0" smtClean="0"/>
              <a:t>ними)</a:t>
            </a:r>
            <a:r>
              <a:rPr lang="ru-RU" dirty="0"/>
              <a:t> </a:t>
            </a:r>
            <a:r>
              <a:rPr lang="ru-RU" dirty="0">
                <a:hlinkClick r:id="rId4"/>
              </a:rPr>
              <a:t>https://kruzhok.org/</a:t>
            </a:r>
            <a:endParaRPr lang="ru-RU" dirty="0"/>
          </a:p>
        </p:txBody>
      </p:sp>
      <p:sp>
        <p:nvSpPr>
          <p:cNvPr id="7" name="Текст 15">
            <a:extLst>
              <a:ext uri="{FF2B5EF4-FFF2-40B4-BE49-F238E27FC236}">
                <a16:creationId xmlns:a16="http://schemas.microsoft.com/office/drawing/2014/main" xmlns="" id="{E8E038BC-E53B-614C-A9F9-2C3CA505EC53}"/>
              </a:ext>
            </a:extLst>
          </p:cNvPr>
          <p:cNvSpPr txBox="1">
            <a:spLocks/>
          </p:cNvSpPr>
          <p:nvPr/>
        </p:nvSpPr>
        <p:spPr>
          <a:xfrm>
            <a:off x="10648188" y="1464790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mtClean="0"/>
              <a:t>Почему существующих вариантов решения </a:t>
            </a:r>
            <a:br>
              <a:rPr lang="ru-RU" smtClean="0"/>
            </a:br>
            <a:r>
              <a:rPr lang="ru-RU" smtClean="0"/>
              <a:t>не достаточно?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9" y="2942400"/>
            <a:ext cx="7777464" cy="7554912"/>
          </a:xfrm>
        </p:spPr>
        <p:txBody>
          <a:bodyPr/>
          <a:lstStyle/>
          <a:p>
            <a:r>
              <a:rPr lang="ru-RU" sz="3200" dirty="0"/>
              <a:t>Наш проект "</a:t>
            </a:r>
            <a:r>
              <a:rPr lang="ru-RU" sz="3200" i="1" dirty="0"/>
              <a:t>Школьная лаборатория (сообщество) как инкубатор-</a:t>
            </a:r>
            <a:r>
              <a:rPr lang="ru-RU" sz="3200" i="1" dirty="0" err="1"/>
              <a:t>агрегатор</a:t>
            </a:r>
            <a:r>
              <a:rPr lang="ru-RU" sz="3200" i="1" dirty="0"/>
              <a:t> для будущих </a:t>
            </a:r>
            <a:r>
              <a:rPr lang="ru-RU" sz="3200" i="1" dirty="0" err="1"/>
              <a:t>технолидеров</a:t>
            </a:r>
            <a:r>
              <a:rPr lang="ru-RU" sz="3200" i="1" dirty="0"/>
              <a:t> и их </a:t>
            </a:r>
            <a:r>
              <a:rPr lang="ru-RU" sz="3200" i="1" dirty="0" err="1"/>
              <a:t>стартапов</a:t>
            </a:r>
            <a:r>
              <a:rPr lang="ru-RU" sz="3200" dirty="0"/>
              <a:t>" предлагает </a:t>
            </a:r>
            <a:r>
              <a:rPr lang="ru-RU" sz="3200" b="1" dirty="0"/>
              <a:t>решение проблемы через создание сообщества олимпиадных групп и/или проектных команд и их наставников</a:t>
            </a:r>
            <a:r>
              <a:rPr lang="ru-RU" sz="3200" dirty="0"/>
              <a:t>. </a:t>
            </a:r>
            <a:endParaRPr lang="ru-RU" sz="3200" dirty="0" smtClean="0"/>
          </a:p>
          <a:p>
            <a:r>
              <a:rPr lang="ru-RU" sz="3200" dirty="0" smtClean="0"/>
              <a:t>Это </a:t>
            </a:r>
            <a:r>
              <a:rPr lang="ru-RU" sz="3200" dirty="0"/>
              <a:t>модель  пространства, обеспечивающего </a:t>
            </a:r>
            <a:endParaRPr lang="ru-RU" sz="3200" dirty="0" smtClean="0"/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i="1" dirty="0"/>
              <a:t> </a:t>
            </a:r>
            <a:r>
              <a:rPr lang="ru-RU" sz="3200" i="1" dirty="0" smtClean="0"/>
              <a:t>становление </a:t>
            </a:r>
            <a:r>
              <a:rPr lang="ru-RU" sz="3200" i="1" dirty="0"/>
              <a:t>субъективности (осознанность, самостоятельность, ответственность) </a:t>
            </a:r>
            <a:r>
              <a:rPr lang="ru-RU" sz="3200" i="1" dirty="0" smtClean="0"/>
              <a:t>обучающихся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i="1" dirty="0" smtClean="0"/>
              <a:t>гибкость </a:t>
            </a:r>
            <a:r>
              <a:rPr lang="ru-RU" sz="3200" i="1" dirty="0"/>
              <a:t>в выстраивании ими своей индивидуальной траектории развития</a:t>
            </a:r>
            <a:r>
              <a:rPr lang="ru-RU" sz="3200" dirty="0"/>
              <a:t>.  </a:t>
            </a:r>
            <a:endParaRPr lang="ru-RU" sz="3200" dirty="0" smtClean="0"/>
          </a:p>
          <a:p>
            <a:pPr marL="473075" indent="-457200">
              <a:buFont typeface="Arial" panose="020B0604020202020204" pitchFamily="34" charset="0"/>
              <a:buChar char="•"/>
            </a:pPr>
            <a:endParaRPr lang="ru-RU" sz="3200" dirty="0"/>
          </a:p>
          <a:p>
            <a:pPr marL="473075" indent="-457200">
              <a:buFont typeface="Arial" panose="020B0604020202020204" pitchFamily="34" charset="0"/>
              <a:buChar char="•"/>
            </a:pPr>
            <a:endParaRPr lang="ru-RU" sz="3200" dirty="0" smtClean="0"/>
          </a:p>
          <a:p>
            <a:endParaRPr lang="ru-RU" sz="3200" dirty="0"/>
          </a:p>
          <a:p>
            <a:endParaRPr lang="ru-RU" sz="3200" dirty="0"/>
          </a:p>
        </p:txBody>
      </p:sp>
      <p:pic>
        <p:nvPicPr>
          <p:cNvPr id="7" name="Picture 21" descr="https://sun9-58.userapi.com/c845122/v845122372/1c321d/mMNnq1WsYL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4140" y="4903243"/>
            <a:ext cx="4504130" cy="3379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9" descr="https://sun9-52.userapi.com/c853424/v853424352/8354f/Qe6_04XCWu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61" b="19077"/>
          <a:stretch>
            <a:fillRect/>
          </a:stretch>
        </p:blipFill>
        <p:spPr bwMode="auto">
          <a:xfrm>
            <a:off x="14625107" y="7238034"/>
            <a:ext cx="4887297" cy="3397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https://kaznabaev.ucoz.org/Photos/shkola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5107" y="3153338"/>
            <a:ext cx="4887297" cy="2743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 smtClean="0"/>
              <a:t>Решение. Продолжение</a:t>
            </a:r>
            <a:endParaRPr lang="ru-RU" b="1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735928"/>
            <a:ext cx="10078213" cy="7554912"/>
          </a:xfrm>
        </p:spPr>
        <p:txBody>
          <a:bodyPr/>
          <a:lstStyle/>
          <a:p>
            <a:r>
              <a:rPr lang="ru-RU" sz="3200" dirty="0" smtClean="0"/>
              <a:t>Деятельность Школьной лаборатории (сообщества) базируется на</a:t>
            </a:r>
          </a:p>
          <a:p>
            <a:pPr marL="530225" indent="-514350">
              <a:buFont typeface="+mj-lt"/>
              <a:buAutoNum type="arabicPeriod"/>
            </a:pPr>
            <a:r>
              <a:rPr lang="ru-RU" sz="3200" dirty="0" smtClean="0"/>
              <a:t>идеи </a:t>
            </a:r>
            <a:r>
              <a:rPr lang="ru-RU" sz="3200" b="1" dirty="0" err="1" smtClean="0"/>
              <a:t>Challenge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Based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Learning</a:t>
            </a:r>
            <a:r>
              <a:rPr lang="ru-RU" sz="3200" dirty="0" smtClean="0"/>
              <a:t>, </a:t>
            </a:r>
          </a:p>
          <a:p>
            <a:pPr marL="530225" indent="-514350">
              <a:buFont typeface="+mj-lt"/>
              <a:buAutoNum type="arabicPeriod"/>
            </a:pPr>
            <a:r>
              <a:rPr lang="ru-RU" sz="3200" dirty="0" smtClean="0"/>
              <a:t>принципах </a:t>
            </a:r>
            <a:r>
              <a:rPr lang="ru-RU" sz="3200" b="1" dirty="0" err="1" smtClean="0"/>
              <a:t>Agile</a:t>
            </a:r>
            <a:r>
              <a:rPr lang="ru-RU" sz="3200" b="1" dirty="0" smtClean="0"/>
              <a:t>-методологии</a:t>
            </a:r>
            <a:r>
              <a:rPr lang="ru-RU" sz="3200" dirty="0" smtClean="0"/>
              <a:t>, </a:t>
            </a:r>
          </a:p>
          <a:p>
            <a:pPr marL="530225" indent="-514350">
              <a:buFont typeface="+mj-lt"/>
              <a:buAutoNum type="arabicPeriod"/>
            </a:pPr>
            <a:r>
              <a:rPr lang="ru-RU" sz="3200" dirty="0" smtClean="0"/>
              <a:t>методики управления проектами </a:t>
            </a:r>
            <a:r>
              <a:rPr lang="ru-RU" sz="3200" b="1" dirty="0" err="1" smtClean="0"/>
              <a:t>Scrum</a:t>
            </a:r>
            <a:endParaRPr lang="ru-RU" sz="3200" b="1" dirty="0"/>
          </a:p>
          <a:p>
            <a:pPr marL="530225" indent="-514350">
              <a:buFont typeface="+mj-lt"/>
              <a:buAutoNum type="arabicPeriod"/>
            </a:pPr>
            <a:r>
              <a:rPr lang="ru-RU" sz="3200" dirty="0" smtClean="0"/>
              <a:t>практика </a:t>
            </a:r>
            <a:r>
              <a:rPr lang="ru-RU" sz="3200" b="1" dirty="0" smtClean="0"/>
              <a:t>рефлексии</a:t>
            </a:r>
            <a:r>
              <a:rPr lang="ru-RU" sz="3200" dirty="0" smtClean="0"/>
              <a:t> </a:t>
            </a:r>
          </a:p>
          <a:p>
            <a:endParaRPr lang="ru-RU" sz="3200" dirty="0"/>
          </a:p>
          <a:p>
            <a:r>
              <a:rPr lang="ru-RU" sz="3200" dirty="0" smtClean="0"/>
              <a:t>Модель пространства позволит выстроить </a:t>
            </a:r>
            <a:r>
              <a:rPr lang="ru-RU" sz="3200" i="1" dirty="0" smtClean="0"/>
              <a:t>эффективную, гибкую и прозрачную систему работы по формированию индивидуальных траекторий развития обучающихся</a:t>
            </a:r>
            <a:r>
              <a:rPr lang="ru-RU" sz="3200" dirty="0" smtClean="0"/>
              <a:t>:</a:t>
            </a:r>
          </a:p>
          <a:p>
            <a:endParaRPr lang="ru-RU" sz="3200" dirty="0"/>
          </a:p>
        </p:txBody>
      </p:sp>
      <p:sp>
        <p:nvSpPr>
          <p:cNvPr id="5" name="Текст 8">
            <a:extLst>
              <a:ext uri="{FF2B5EF4-FFF2-40B4-BE49-F238E27FC236}">
                <a16:creationId xmlns:a16="http://schemas.microsoft.com/office/drawing/2014/main" xmlns="" id="{D114D169-39CA-9F4E-8E20-E19DCB371C29}"/>
              </a:ext>
            </a:extLst>
          </p:cNvPr>
          <p:cNvSpPr txBox="1">
            <a:spLocks/>
          </p:cNvSpPr>
          <p:nvPr/>
        </p:nvSpPr>
        <p:spPr>
          <a:xfrm>
            <a:off x="811153" y="8614222"/>
            <a:ext cx="18676373" cy="2019373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73075" indent="-457200">
              <a:buClrTx/>
              <a:buFont typeface="Arial" panose="020B0604020202020204" pitchFamily="34" charset="0"/>
              <a:buChar char="•"/>
            </a:pPr>
            <a:endParaRPr lang="ru-RU" sz="3200" dirty="0" smtClean="0"/>
          </a:p>
          <a:p>
            <a:pPr>
              <a:buClrTx/>
            </a:pPr>
            <a:r>
              <a:rPr lang="ru-RU" sz="3200" i="1" dirty="0" smtClean="0"/>
              <a:t>Особенность проекта </a:t>
            </a:r>
            <a:r>
              <a:rPr lang="ru-RU" sz="3200" dirty="0" smtClean="0"/>
              <a:t>заключается в применении практик </a:t>
            </a:r>
            <a:r>
              <a:rPr lang="ru-RU" sz="3200" dirty="0" err="1" smtClean="0"/>
              <a:t>профсообществ</a:t>
            </a:r>
            <a:r>
              <a:rPr lang="ru-RU" sz="3200" dirty="0" smtClean="0"/>
              <a:t> в деятельности сообщества школьников</a:t>
            </a:r>
            <a:r>
              <a:rPr lang="ru-RU" sz="3200" b="1" dirty="0" smtClean="0"/>
              <a:t> в условиях инкубатора за счет привлечения (агрегации) </a:t>
            </a:r>
            <a:r>
              <a:rPr lang="ru-RU" sz="3200" dirty="0" smtClean="0"/>
              <a:t>различных образовательных программ и проектов, частности Кружкового движения НТИ. </a:t>
            </a:r>
          </a:p>
          <a:p>
            <a:pPr marL="473075" indent="-457200">
              <a:buClrTx/>
              <a:buFont typeface="Arial" panose="020B0604020202020204" pitchFamily="34" charset="0"/>
              <a:buChar char="•"/>
            </a:pPr>
            <a:endParaRPr lang="ru-RU" sz="3200" dirty="0" smtClean="0"/>
          </a:p>
          <a:p>
            <a:pPr>
              <a:buClrTx/>
            </a:pPr>
            <a:endParaRPr lang="ru-RU" sz="3200" dirty="0" smtClean="0"/>
          </a:p>
          <a:p>
            <a:pPr>
              <a:buClrTx/>
            </a:pPr>
            <a:endParaRPr lang="ru-RU" sz="3200" dirty="0"/>
          </a:p>
        </p:txBody>
      </p:sp>
      <p:pic>
        <p:nvPicPr>
          <p:cNvPr id="6" name="Picture 4" descr="https://sun9-26.userapi.com/impg/JKUrH9PXSkKRDI6Yjepevq4MtdX-to_UhZIzfA/UMvZ0N0rmrE.jpg?size=1280x960&amp;quality=96&amp;sign=40472c2d5ee35ef5ecaedba9e963ace6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0593" y="1162554"/>
            <a:ext cx="4404701" cy="3303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4099" descr="https://sun9-32.userapi.com/c858224/v858224124/1a8bee/x7btbRUe2s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6519" y="3569550"/>
            <a:ext cx="4404701" cy="2935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https://sun9-84.userapi.com/impg/EI-47Rqc0eFexWZaGSnRR1HZAihPHRP9LrKrNA/PwfODMzCOUk.jpg?size=1080x1080&amp;quality=96&amp;sign=f03832801e16a95fd6fffb2f800bef24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0593" y="4650809"/>
            <a:ext cx="4404701" cy="4404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6893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3200" dirty="0" smtClean="0"/>
              <a:t>Рынок </a:t>
            </a:r>
            <a:r>
              <a:rPr lang="en-US" sz="3200" dirty="0" err="1" smtClean="0"/>
              <a:t>EduNET</a:t>
            </a:r>
            <a:endParaRPr lang="en-US" sz="3200" dirty="0" smtClean="0"/>
          </a:p>
          <a:p>
            <a:r>
              <a:rPr lang="ru-RU" sz="3200" dirty="0" smtClean="0"/>
              <a:t>Сегменты рынка: 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 smtClean="0"/>
              <a:t>Персонализация развития потенциала человека,</a:t>
            </a:r>
            <a:endParaRPr lang="ru-RU" sz="3200" dirty="0"/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 smtClean="0"/>
              <a:t>Ускорение капитализации человеческого потенциала,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 smtClean="0"/>
              <a:t>Цифровые и смешанные вовлекающие платформы/продукты</a:t>
            </a:r>
            <a:r>
              <a:rPr lang="ru-RU" sz="3200" dirty="0" smtClean="0"/>
              <a:t>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В разработке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xmlns="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3131129" cy="7554912"/>
          </a:xfrm>
        </p:spPr>
        <p:txBody>
          <a:bodyPr/>
          <a:lstStyle/>
          <a:p>
            <a:r>
              <a:rPr lang="ru-RU" sz="2400" dirty="0" smtClean="0"/>
              <a:t>Проект практикуется (апробируется)  в </a:t>
            </a:r>
            <a:r>
              <a:rPr lang="ru-RU" sz="2400" dirty="0"/>
              <a:t>"Олимпиадной и кружковой лаборатории "Траектория" на базе МАОУ БЛИ№3 ГО г. Стерлитамак Республики Башкортостан</a:t>
            </a:r>
            <a:r>
              <a:rPr lang="ru-RU" sz="2400" dirty="0" smtClean="0"/>
              <a:t>.</a:t>
            </a:r>
            <a:br>
              <a:rPr lang="ru-RU" sz="2400" dirty="0" smtClean="0"/>
            </a:br>
            <a:r>
              <a:rPr lang="ru-RU" sz="2400" dirty="0"/>
              <a:t> 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Вышеизложенные </a:t>
            </a:r>
            <a:r>
              <a:rPr lang="ru-RU" sz="2400" dirty="0"/>
              <a:t>идеи, принципы </a:t>
            </a:r>
            <a:r>
              <a:rPr lang="ru-RU" sz="2400" dirty="0" smtClean="0"/>
              <a:t>проекта </a:t>
            </a:r>
            <a:r>
              <a:rPr lang="ru-RU" sz="2400" b="1" dirty="0" smtClean="0"/>
              <a:t>способствовали решению </a:t>
            </a:r>
            <a:r>
              <a:rPr lang="ru-RU" sz="2400" b="1" dirty="0"/>
              <a:t>проблемы </a:t>
            </a:r>
            <a:r>
              <a:rPr lang="ru-RU" sz="2400" b="1" dirty="0" err="1"/>
              <a:t>невовлеченности</a:t>
            </a:r>
            <a:r>
              <a:rPr lang="ru-RU" sz="2400" b="1" dirty="0"/>
              <a:t> (субъективности) обучающихся в проектную деятельность, эффективной организации и гибкого управления деятельностью участников сообщества</a:t>
            </a:r>
            <a:r>
              <a:rPr lang="ru-RU" sz="2400" dirty="0"/>
              <a:t>;  создают среду по формированию навыков таких,  как </a:t>
            </a:r>
            <a:r>
              <a:rPr lang="ru-RU" sz="2400" i="1" dirty="0"/>
              <a:t>осознанность, инициативность, настойчивость в достижении целей,  работа в команде, критическое мышление, работа в условиях неопределенности, управление стрессом</a:t>
            </a:r>
            <a:r>
              <a:rPr lang="ru-RU" sz="2400" i="1" dirty="0" smtClean="0"/>
              <a:t>.</a:t>
            </a:r>
          </a:p>
          <a:p>
            <a:endParaRPr lang="ru-RU" sz="2400" dirty="0" smtClean="0"/>
          </a:p>
          <a:p>
            <a:r>
              <a:rPr lang="ru-RU" sz="2400" dirty="0" smtClean="0"/>
              <a:t>Стоит </a:t>
            </a:r>
            <a:r>
              <a:rPr lang="ru-RU" sz="2400" dirty="0"/>
              <a:t>отметить с 2020 г. Лаборатория «Траектория» имеет статус Кружка НТИ,  является участников программы «Робототехника» Фонда «Вольное дело». Вошли 2 сборка технологических кружков РФ. 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Победитель </a:t>
            </a:r>
            <a:r>
              <a:rPr lang="ru-RU" sz="2400" dirty="0"/>
              <a:t>во Всероссийском конкурсе </a:t>
            </a:r>
            <a:r>
              <a:rPr lang="ru-RU" sz="2400" dirty="0" err="1"/>
              <a:t>НаставникPRO</a:t>
            </a:r>
            <a:r>
              <a:rPr lang="ru-RU" sz="2400" dirty="0"/>
              <a:t> в номинации "Лучший наставник Олимпиады НТИ: практики </a:t>
            </a:r>
            <a:r>
              <a:rPr lang="ru-RU" sz="2400" dirty="0" err="1"/>
              <a:t>подготовик</a:t>
            </a:r>
            <a:r>
              <a:rPr lang="ru-RU" sz="2400" dirty="0"/>
              <a:t>", 2020 г.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/>
              <a:t>Победитель во Всероссийском конкурсе кружков в номинации «Инструменты быстрого реагирования», 2020 г.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/>
              <a:t>Победитель во Всероссийском конкурсе лучших </a:t>
            </a:r>
            <a:r>
              <a:rPr lang="ru-RU" sz="2400" dirty="0" err="1"/>
              <a:t>лайфхаков</a:t>
            </a:r>
            <a:r>
              <a:rPr lang="ru-RU" sz="2400" dirty="0"/>
              <a:t>, практик проектного обучения </a:t>
            </a:r>
            <a:r>
              <a:rPr lang="ru-RU" sz="2400" dirty="0" err="1"/>
              <a:t>НаставникPRO</a:t>
            </a:r>
            <a:r>
              <a:rPr lang="ru-RU" sz="2400" dirty="0"/>
              <a:t>, 2019 г.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/>
              <a:t>Победитель Республиканского конкурса грантов в номинации «Лучшая система работы по формированию индивидуальных образовательных траекторий развития одаренных детей и молодежи», 2019 г.</a:t>
            </a:r>
          </a:p>
          <a:p>
            <a:endParaRPr lang="ru-RU" sz="2400" dirty="0"/>
          </a:p>
          <a:p>
            <a:endParaRPr lang="ru-RU" sz="2400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9093" y="2018225"/>
            <a:ext cx="5461516" cy="3143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-1596955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xmlns="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Руководитель команды</a:t>
            </a:r>
          </a:p>
          <a:p>
            <a:r>
              <a:rPr lang="ru-RU" dirty="0" smtClean="0"/>
              <a:t>Наставник, учитель физики</a:t>
            </a:r>
          </a:p>
          <a:p>
            <a:r>
              <a:rPr lang="ru-RU" dirty="0" smtClean="0"/>
              <a:t>Руководитель Лаборатории «Траектория» на базе МАОУ БЛИ№3 ГО г. Стерлитамак</a:t>
            </a:r>
            <a:endParaRPr lang="ru-RU" dirty="0"/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xmlns="" id="{03105A28-AA0F-5649-B079-3E228795FD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xmlns="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 err="1" smtClean="0"/>
              <a:t>Казнабаев</a:t>
            </a:r>
            <a:r>
              <a:rPr lang="ru-RU" dirty="0" smtClean="0"/>
              <a:t> Ильдар</a:t>
            </a:r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xmlns="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ru-RU" dirty="0"/>
              <a:t>Ученик 11 класса</a:t>
            </a:r>
            <a:br>
              <a:rPr lang="ru-RU" dirty="0"/>
            </a:br>
            <a:r>
              <a:rPr lang="ru-RU" dirty="0"/>
              <a:t>Кружковец</a:t>
            </a:r>
          </a:p>
          <a:p>
            <a:r>
              <a:rPr lang="ru-RU" dirty="0"/>
              <a:t>Победитель Олимпиады КД НТИ</a:t>
            </a:r>
          </a:p>
          <a:p>
            <a:r>
              <a:rPr lang="ru-RU" dirty="0"/>
              <a:t>Призер конкурса Большие вызовы</a:t>
            </a:r>
          </a:p>
          <a:p>
            <a:endParaRPr lang="ru-RU" dirty="0"/>
          </a:p>
        </p:txBody>
      </p:sp>
      <p:sp>
        <p:nvSpPr>
          <p:cNvPr id="26" name="Рисунок 25">
            <a:extLst>
              <a:ext uri="{FF2B5EF4-FFF2-40B4-BE49-F238E27FC236}">
                <a16:creationId xmlns:a16="http://schemas.microsoft.com/office/drawing/2014/main" xmlns="" id="{F82A6A9D-9E28-5E4D-BD68-EF75EBA5C89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xmlns="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dirty="0" smtClean="0"/>
              <a:t>Хисматуллин </a:t>
            </a:r>
            <a:r>
              <a:rPr lang="ru-RU" dirty="0" err="1" smtClean="0"/>
              <a:t>Радмир</a:t>
            </a:r>
            <a:endParaRPr lang="ru-RU" dirty="0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xmlns="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ru-RU" dirty="0" smtClean="0"/>
              <a:t>Ученик 11 класса</a:t>
            </a:r>
            <a:br>
              <a:rPr lang="ru-RU" dirty="0" smtClean="0"/>
            </a:br>
            <a:r>
              <a:rPr lang="ru-RU" dirty="0" smtClean="0"/>
              <a:t>Кружковец</a:t>
            </a:r>
          </a:p>
          <a:p>
            <a:r>
              <a:rPr lang="ru-RU" dirty="0" smtClean="0"/>
              <a:t>Победитель Олимпиады КД НТИ</a:t>
            </a:r>
          </a:p>
          <a:p>
            <a:r>
              <a:rPr lang="ru-RU" dirty="0" smtClean="0"/>
              <a:t>Призер конкурса Большие вызовы</a:t>
            </a:r>
            <a:endParaRPr lang="ru-RU" dirty="0"/>
          </a:p>
        </p:txBody>
      </p:sp>
      <p:sp>
        <p:nvSpPr>
          <p:cNvPr id="29" name="Рисунок 28">
            <a:extLst>
              <a:ext uri="{FF2B5EF4-FFF2-40B4-BE49-F238E27FC236}">
                <a16:creationId xmlns:a16="http://schemas.microsoft.com/office/drawing/2014/main" xmlns="" id="{65FC860D-8854-7D4C-8363-B21E496916B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xmlns="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ru-RU" dirty="0" smtClean="0"/>
              <a:t>Богданов </a:t>
            </a:r>
            <a:r>
              <a:rPr lang="ru-RU" dirty="0" err="1" smtClean="0"/>
              <a:t>Азат</a:t>
            </a:r>
            <a:endParaRPr lang="ru-RU" dirty="0"/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xmlns="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ru-RU" dirty="0"/>
              <a:t>Ученик 11 класса</a:t>
            </a:r>
            <a:br>
              <a:rPr lang="ru-RU" dirty="0"/>
            </a:br>
            <a:r>
              <a:rPr lang="ru-RU" dirty="0"/>
              <a:t>Кружковец</a:t>
            </a:r>
          </a:p>
          <a:p>
            <a:r>
              <a:rPr lang="ru-RU" dirty="0" smtClean="0"/>
              <a:t>Участник </a:t>
            </a:r>
            <a:r>
              <a:rPr lang="ru-RU" dirty="0"/>
              <a:t>Олимпиады КД </a:t>
            </a:r>
            <a:r>
              <a:rPr lang="ru-RU" dirty="0" smtClean="0"/>
              <a:t>НТИ</a:t>
            </a:r>
            <a:endParaRPr lang="ru-RU" dirty="0"/>
          </a:p>
          <a:p>
            <a:endParaRPr lang="ru-RU" dirty="0"/>
          </a:p>
        </p:txBody>
      </p:sp>
      <p:sp>
        <p:nvSpPr>
          <p:cNvPr id="32" name="Рисунок 31">
            <a:extLst>
              <a:ext uri="{FF2B5EF4-FFF2-40B4-BE49-F238E27FC236}">
                <a16:creationId xmlns:a16="http://schemas.microsoft.com/office/drawing/2014/main" xmlns="" id="{AA8CE929-09A1-8C47-BCE3-E20F6EE433F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xmlns="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ru-RU" dirty="0" err="1" smtClean="0"/>
              <a:t>Галимов</a:t>
            </a:r>
            <a:r>
              <a:rPr lang="ru-RU" dirty="0" smtClean="0"/>
              <a:t> Булат</a:t>
            </a:r>
            <a:endParaRPr lang="ru-RU" dirty="0"/>
          </a:p>
        </p:txBody>
      </p:sp>
      <p:pic>
        <p:nvPicPr>
          <p:cNvPr id="17" name="Рисунок 4105" descr="https://sun9-28.userapi.com/c856124/v856124807/225069/hkzuu68Wr6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68" r="21350"/>
          <a:stretch/>
        </p:blipFill>
        <p:spPr bwMode="auto">
          <a:xfrm>
            <a:off x="10633585" y="3965984"/>
            <a:ext cx="1814053" cy="213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" name="Picture 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r="7410"/>
          <a:stretch/>
        </p:blipFill>
        <p:spPr bwMode="auto">
          <a:xfrm>
            <a:off x="5692881" y="3965984"/>
            <a:ext cx="2050026" cy="213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9712" y="3805083"/>
            <a:ext cx="1982211" cy="2494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417" y="3743225"/>
            <a:ext cx="2116752" cy="2359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530225" indent="-514350">
              <a:buAutoNum type="arabicParenR"/>
            </a:pPr>
            <a:r>
              <a:rPr lang="ru-RU" sz="2800" dirty="0" smtClean="0"/>
              <a:t>Проработка </a:t>
            </a:r>
            <a:r>
              <a:rPr lang="ru-RU" sz="2800" dirty="0"/>
              <a:t>концепции </a:t>
            </a:r>
            <a:r>
              <a:rPr lang="ru-RU" sz="2800" dirty="0" smtClean="0"/>
              <a:t>Школьной лаборатории (сообщества) как инкубатора-</a:t>
            </a:r>
            <a:r>
              <a:rPr lang="ru-RU" sz="2800" dirty="0" err="1" smtClean="0"/>
              <a:t>агрегатора</a:t>
            </a:r>
            <a:r>
              <a:rPr lang="ru-RU" sz="2800" dirty="0" smtClean="0"/>
              <a:t> </a:t>
            </a:r>
            <a:r>
              <a:rPr lang="ru-RU" sz="2800" dirty="0"/>
              <a:t>образовательных программ и проектов. </a:t>
            </a:r>
            <a:endParaRPr lang="ru-RU" sz="2800" dirty="0" smtClean="0"/>
          </a:p>
          <a:p>
            <a:pPr marL="530225" indent="-514350">
              <a:buAutoNum type="arabicParenR"/>
            </a:pPr>
            <a:r>
              <a:rPr lang="ru-RU" sz="2800" dirty="0" smtClean="0"/>
              <a:t>Интеграция </a:t>
            </a:r>
            <a:r>
              <a:rPr lang="ru-RU" sz="2800" dirty="0" err="1"/>
              <a:t>Challenge</a:t>
            </a:r>
            <a:r>
              <a:rPr lang="ru-RU" sz="2800" dirty="0"/>
              <a:t> </a:t>
            </a:r>
            <a:r>
              <a:rPr lang="ru-RU" sz="2800" dirty="0" err="1"/>
              <a:t>based</a:t>
            </a:r>
            <a:r>
              <a:rPr lang="ru-RU" sz="2800" dirty="0"/>
              <a:t> </a:t>
            </a:r>
            <a:r>
              <a:rPr lang="ru-RU" sz="2800" dirty="0" err="1"/>
              <a:t>education</a:t>
            </a:r>
            <a:r>
              <a:rPr lang="ru-RU" sz="2800" dirty="0"/>
              <a:t> и </a:t>
            </a:r>
            <a:r>
              <a:rPr lang="ru-RU" sz="2800" dirty="0" err="1"/>
              <a:t>Scrum</a:t>
            </a:r>
            <a:r>
              <a:rPr lang="ru-RU" sz="2800" dirty="0"/>
              <a:t> с образовательным подходом CLIL (</a:t>
            </a:r>
            <a:r>
              <a:rPr lang="ru-RU" sz="2800" dirty="0" err="1"/>
              <a:t>Content</a:t>
            </a:r>
            <a:r>
              <a:rPr lang="ru-RU" sz="2800" dirty="0"/>
              <a:t>  </a:t>
            </a:r>
            <a:r>
              <a:rPr lang="ru-RU" sz="2800" dirty="0" err="1"/>
              <a:t>and</a:t>
            </a:r>
            <a:r>
              <a:rPr lang="ru-RU" sz="2800" dirty="0"/>
              <a:t> </a:t>
            </a:r>
            <a:r>
              <a:rPr lang="ru-RU" sz="2800" dirty="0" err="1"/>
              <a:t>Language</a:t>
            </a:r>
            <a:r>
              <a:rPr lang="ru-RU" sz="2800" dirty="0"/>
              <a:t> </a:t>
            </a:r>
            <a:r>
              <a:rPr lang="ru-RU" sz="2800" dirty="0" err="1"/>
              <a:t>Integrated</a:t>
            </a:r>
            <a:r>
              <a:rPr lang="ru-RU" sz="2800" dirty="0"/>
              <a:t> </a:t>
            </a:r>
            <a:r>
              <a:rPr lang="ru-RU" sz="2800" dirty="0" err="1"/>
              <a:t>Learning</a:t>
            </a:r>
            <a:r>
              <a:rPr lang="ru-RU" sz="2800" dirty="0"/>
              <a:t> - обучение через иностранный язык). </a:t>
            </a:r>
            <a:endParaRPr lang="ru-RU" sz="2800" dirty="0" smtClean="0"/>
          </a:p>
          <a:p>
            <a:pPr marL="530225" indent="-514350">
              <a:buAutoNum type="arabicParenR"/>
            </a:pPr>
            <a:r>
              <a:rPr lang="ru-RU" sz="2800" dirty="0" smtClean="0"/>
              <a:t>Взаимодействие </a:t>
            </a:r>
            <a:r>
              <a:rPr lang="ru-RU" sz="2800" dirty="0"/>
              <a:t>с Кружковым движением по реализации его дорожной карты в регионе, в частности в мегаполисе 3 городов:  Стерлитамак, Ишимбай, Салават.  </a:t>
            </a:r>
          </a:p>
          <a:p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sz="2800" dirty="0" smtClean="0"/>
              <a:t>4) </a:t>
            </a:r>
            <a:r>
              <a:rPr lang="ru-RU" sz="2800" dirty="0"/>
              <a:t>Оформление Лаборатории как НКО. Участие в </a:t>
            </a:r>
            <a:r>
              <a:rPr lang="ru-RU" sz="2800" dirty="0" err="1"/>
              <a:t>грантовых</a:t>
            </a:r>
            <a:r>
              <a:rPr lang="ru-RU" sz="2800" dirty="0"/>
              <a:t> конкурсах. Расширение возможностей Лаборатории. Деятельность Лаборатории в мегаполисе 3 городов.  Взаимодействие с предприятиями с создаваемой ОЭЗ «Алга» на территории мегаполиса 3 городов.  Организация региональных проектных школ, </a:t>
            </a:r>
            <a:r>
              <a:rPr lang="ru-RU" sz="2800" dirty="0" err="1"/>
              <a:t>хакатонов</a:t>
            </a:r>
            <a:r>
              <a:rPr lang="ru-RU" sz="2800" dirty="0"/>
              <a:t> по логике Кружкового </a:t>
            </a:r>
            <a:r>
              <a:rPr lang="ru-RU" sz="2800" dirty="0" smtClean="0"/>
              <a:t>движения НТИ.</a:t>
            </a:r>
            <a:endParaRPr lang="ru-RU" sz="2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>
                <a:hlinkClick r:id="rId2"/>
              </a:rPr>
              <a:t>https://</a:t>
            </a:r>
            <a:r>
              <a:rPr lang="en-US" sz="2800" dirty="0" smtClean="0">
                <a:hlinkClick r:id="rId2"/>
              </a:rPr>
              <a:t>vk.com/physitrix</a:t>
            </a:r>
            <a:endParaRPr lang="ru-RU" sz="2800" dirty="0" smtClean="0"/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+</a:t>
            </a:r>
            <a:r>
              <a:rPr lang="en-US" sz="2800" dirty="0"/>
              <a:t>7 </a:t>
            </a:r>
            <a:r>
              <a:rPr lang="en-US" sz="2800" dirty="0" smtClean="0"/>
              <a:t>(</a:t>
            </a:r>
            <a:r>
              <a:rPr lang="ru-RU" sz="2800" dirty="0" smtClean="0"/>
              <a:t>917</a:t>
            </a:r>
            <a:r>
              <a:rPr lang="ru-RU" sz="2800" dirty="0" smtClean="0"/>
              <a:t>) 443-94-38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 smtClean="0">
                <a:hlinkClick r:id="rId3"/>
              </a:rPr>
              <a:t>ikaz</a:t>
            </a:r>
            <a:r>
              <a:rPr lang="en-US" sz="2800" dirty="0" smtClean="0">
                <a:hlinkClick r:id="rId3"/>
              </a:rPr>
              <a:t>@bk.ru</a:t>
            </a:r>
            <a:r>
              <a:rPr lang="en-US" sz="2800" dirty="0" smtClean="0"/>
              <a:t>    </a:t>
            </a:r>
            <a:r>
              <a:rPr lang="ru-RU" sz="2800" dirty="0" err="1" smtClean="0"/>
              <a:t>Казнабаев</a:t>
            </a:r>
            <a:r>
              <a:rPr lang="ru-RU" sz="2800" dirty="0" smtClean="0"/>
              <a:t> Ильдар </a:t>
            </a:r>
            <a:r>
              <a:rPr lang="ru-RU" sz="2800" dirty="0" err="1" smtClean="0"/>
              <a:t>Гильфанович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dae585fd-f7dc-4d5a-b1b8-e5742ef77c8f"/>
    <ds:schemaRef ds:uri="http://purl.org/dc/elements/1.1/"/>
    <ds:schemaRef ds:uri="http://schemas.microsoft.com/office/2006/metadata/properties"/>
    <ds:schemaRef ds:uri="f3f21cfc-4d3e-42b1-8a95-d7209818f9d6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3810</TotalTime>
  <Words>595</Words>
  <Application>Microsoft Office PowerPoint</Application>
  <PresentationFormat>Произвольный</PresentationFormat>
  <Paragraphs>98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ОБЛОЖКИ</vt:lpstr>
      <vt:lpstr>РАЗДЕЛИТЕЛИ</vt:lpstr>
      <vt:lpstr>Школьная лаборатория (сообщество) как инкубатор-агрегатор для будущих технолидеров и их стартапов</vt:lpstr>
      <vt:lpstr>Актуальность проекта 1</vt:lpstr>
      <vt:lpstr>Актуальность проекта 2</vt:lpstr>
      <vt:lpstr>Проблема</vt:lpstr>
      <vt:lpstr>Решение</vt:lpstr>
      <vt:lpstr>Решение. Продолжение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Ильдар Казнабаев</cp:lastModifiedBy>
  <cp:revision>230</cp:revision>
  <dcterms:created xsi:type="dcterms:W3CDTF">2021-03-01T12:07:13Z</dcterms:created>
  <dcterms:modified xsi:type="dcterms:W3CDTF">2021-06-25T22:03:50Z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