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embeddedFontLst>
    <p:embeddedFont>
      <p:font typeface="Roboto Slab"/>
      <p:regular r:id="rId15"/>
      <p:bold r:id="rId16"/>
    </p:embeddedFont>
    <p:embeddedFont>
      <p:font typeface="Roboto"/>
      <p:regular r:id="rId17"/>
      <p:bold r:id="rId18"/>
      <p:italic r:id="rId19"/>
      <p:boldItalic r:id="rId20"/>
    </p:embeddedFont>
    <p:embeddedFont>
      <p:font typeface="Montserrat"/>
      <p:regular r:id="rId21"/>
      <p:bold r:id="rId22"/>
      <p:italic r:id="rId23"/>
      <p:boldItalic r:id="rId24"/>
    </p:embeddedFont>
    <p:embeddedFont>
      <p:font typeface="Montserrat Light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29" roundtripDataSignature="AMtx7mjbSZmgi0cZ6Du/fC/5+5KRad3W2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boldItalic.fntdata"/><Relationship Id="rId22" Type="http://schemas.openxmlformats.org/officeDocument/2006/relationships/font" Target="fonts/Montserrat-bold.fntdata"/><Relationship Id="rId21" Type="http://schemas.openxmlformats.org/officeDocument/2006/relationships/font" Target="fonts/Montserrat-regular.fntdata"/><Relationship Id="rId24" Type="http://schemas.openxmlformats.org/officeDocument/2006/relationships/font" Target="fonts/Montserrat-boldItalic.fntdata"/><Relationship Id="rId23" Type="http://schemas.openxmlformats.org/officeDocument/2006/relationships/font" Target="fonts/Montserrat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ontserratLight-bold.fntdata"/><Relationship Id="rId25" Type="http://schemas.openxmlformats.org/officeDocument/2006/relationships/font" Target="fonts/MontserratLight-regular.fntdata"/><Relationship Id="rId28" Type="http://schemas.openxmlformats.org/officeDocument/2006/relationships/font" Target="fonts/MontserratLight-boldItalic.fntdata"/><Relationship Id="rId27" Type="http://schemas.openxmlformats.org/officeDocument/2006/relationships/font" Target="fonts/MontserratLight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customschemas.google.com/relationships/presentationmetadata" Target="meta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font" Target="fonts/RobotoSlab-regular.fntdata"/><Relationship Id="rId14" Type="http://schemas.openxmlformats.org/officeDocument/2006/relationships/slide" Target="slides/slide9.xml"/><Relationship Id="rId17" Type="http://schemas.openxmlformats.org/officeDocument/2006/relationships/font" Target="fonts/Roboto-regular.fntdata"/><Relationship Id="rId16" Type="http://schemas.openxmlformats.org/officeDocument/2006/relationships/font" Target="fonts/RobotoSlab-bold.fntdata"/><Relationship Id="rId19" Type="http://schemas.openxmlformats.org/officeDocument/2006/relationships/font" Target="fonts/Roboto-italic.fntdata"/><Relationship Id="rId18" Type="http://schemas.openxmlformats.org/officeDocument/2006/relationships/font" Target="fonts/Roboto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" name="Google Shape;6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" name="Google Shape;7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" name="Google Shape;11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" name="Google Shape;11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" name="Google Shape;14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6" name="Google Shape;176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2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2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1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1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1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2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2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23.png"/><Relationship Id="rId6" Type="http://schemas.openxmlformats.org/officeDocument/2006/relationships/image" Target="../media/image5.png"/><Relationship Id="rId7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5.png"/><Relationship Id="rId6" Type="http://schemas.openxmlformats.org/officeDocument/2006/relationships/image" Target="../media/image9.png"/><Relationship Id="rId7" Type="http://schemas.openxmlformats.org/officeDocument/2006/relationships/image" Target="../media/image3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Relationship Id="rId4" Type="http://schemas.openxmlformats.org/officeDocument/2006/relationships/image" Target="../media/image26.png"/><Relationship Id="rId5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Relationship Id="rId4" Type="http://schemas.openxmlformats.org/officeDocument/2006/relationships/image" Target="../media/image17.jpg"/><Relationship Id="rId10" Type="http://schemas.openxmlformats.org/officeDocument/2006/relationships/image" Target="../media/image30.png"/><Relationship Id="rId9" Type="http://schemas.openxmlformats.org/officeDocument/2006/relationships/image" Target="../media/image22.png"/><Relationship Id="rId5" Type="http://schemas.openxmlformats.org/officeDocument/2006/relationships/image" Target="../media/image25.png"/><Relationship Id="rId6" Type="http://schemas.openxmlformats.org/officeDocument/2006/relationships/image" Target="../media/image28.jpg"/><Relationship Id="rId7" Type="http://schemas.openxmlformats.org/officeDocument/2006/relationships/image" Target="../media/image24.png"/><Relationship Id="rId8" Type="http://schemas.openxmlformats.org/officeDocument/2006/relationships/image" Target="../media/image2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Relationship Id="rId4" Type="http://schemas.openxmlformats.org/officeDocument/2006/relationships/hyperlink" Target="mailto:yanamekhonoshina@mail.ru" TargetMode="External"/><Relationship Id="rId5" Type="http://schemas.openxmlformats.org/officeDocument/2006/relationships/image" Target="../media/image1.png"/><Relationship Id="rId6" Type="http://schemas.openxmlformats.org/officeDocument/2006/relationships/image" Target="../media/image5.png"/><Relationship Id="rId7" Type="http://schemas.openxmlformats.org/officeDocument/2006/relationships/image" Target="../media/image7.png"/><Relationship Id="rId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/>
          <p:nvPr/>
        </p:nvSpPr>
        <p:spPr>
          <a:xfrm>
            <a:off x="4576740" y="1759036"/>
            <a:ext cx="4591757" cy="3397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1"/>
          <p:cNvSpPr/>
          <p:nvPr/>
        </p:nvSpPr>
        <p:spPr>
          <a:xfrm>
            <a:off x="4577353" y="-2"/>
            <a:ext cx="4591145" cy="1759038"/>
          </a:xfrm>
          <a:prstGeom prst="rect">
            <a:avLst/>
          </a:prstGeom>
          <a:solidFill>
            <a:srgbClr val="FFAC00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ru-RU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Лого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"/>
          <p:cNvSpPr/>
          <p:nvPr/>
        </p:nvSpPr>
        <p:spPr>
          <a:xfrm>
            <a:off x="4567261" y="4475135"/>
            <a:ext cx="4599716" cy="680186"/>
          </a:xfrm>
          <a:prstGeom prst="rect">
            <a:avLst/>
          </a:prstGeom>
          <a:solidFill>
            <a:srgbClr val="9F00FF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"/>
          <p:cNvSpPr/>
          <p:nvPr/>
        </p:nvSpPr>
        <p:spPr>
          <a:xfrm>
            <a:off x="6613897" y="-2"/>
            <a:ext cx="2554598" cy="3206211"/>
          </a:xfrm>
          <a:prstGeom prst="rect">
            <a:avLst/>
          </a:prstGeom>
          <a:solidFill>
            <a:srgbClr val="FBB3C1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Рисунок 22" id="58" name="Google Shape;5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95797" y="-7407080"/>
            <a:ext cx="3096408" cy="435457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"/>
          <p:cNvSpPr/>
          <p:nvPr/>
        </p:nvSpPr>
        <p:spPr>
          <a:xfrm>
            <a:off x="6613895" y="1761784"/>
            <a:ext cx="2553082" cy="3397000"/>
          </a:xfrm>
          <a:prstGeom prst="rect">
            <a:avLst/>
          </a:prstGeom>
          <a:solidFill>
            <a:srgbClr val="FBB3C1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"/>
          <p:cNvSpPr txBox="1"/>
          <p:nvPr/>
        </p:nvSpPr>
        <p:spPr>
          <a:xfrm>
            <a:off x="131664" y="2026805"/>
            <a:ext cx="4287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5875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61" name="Google Shape;61;p1"/>
          <p:cNvSpPr txBox="1"/>
          <p:nvPr/>
        </p:nvSpPr>
        <p:spPr>
          <a:xfrm>
            <a:off x="263075" y="1585213"/>
            <a:ext cx="4024200" cy="18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4000"/>
              <a:buFont typeface="Arial"/>
              <a:buNone/>
            </a:pPr>
            <a:r>
              <a:rPr b="1" lang="ru-RU" sz="2400">
                <a:solidFill>
                  <a:srgbClr val="FFC000"/>
                </a:solidFill>
              </a:rPr>
              <a:t>Интеллектуальный помощник для управления бюджетом и финансовыми обязательствами</a:t>
            </a:r>
            <a:endParaRPr b="0" i="0" sz="100" u="none" cap="none" strike="noStrike">
              <a:solidFill>
                <a:srgbClr val="000000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62" name="Google Shape;62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70800" y="4534663"/>
            <a:ext cx="1448725" cy="56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69918" y="197896"/>
            <a:ext cx="1738225" cy="134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60621" y="2329289"/>
            <a:ext cx="1826431" cy="143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00898" y="1407600"/>
            <a:ext cx="2322465" cy="222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"/>
          <p:cNvSpPr txBox="1"/>
          <p:nvPr>
            <p:ph type="title"/>
          </p:nvPr>
        </p:nvSpPr>
        <p:spPr>
          <a:xfrm>
            <a:off x="311700" y="101857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-RU" sz="4000">
                <a:latin typeface="Montserrat"/>
                <a:ea typeface="Montserrat"/>
                <a:cs typeface="Montserrat"/>
                <a:sym typeface="Montserrat"/>
              </a:rPr>
              <a:t>Задача </a:t>
            </a:r>
            <a:endParaRPr sz="4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" name="Google Shape;71;p2"/>
          <p:cNvSpPr txBox="1"/>
          <p:nvPr/>
        </p:nvSpPr>
        <p:spPr>
          <a:xfrm>
            <a:off x="447250" y="868100"/>
            <a:ext cx="3104700" cy="24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1825" lIns="41825" spcFirstLastPara="1" rIns="41825" wrap="square" tIns="41825">
            <a:noAutofit/>
          </a:bodyPr>
          <a:lstStyle/>
          <a:p>
            <a:pPr indent="-220866" lvl="0" marL="209241" rtl="0" algn="l">
              <a:spcBef>
                <a:spcPts val="0"/>
              </a:spcBef>
              <a:spcAft>
                <a:spcPts val="0"/>
              </a:spcAft>
              <a:buSzPts val="1831"/>
              <a:buChar char="●"/>
            </a:pPr>
            <a:r>
              <a:rPr lang="ru-RU" sz="1830"/>
              <a:t>Современные варианты выполняют только фиксацию расходов и доходов. </a:t>
            </a:r>
            <a:endParaRPr sz="1830">
              <a:solidFill>
                <a:srgbClr val="000000"/>
              </a:solidFill>
            </a:endParaRPr>
          </a:p>
          <a:p>
            <a:pPr indent="-220866" lvl="0" marL="209241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31"/>
              <a:buChar char="●"/>
            </a:pPr>
            <a:r>
              <a:rPr lang="ru-RU" sz="1830">
                <a:solidFill>
                  <a:srgbClr val="000000"/>
                </a:solidFill>
              </a:rPr>
              <a:t>Нет автоматического ведения личных расходов и финансового плана</a:t>
            </a:r>
            <a:endParaRPr sz="183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30">
              <a:solidFill>
                <a:srgbClr val="000000"/>
              </a:solidFill>
            </a:endParaRPr>
          </a:p>
        </p:txBody>
      </p:sp>
      <p:pic>
        <p:nvPicPr>
          <p:cNvPr id="72" name="Google Shape;72;p2"/>
          <p:cNvPicPr preferRelativeResize="0"/>
          <p:nvPr/>
        </p:nvPicPr>
        <p:blipFill rotWithShape="1">
          <a:blip r:embed="rId3">
            <a:alphaModFix/>
          </a:blip>
          <a:srcRect b="0" l="7648" r="7656" t="0"/>
          <a:stretch/>
        </p:blipFill>
        <p:spPr>
          <a:xfrm>
            <a:off x="1831066" y="3674485"/>
            <a:ext cx="7129958" cy="1351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2"/>
          <p:cNvPicPr preferRelativeResize="0"/>
          <p:nvPr/>
        </p:nvPicPr>
        <p:blipFill rotWithShape="1">
          <a:blip r:embed="rId4">
            <a:alphaModFix/>
          </a:blip>
          <a:srcRect b="3108" l="7727" r="8730" t="2122"/>
          <a:stretch/>
        </p:blipFill>
        <p:spPr>
          <a:xfrm>
            <a:off x="3551959" y="2466115"/>
            <a:ext cx="5409063" cy="103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2"/>
          <p:cNvPicPr preferRelativeResize="0"/>
          <p:nvPr/>
        </p:nvPicPr>
        <p:blipFill rotWithShape="1">
          <a:blip r:embed="rId5">
            <a:alphaModFix/>
          </a:blip>
          <a:srcRect b="0" l="8816" r="8634" t="11016"/>
          <a:stretch/>
        </p:blipFill>
        <p:spPr>
          <a:xfrm>
            <a:off x="4057662" y="1013714"/>
            <a:ext cx="4903359" cy="1274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"/>
          <p:cNvSpPr txBox="1"/>
          <p:nvPr>
            <p:ph type="title"/>
          </p:nvPr>
        </p:nvSpPr>
        <p:spPr>
          <a:xfrm>
            <a:off x="311700" y="3838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-RU" sz="4000">
                <a:latin typeface="Montserrat"/>
                <a:ea typeface="Montserrat"/>
                <a:cs typeface="Montserrat"/>
                <a:sym typeface="Montserrat"/>
              </a:rPr>
              <a:t>Описание решения / продукт </a:t>
            </a:r>
            <a:endParaRPr sz="4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" name="Google Shape;80;p3"/>
          <p:cNvSpPr txBox="1"/>
          <p:nvPr/>
        </p:nvSpPr>
        <p:spPr>
          <a:xfrm>
            <a:off x="527500" y="949251"/>
            <a:ext cx="5496600" cy="2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613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81">
              <a:solidFill>
                <a:srgbClr val="000000"/>
              </a:solidFill>
            </a:endParaRPr>
          </a:p>
          <a:p>
            <a:pPr indent="0" lvl="0" marL="6130" rtl="0" algn="l">
              <a:lnSpc>
                <a:spcPct val="90000"/>
              </a:lnSpc>
              <a:spcBef>
                <a:spcPts val="386"/>
              </a:spcBef>
              <a:spcAft>
                <a:spcPts val="0"/>
              </a:spcAft>
              <a:buNone/>
            </a:pPr>
            <a:r>
              <a:t/>
            </a:r>
            <a:endParaRPr sz="1081">
              <a:solidFill>
                <a:srgbClr val="000000"/>
              </a:solidFill>
            </a:endParaRPr>
          </a:p>
        </p:txBody>
      </p:sp>
      <p:sp>
        <p:nvSpPr>
          <p:cNvPr id="81" name="Google Shape;81;p3"/>
          <p:cNvSpPr txBox="1"/>
          <p:nvPr/>
        </p:nvSpPr>
        <p:spPr>
          <a:xfrm>
            <a:off x="836142" y="1109917"/>
            <a:ext cx="5187900" cy="37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201063" lvl="0" marL="6130" rtl="0" algn="just">
              <a:lnSpc>
                <a:spcPct val="90000"/>
              </a:lnSpc>
              <a:spcBef>
                <a:spcPts val="386"/>
              </a:spcBef>
              <a:spcAft>
                <a:spcPts val="0"/>
              </a:spcAft>
              <a:buNone/>
            </a:pPr>
            <a:r>
              <a:t/>
            </a:r>
            <a:endParaRPr sz="772">
              <a:solidFill>
                <a:srgbClr val="000000"/>
              </a:solidFill>
            </a:endParaRPr>
          </a:p>
          <a:p>
            <a:pPr indent="201063" lvl="0" marL="6130" rtl="0" algn="just">
              <a:lnSpc>
                <a:spcPct val="90000"/>
              </a:lnSpc>
              <a:spcBef>
                <a:spcPts val="386"/>
              </a:spcBef>
              <a:spcAft>
                <a:spcPts val="0"/>
              </a:spcAft>
              <a:buNone/>
            </a:pPr>
            <a:r>
              <a:rPr b="1" lang="ru-RU" sz="1544">
                <a:solidFill>
                  <a:srgbClr val="000000"/>
                </a:solidFill>
              </a:rPr>
              <a:t>Возможности нашего варианта:</a:t>
            </a:r>
            <a:endParaRPr b="1" sz="1544">
              <a:solidFill>
                <a:srgbClr val="000000"/>
              </a:solidFill>
            </a:endParaRPr>
          </a:p>
          <a:p>
            <a:pPr indent="201063" lvl="0" marL="6130" rtl="0" algn="just">
              <a:lnSpc>
                <a:spcPct val="90000"/>
              </a:lnSpc>
              <a:spcBef>
                <a:spcPts val="386"/>
              </a:spcBef>
              <a:spcAft>
                <a:spcPts val="0"/>
              </a:spcAft>
              <a:buNone/>
            </a:pPr>
            <a:r>
              <a:t/>
            </a:r>
            <a:endParaRPr b="1" sz="1544">
              <a:solidFill>
                <a:srgbClr val="000000"/>
              </a:solidFill>
            </a:endParaRPr>
          </a:p>
          <a:p>
            <a:pPr indent="0" lvl="0" marL="6130" rtl="0" algn="l">
              <a:lnSpc>
                <a:spcPct val="115000"/>
              </a:lnSpc>
              <a:spcBef>
                <a:spcPts val="386"/>
              </a:spcBef>
              <a:spcAft>
                <a:spcPts val="0"/>
              </a:spcAft>
              <a:buNone/>
            </a:pPr>
            <a:r>
              <a:rPr lang="ru-RU" sz="1544">
                <a:solidFill>
                  <a:srgbClr val="000000"/>
                </a:solidFill>
              </a:rPr>
              <a:t>Персональные финансовые стратегии </a:t>
            </a:r>
            <a:endParaRPr sz="1544">
              <a:solidFill>
                <a:srgbClr val="000000"/>
              </a:solidFill>
            </a:endParaRPr>
          </a:p>
          <a:p>
            <a:pPr indent="0" lvl="0" marL="6130" rtl="0" algn="l">
              <a:lnSpc>
                <a:spcPct val="115000"/>
              </a:lnSpc>
              <a:spcBef>
                <a:spcPts val="386"/>
              </a:spcBef>
              <a:spcAft>
                <a:spcPts val="0"/>
              </a:spcAft>
              <a:buNone/>
            </a:pPr>
            <a:r>
              <a:rPr lang="ru-RU" sz="1544">
                <a:solidFill>
                  <a:srgbClr val="000000"/>
                </a:solidFill>
              </a:rPr>
              <a:t>Автоматическое планирование бюджета</a:t>
            </a:r>
            <a:endParaRPr sz="1544">
              <a:solidFill>
                <a:srgbClr val="000000"/>
              </a:solidFill>
            </a:endParaRPr>
          </a:p>
          <a:p>
            <a:pPr indent="0" lvl="0" marL="6130" rtl="0" algn="l">
              <a:lnSpc>
                <a:spcPct val="115000"/>
              </a:lnSpc>
              <a:spcBef>
                <a:spcPts val="386"/>
              </a:spcBef>
              <a:spcAft>
                <a:spcPts val="0"/>
              </a:spcAft>
              <a:buNone/>
            </a:pPr>
            <a:r>
              <a:rPr lang="ru-RU" sz="1544">
                <a:solidFill>
                  <a:srgbClr val="000000"/>
                </a:solidFill>
              </a:rPr>
              <a:t>Цифровая копилка </a:t>
            </a:r>
            <a:endParaRPr sz="1544">
              <a:solidFill>
                <a:srgbClr val="000000"/>
              </a:solidFill>
            </a:endParaRPr>
          </a:p>
          <a:p>
            <a:pPr indent="0" lvl="0" marL="6130" rtl="0" algn="l">
              <a:lnSpc>
                <a:spcPct val="115000"/>
              </a:lnSpc>
              <a:spcBef>
                <a:spcPts val="386"/>
              </a:spcBef>
              <a:spcAft>
                <a:spcPts val="0"/>
              </a:spcAft>
              <a:buNone/>
            </a:pPr>
            <a:r>
              <a:rPr lang="ru-RU" sz="1544">
                <a:solidFill>
                  <a:srgbClr val="000000"/>
                </a:solidFill>
              </a:rPr>
              <a:t>Интеграция с акциями и скидками </a:t>
            </a:r>
            <a:endParaRPr sz="1544">
              <a:solidFill>
                <a:srgbClr val="000000"/>
              </a:solidFill>
            </a:endParaRPr>
          </a:p>
          <a:p>
            <a:pPr indent="0" lvl="0" marL="6130" rtl="0" algn="l">
              <a:lnSpc>
                <a:spcPct val="115000"/>
              </a:lnSpc>
              <a:spcBef>
                <a:spcPts val="386"/>
              </a:spcBef>
              <a:spcAft>
                <a:spcPts val="0"/>
              </a:spcAft>
              <a:buNone/>
            </a:pPr>
            <a:r>
              <a:rPr lang="ru-RU" sz="1544">
                <a:solidFill>
                  <a:srgbClr val="000000"/>
                </a:solidFill>
              </a:rPr>
              <a:t>Заморозка средств</a:t>
            </a:r>
            <a:endParaRPr sz="1544">
              <a:solidFill>
                <a:srgbClr val="000000"/>
              </a:solidFill>
            </a:endParaRPr>
          </a:p>
          <a:p>
            <a:pPr indent="0" lvl="0" marL="6130" rtl="0" algn="l">
              <a:lnSpc>
                <a:spcPct val="115000"/>
              </a:lnSpc>
              <a:spcBef>
                <a:spcPts val="386"/>
              </a:spcBef>
              <a:spcAft>
                <a:spcPts val="0"/>
              </a:spcAft>
              <a:buNone/>
            </a:pPr>
            <a:r>
              <a:rPr lang="ru-RU" sz="1544">
                <a:solidFill>
                  <a:srgbClr val="000000"/>
                </a:solidFill>
              </a:rPr>
              <a:t>Шаблон по распределению средств</a:t>
            </a:r>
            <a:endParaRPr sz="1544">
              <a:solidFill>
                <a:srgbClr val="000000"/>
              </a:solidFill>
            </a:endParaRPr>
          </a:p>
          <a:p>
            <a:pPr indent="0" lvl="0" marL="6130" rtl="0" algn="l">
              <a:lnSpc>
                <a:spcPct val="115000"/>
              </a:lnSpc>
              <a:spcBef>
                <a:spcPts val="386"/>
              </a:spcBef>
              <a:spcAft>
                <a:spcPts val="0"/>
              </a:spcAft>
              <a:buNone/>
            </a:pPr>
            <a:r>
              <a:rPr lang="ru-RU" sz="1544">
                <a:solidFill>
                  <a:srgbClr val="000000"/>
                </a:solidFill>
              </a:rPr>
              <a:t>Стратегии выгодного погашения долговых обязательств</a:t>
            </a:r>
            <a:endParaRPr sz="1544">
              <a:solidFill>
                <a:srgbClr val="000000"/>
              </a:solidFill>
            </a:endParaRPr>
          </a:p>
          <a:p>
            <a:pPr indent="0" lvl="0" marL="6130" rtl="0" algn="just">
              <a:lnSpc>
                <a:spcPct val="150000"/>
              </a:lnSpc>
              <a:spcBef>
                <a:spcPts val="386"/>
              </a:spcBef>
              <a:spcAft>
                <a:spcPts val="0"/>
              </a:spcAft>
              <a:buNone/>
            </a:pPr>
            <a:r>
              <a:rPr lang="ru-RU" sz="1544">
                <a:solidFill>
                  <a:srgbClr val="000000"/>
                </a:solidFill>
              </a:rPr>
              <a:t>Пенсионные и инвестиционные накопления</a:t>
            </a:r>
            <a:endParaRPr sz="1544">
              <a:solidFill>
                <a:srgbClr val="000000"/>
              </a:solidFill>
            </a:endParaRPr>
          </a:p>
        </p:txBody>
      </p:sp>
      <p:pic>
        <p:nvPicPr>
          <p:cNvPr id="82" name="Google Shape;82;p3" title="галочка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689343"/>
            <a:ext cx="524436" cy="427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3" title="галочка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5" y="2025577"/>
            <a:ext cx="524436" cy="427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3" title="галочка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331894"/>
            <a:ext cx="524436" cy="427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3" title="галочка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666694"/>
            <a:ext cx="524436" cy="427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3" title="галочка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974440"/>
            <a:ext cx="524436" cy="427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3" title="галочка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5" y="3307821"/>
            <a:ext cx="524436" cy="427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3" title="галочка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644054"/>
            <a:ext cx="524436" cy="427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3" title="галочка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12" y="3948956"/>
            <a:ext cx="524436" cy="427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5426" y="819450"/>
            <a:ext cx="2312824" cy="3958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"/>
          <p:cNvSpPr txBox="1"/>
          <p:nvPr>
            <p:ph type="title"/>
          </p:nvPr>
        </p:nvSpPr>
        <p:spPr>
          <a:xfrm>
            <a:off x="311700" y="3838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-RU" sz="4000">
                <a:latin typeface="Montserrat"/>
                <a:ea typeface="Montserrat"/>
                <a:cs typeface="Montserrat"/>
                <a:sym typeface="Montserrat"/>
              </a:rPr>
              <a:t>Рынок</a:t>
            </a:r>
            <a:endParaRPr sz="4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6" name="Google Shape;96;p4"/>
          <p:cNvSpPr txBox="1"/>
          <p:nvPr/>
        </p:nvSpPr>
        <p:spPr>
          <a:xfrm>
            <a:off x="568956" y="841125"/>
            <a:ext cx="8006100" cy="6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689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29">
              <a:solidFill>
                <a:srgbClr val="000000"/>
              </a:solidFill>
            </a:endParaRPr>
          </a:p>
          <a:p>
            <a:pPr indent="0" lvl="0" marL="6894" rtl="0" algn="l">
              <a:lnSpc>
                <a:spcPct val="90000"/>
              </a:lnSpc>
              <a:spcBef>
                <a:spcPts val="434"/>
              </a:spcBef>
              <a:spcAft>
                <a:spcPts val="0"/>
              </a:spcAft>
              <a:buNone/>
            </a:pPr>
            <a:r>
              <a:rPr lang="ru-RU" sz="1737">
                <a:solidFill>
                  <a:srgbClr val="000000"/>
                </a:solidFill>
              </a:rPr>
              <a:t>На рынке уже есть крупные игроки c разнообразным набором функций:</a:t>
            </a:r>
            <a:r>
              <a:rPr b="1" lang="ru-RU" sz="1737">
                <a:solidFill>
                  <a:srgbClr val="000000"/>
                </a:solidFill>
              </a:rPr>
              <a:t> </a:t>
            </a:r>
            <a:endParaRPr b="1" sz="1737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434"/>
              </a:spcBef>
              <a:spcAft>
                <a:spcPts val="0"/>
              </a:spcAft>
              <a:buNone/>
            </a:pPr>
            <a:r>
              <a:t/>
            </a:r>
            <a:endParaRPr b="1" sz="2084">
              <a:solidFill>
                <a:srgbClr val="000000"/>
              </a:solidFill>
            </a:endParaRPr>
          </a:p>
          <a:p>
            <a:pPr indent="0" lvl="0" marL="6894" rtl="0" algn="l">
              <a:lnSpc>
                <a:spcPct val="90000"/>
              </a:lnSpc>
              <a:spcBef>
                <a:spcPts val="434"/>
              </a:spcBef>
              <a:spcAft>
                <a:spcPts val="0"/>
              </a:spcAft>
              <a:buNone/>
            </a:pPr>
            <a:r>
              <a:t/>
            </a:r>
            <a:endParaRPr b="1" sz="1042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434"/>
              </a:spcBef>
              <a:spcAft>
                <a:spcPts val="0"/>
              </a:spcAft>
              <a:buNone/>
            </a:pPr>
            <a:r>
              <a:t/>
            </a:r>
            <a:endParaRPr sz="1042">
              <a:solidFill>
                <a:srgbClr val="000000"/>
              </a:solidFill>
            </a:endParaRPr>
          </a:p>
          <a:p>
            <a:pPr indent="0" lvl="0" marL="6894" rtl="0" algn="l">
              <a:lnSpc>
                <a:spcPct val="90000"/>
              </a:lnSpc>
              <a:spcBef>
                <a:spcPts val="434"/>
              </a:spcBef>
              <a:spcAft>
                <a:spcPts val="0"/>
              </a:spcAft>
              <a:buNone/>
            </a:pPr>
            <a:r>
              <a:t/>
            </a:r>
            <a:endParaRPr sz="1042">
              <a:solidFill>
                <a:srgbClr val="000000"/>
              </a:solidFill>
            </a:endParaRPr>
          </a:p>
          <a:p>
            <a:pPr indent="0" lvl="0" marL="6894" rtl="0" algn="l">
              <a:lnSpc>
                <a:spcPct val="90000"/>
              </a:lnSpc>
              <a:spcBef>
                <a:spcPts val="434"/>
              </a:spcBef>
              <a:spcAft>
                <a:spcPts val="0"/>
              </a:spcAft>
              <a:buNone/>
            </a:pPr>
            <a:r>
              <a:t/>
            </a:r>
            <a:endParaRPr sz="868">
              <a:solidFill>
                <a:srgbClr val="000000"/>
              </a:solidFill>
            </a:endParaRPr>
          </a:p>
          <a:p>
            <a:pPr indent="0" lvl="0" marL="6894" rtl="0" algn="l">
              <a:lnSpc>
                <a:spcPct val="90000"/>
              </a:lnSpc>
              <a:spcBef>
                <a:spcPts val="434"/>
              </a:spcBef>
              <a:spcAft>
                <a:spcPts val="0"/>
              </a:spcAft>
              <a:buNone/>
            </a:pPr>
            <a:r>
              <a:t/>
            </a:r>
            <a:endParaRPr b="1" sz="1303">
              <a:solidFill>
                <a:srgbClr val="000000"/>
              </a:solidFill>
            </a:endParaRPr>
          </a:p>
          <a:p>
            <a:pPr indent="0" lvl="0" marL="6894" rtl="0" algn="l">
              <a:lnSpc>
                <a:spcPct val="90000"/>
              </a:lnSpc>
              <a:spcBef>
                <a:spcPts val="434"/>
              </a:spcBef>
              <a:spcAft>
                <a:spcPts val="0"/>
              </a:spcAft>
              <a:buNone/>
            </a:pPr>
            <a:r>
              <a:t/>
            </a:r>
            <a:endParaRPr b="1" sz="1303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434"/>
              </a:spcBef>
              <a:spcAft>
                <a:spcPts val="0"/>
              </a:spcAft>
              <a:buNone/>
            </a:pPr>
            <a:r>
              <a:t/>
            </a:r>
            <a:endParaRPr b="1" sz="1303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434"/>
              </a:spcBef>
              <a:spcAft>
                <a:spcPts val="0"/>
              </a:spcAft>
              <a:buNone/>
            </a:pPr>
            <a:r>
              <a:t/>
            </a:r>
            <a:endParaRPr sz="1129">
              <a:solidFill>
                <a:srgbClr val="000000"/>
              </a:solidFill>
            </a:endParaRPr>
          </a:p>
          <a:p>
            <a:pPr indent="224784" lvl="0" marL="6894" rtl="0" algn="just">
              <a:lnSpc>
                <a:spcPct val="90000"/>
              </a:lnSpc>
              <a:spcBef>
                <a:spcPts val="434"/>
              </a:spcBef>
              <a:spcAft>
                <a:spcPts val="0"/>
              </a:spcAft>
              <a:buNone/>
            </a:pPr>
            <a:r>
              <a:t/>
            </a:r>
            <a:endParaRPr sz="1389">
              <a:solidFill>
                <a:srgbClr val="000000"/>
              </a:solidFill>
            </a:endParaRPr>
          </a:p>
        </p:txBody>
      </p:sp>
      <p:pic>
        <p:nvPicPr>
          <p:cNvPr id="97" name="Google Shape;97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4420" y="1589394"/>
            <a:ext cx="485503" cy="547288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4"/>
          <p:cNvSpPr txBox="1"/>
          <p:nvPr/>
        </p:nvSpPr>
        <p:spPr>
          <a:xfrm>
            <a:off x="3048184" y="2302774"/>
            <a:ext cx="2266200" cy="5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9725" lIns="39725" spcFirstLastPara="1" rIns="39725" wrap="square" tIns="39725">
            <a:spAutoFit/>
          </a:bodyPr>
          <a:lstStyle/>
          <a:p>
            <a:pPr indent="0" lvl="0" marL="6894" rtl="0" algn="l">
              <a:lnSpc>
                <a:spcPct val="90000"/>
              </a:lnSpc>
              <a:spcBef>
                <a:spcPts val="434"/>
              </a:spcBef>
              <a:spcAft>
                <a:spcPts val="0"/>
              </a:spcAft>
              <a:buClr>
                <a:srgbClr val="000000"/>
              </a:buClr>
              <a:buSzPts val="1042"/>
              <a:buFont typeface="Arial"/>
              <a:buNone/>
            </a:pPr>
            <a:r>
              <a:rPr b="1" lang="ru-RU" sz="1737">
                <a:solidFill>
                  <a:srgbClr val="000000"/>
                </a:solidFill>
              </a:rPr>
              <a:t>You Need A Budget (YNAB)</a:t>
            </a:r>
            <a:endParaRPr sz="1650"/>
          </a:p>
        </p:txBody>
      </p:sp>
      <p:pic>
        <p:nvPicPr>
          <p:cNvPr id="99" name="Google Shape;99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3081" y="2350620"/>
            <a:ext cx="473794" cy="547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27557" y="2401786"/>
            <a:ext cx="1873846" cy="615863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4"/>
          <p:cNvSpPr txBox="1"/>
          <p:nvPr/>
        </p:nvSpPr>
        <p:spPr>
          <a:xfrm>
            <a:off x="400149" y="3111851"/>
            <a:ext cx="63489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9725" lIns="39725" spcFirstLastPara="1" rIns="39725" wrap="square" tIns="397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434"/>
              </a:spcBef>
              <a:spcAft>
                <a:spcPts val="0"/>
              </a:spcAft>
              <a:buClr>
                <a:srgbClr val="000000"/>
              </a:buClr>
              <a:buSzPts val="1042"/>
              <a:buFont typeface="Arial"/>
              <a:buNone/>
            </a:pPr>
            <a:r>
              <a:rPr lang="ru-RU" sz="1650">
                <a:solidFill>
                  <a:srgbClr val="000000"/>
                </a:solidFill>
              </a:rPr>
              <a:t>Лидеры рынка имеют недостатки, такие как: </a:t>
            </a:r>
            <a:endParaRPr sz="608"/>
          </a:p>
        </p:txBody>
      </p:sp>
      <p:sp>
        <p:nvSpPr>
          <p:cNvPr id="102" name="Google Shape;102;p4"/>
          <p:cNvSpPr txBox="1"/>
          <p:nvPr/>
        </p:nvSpPr>
        <p:spPr>
          <a:xfrm>
            <a:off x="5973994" y="1636499"/>
            <a:ext cx="706500" cy="4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9725" lIns="39725" spcFirstLastPara="1" rIns="39725" wrap="square" tIns="39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737"/>
              <a:t>Mint</a:t>
            </a:r>
            <a:endParaRPr b="1" sz="1737"/>
          </a:p>
        </p:txBody>
      </p:sp>
      <p:sp>
        <p:nvSpPr>
          <p:cNvPr id="103" name="Google Shape;103;p4"/>
          <p:cNvSpPr txBox="1"/>
          <p:nvPr/>
        </p:nvSpPr>
        <p:spPr>
          <a:xfrm>
            <a:off x="762457" y="3962004"/>
            <a:ext cx="3141300" cy="8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39725" lIns="39725" spcFirstLastPara="1" rIns="39725" wrap="square" tIns="39725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434"/>
              </a:spcBef>
              <a:spcAft>
                <a:spcPts val="0"/>
              </a:spcAft>
              <a:buClr>
                <a:srgbClr val="000000"/>
              </a:buClr>
              <a:buSzPts val="1042"/>
              <a:buFont typeface="Arial"/>
              <a:buNone/>
            </a:pPr>
            <a:r>
              <a:rPr lang="ru-RU" sz="1737">
                <a:solidFill>
                  <a:srgbClr val="000000"/>
                </a:solidFill>
              </a:rPr>
              <a:t>Высокая цена подписки </a:t>
            </a:r>
            <a:endParaRPr sz="1737">
              <a:solidFill>
                <a:srgbClr val="000000"/>
              </a:solidFill>
            </a:endParaRPr>
          </a:p>
          <a:p>
            <a:pPr indent="0" lvl="0" marL="0" rtl="0" algn="just">
              <a:lnSpc>
                <a:spcPct val="150000"/>
              </a:lnSpc>
              <a:spcBef>
                <a:spcPts val="434"/>
              </a:spcBef>
              <a:spcAft>
                <a:spcPts val="0"/>
              </a:spcAft>
              <a:buClr>
                <a:srgbClr val="000000"/>
              </a:buClr>
              <a:buSzPts val="1042"/>
              <a:buFont typeface="Arial"/>
              <a:buNone/>
            </a:pPr>
            <a:r>
              <a:rPr lang="ru-RU" sz="1737">
                <a:solidFill>
                  <a:srgbClr val="000000"/>
                </a:solidFill>
              </a:rPr>
              <a:t>Безопасность личных данных </a:t>
            </a:r>
            <a:endParaRPr sz="1737">
              <a:solidFill>
                <a:srgbClr val="000000"/>
              </a:solidFill>
            </a:endParaRPr>
          </a:p>
        </p:txBody>
      </p:sp>
      <p:pic>
        <p:nvPicPr>
          <p:cNvPr id="104" name="Google Shape;104;p4" title="крестик (1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05" y="3962010"/>
            <a:ext cx="485500" cy="370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4" title="крестик (1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00" y="4396427"/>
            <a:ext cx="485500" cy="370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4" title="крестик (1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38552" y="4396427"/>
            <a:ext cx="485500" cy="370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4" title="крестик (1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38547" y="3962010"/>
            <a:ext cx="485500" cy="370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4"/>
          <p:cNvPicPr preferRelativeResize="0"/>
          <p:nvPr/>
        </p:nvPicPr>
        <p:blipFill rotWithShape="1">
          <a:blip r:embed="rId7">
            <a:alphaModFix/>
          </a:blip>
          <a:srcRect b="25902" l="10396" r="11258" t="24964"/>
          <a:stretch/>
        </p:blipFill>
        <p:spPr>
          <a:xfrm>
            <a:off x="400145" y="1755488"/>
            <a:ext cx="1935792" cy="547287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4"/>
          <p:cNvSpPr txBox="1"/>
          <p:nvPr/>
        </p:nvSpPr>
        <p:spPr>
          <a:xfrm>
            <a:off x="4380601" y="3962004"/>
            <a:ext cx="4451700" cy="8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39725" lIns="39725" spcFirstLastPara="1" rIns="39725" wrap="square" tIns="39725">
            <a:sp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434"/>
              </a:spcBef>
              <a:spcAft>
                <a:spcPts val="0"/>
              </a:spcAft>
              <a:buClr>
                <a:srgbClr val="000000"/>
              </a:buClr>
              <a:buSzPts val="1042"/>
              <a:buFont typeface="Arial"/>
              <a:buNone/>
            </a:pPr>
            <a:r>
              <a:rPr lang="ru-RU" sz="1737">
                <a:solidFill>
                  <a:srgbClr val="000000"/>
                </a:solidFill>
              </a:rPr>
              <a:t>Отсутствие возможности импорта данных</a:t>
            </a:r>
            <a:endParaRPr sz="1737">
              <a:solidFill>
                <a:srgbClr val="000000"/>
              </a:solidFill>
            </a:endParaRPr>
          </a:p>
          <a:p>
            <a:pPr indent="0" lvl="0" marL="0" rtl="0" algn="just">
              <a:lnSpc>
                <a:spcPct val="150000"/>
              </a:lnSpc>
              <a:spcBef>
                <a:spcPts val="434"/>
              </a:spcBef>
              <a:spcAft>
                <a:spcPts val="0"/>
              </a:spcAft>
              <a:buClr>
                <a:srgbClr val="000000"/>
              </a:buClr>
              <a:buSzPts val="1042"/>
              <a:buFont typeface="Arial"/>
              <a:buNone/>
            </a:pPr>
            <a:r>
              <a:rPr lang="ru-RU" sz="1737">
                <a:solidFill>
                  <a:srgbClr val="000000"/>
                </a:solidFill>
              </a:rPr>
              <a:t>Ограниченный функционал</a:t>
            </a:r>
            <a:endParaRPr sz="1737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"/>
          <p:cNvSpPr txBox="1"/>
          <p:nvPr>
            <p:ph type="title"/>
          </p:nvPr>
        </p:nvSpPr>
        <p:spPr>
          <a:xfrm>
            <a:off x="311700" y="3838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-RU" sz="4000">
                <a:latin typeface="Montserrat"/>
                <a:ea typeface="Montserrat"/>
                <a:cs typeface="Montserrat"/>
                <a:sym typeface="Montserrat"/>
              </a:rPr>
              <a:t>Бизнес модель</a:t>
            </a:r>
            <a:endParaRPr sz="4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" name="Google Shape;115;p6"/>
          <p:cNvSpPr txBox="1"/>
          <p:nvPr/>
        </p:nvSpPr>
        <p:spPr>
          <a:xfrm>
            <a:off x="473975" y="832075"/>
            <a:ext cx="8070900" cy="12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1275" lIns="41275" spcFirstLastPara="1" rIns="41275" wrap="square" tIns="41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5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Главный источник дохода поступает от платных подписок пользователей. В нашем варианте будет 3 вида подписок:</a:t>
            </a:r>
            <a:endParaRPr sz="1805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5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14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6" name="Google Shape;116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912" y="1656772"/>
            <a:ext cx="8438176" cy="33206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"/>
          <p:cNvSpPr txBox="1"/>
          <p:nvPr>
            <p:ph type="title"/>
          </p:nvPr>
        </p:nvSpPr>
        <p:spPr>
          <a:xfrm>
            <a:off x="311700" y="203225"/>
            <a:ext cx="8520600" cy="7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-RU" sz="4000">
                <a:latin typeface="Montserrat Light"/>
                <a:ea typeface="Montserrat Light"/>
                <a:cs typeface="Montserrat Light"/>
                <a:sym typeface="Montserrat Light"/>
              </a:rPr>
              <a:t>Текущие результаты</a:t>
            </a:r>
            <a:endParaRPr sz="400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122" name="Google Shape;122;p7"/>
          <p:cNvPicPr preferRelativeResize="0"/>
          <p:nvPr/>
        </p:nvPicPr>
        <p:blipFill rotWithShape="1">
          <a:blip r:embed="rId3">
            <a:alphaModFix/>
          </a:blip>
          <a:srcRect b="31080" l="16755" r="18351" t="28669"/>
          <a:stretch/>
        </p:blipFill>
        <p:spPr>
          <a:xfrm>
            <a:off x="6680890" y="1804118"/>
            <a:ext cx="1830073" cy="1702568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7"/>
          <p:cNvSpPr txBox="1"/>
          <p:nvPr/>
        </p:nvSpPr>
        <p:spPr>
          <a:xfrm>
            <a:off x="664325" y="1365625"/>
            <a:ext cx="6299400" cy="28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375" lIns="45375" spcFirstLastPara="1" rIns="45375" wrap="square" tIns="453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</a:rPr>
              <a:t>В данный момент FinanceGuru находится на этапе концептуальной модели.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Достигнутые этапы: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ru-RU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Завершена концептуальная модель продукта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ru-RU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Проработана архитектура ИИ-модулей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ru-RU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Разработаны алгоритмы финансового планирования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ru-RU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Сформирована техническая документация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226809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984"/>
          </a:p>
          <a:p>
            <a:pPr indent="0" lvl="0" marL="226809" rtl="0" algn="l">
              <a:lnSpc>
                <a:spcPct val="115000"/>
              </a:lnSpc>
              <a:spcBef>
                <a:spcPts val="595"/>
              </a:spcBef>
              <a:spcAft>
                <a:spcPts val="0"/>
              </a:spcAft>
              <a:buNone/>
            </a:pPr>
            <a:r>
              <a:t/>
            </a:r>
            <a:endParaRPr sz="1389">
              <a:solidFill>
                <a:srgbClr val="000000"/>
              </a:solidFill>
            </a:endParaRPr>
          </a:p>
          <a:p>
            <a:pPr indent="0" lvl="0" marL="226809" rtl="0" algn="l">
              <a:lnSpc>
                <a:spcPct val="115000"/>
              </a:lnSpc>
              <a:spcBef>
                <a:spcPts val="595"/>
              </a:spcBef>
              <a:spcAft>
                <a:spcPts val="0"/>
              </a:spcAft>
              <a:buNone/>
            </a:pPr>
            <a:r>
              <a:t/>
            </a:r>
            <a:endParaRPr sz="1389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95"/>
              </a:spcBef>
              <a:spcAft>
                <a:spcPts val="0"/>
              </a:spcAft>
              <a:buNone/>
            </a:pPr>
            <a:r>
              <a:t/>
            </a:r>
            <a:endParaRPr sz="992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95"/>
              </a:spcBef>
              <a:spcAft>
                <a:spcPts val="0"/>
              </a:spcAft>
              <a:buNone/>
            </a:pPr>
            <a:r>
              <a:t/>
            </a:r>
            <a:endParaRPr sz="992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595"/>
              </a:spcBef>
              <a:spcAft>
                <a:spcPts val="0"/>
              </a:spcAft>
              <a:buNone/>
            </a:pPr>
            <a:r>
              <a:t/>
            </a:r>
            <a:endParaRPr sz="694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 txBox="1"/>
          <p:nvPr>
            <p:ph type="title"/>
          </p:nvPr>
        </p:nvSpPr>
        <p:spPr>
          <a:xfrm>
            <a:off x="311700" y="3838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-RU" sz="4000">
                <a:latin typeface="Montserrat"/>
                <a:ea typeface="Montserrat"/>
                <a:cs typeface="Montserrat"/>
                <a:sym typeface="Montserrat"/>
              </a:rPr>
              <a:t>Планы на 3 года</a:t>
            </a:r>
            <a:endParaRPr sz="4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9" name="Google Shape;129;p8"/>
          <p:cNvSpPr/>
          <p:nvPr/>
        </p:nvSpPr>
        <p:spPr>
          <a:xfrm>
            <a:off x="85849" y="931225"/>
            <a:ext cx="89724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352"/>
              </a:lnSpc>
              <a:spcBef>
                <a:spcPts val="0"/>
              </a:spcBef>
              <a:spcAft>
                <a:spcPts val="0"/>
              </a:spcAft>
              <a:buClr>
                <a:srgbClr val="3257B8"/>
              </a:buClr>
              <a:buSzPts val="2442"/>
              <a:buFont typeface="Roboto Slab"/>
              <a:buNone/>
            </a:pPr>
            <a:r>
              <a:t/>
            </a:r>
            <a:endParaRPr i="0" sz="2283" u="none" cap="none" strike="noStrike">
              <a:solidFill>
                <a:srgbClr val="000000"/>
              </a:solidFill>
            </a:endParaRPr>
          </a:p>
        </p:txBody>
      </p:sp>
      <p:sp>
        <p:nvSpPr>
          <p:cNvPr id="130" name="Google Shape;130;p8"/>
          <p:cNvSpPr/>
          <p:nvPr/>
        </p:nvSpPr>
        <p:spPr>
          <a:xfrm>
            <a:off x="85810" y="1018455"/>
            <a:ext cx="8972400" cy="2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Clr>
                <a:srgbClr val="15213F"/>
              </a:buClr>
              <a:buSzPts val="963"/>
              <a:buFont typeface="Roboto"/>
              <a:buNone/>
            </a:pPr>
            <a:r>
              <a:rPr b="0" i="0" lang="ru-RU" sz="1141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Мы планируем поэтапное развитие продукта, фокусируясь на расширении ИИ-функционала и выходе на международные рынки.</a:t>
            </a:r>
            <a:endParaRPr b="0" i="0" sz="1141" u="none" cap="none" strike="noStrike"/>
          </a:p>
        </p:txBody>
      </p:sp>
      <p:pic>
        <p:nvPicPr>
          <p:cNvPr descr="preencoded.png" id="131" name="Google Shape;13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763" y="1319010"/>
            <a:ext cx="2990781" cy="564351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8"/>
          <p:cNvSpPr/>
          <p:nvPr/>
        </p:nvSpPr>
        <p:spPr>
          <a:xfrm>
            <a:off x="378572" y="2087839"/>
            <a:ext cx="1979700" cy="2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714"/>
              </a:lnSpc>
              <a:spcBef>
                <a:spcPts val="0"/>
              </a:spcBef>
              <a:spcAft>
                <a:spcPts val="0"/>
              </a:spcAft>
              <a:buClr>
                <a:srgbClr val="15213F"/>
              </a:buClr>
              <a:buSzPts val="1204"/>
              <a:buFont typeface="Roboto Slab"/>
              <a:buNone/>
            </a:pPr>
            <a:r>
              <a:rPr b="0" i="0" lang="ru-RU" sz="1251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Краткосрочные (1 год)</a:t>
            </a:r>
            <a:endParaRPr b="0" i="0" sz="1251" u="none" cap="none" strike="noStrike"/>
          </a:p>
        </p:txBody>
      </p:sp>
      <p:sp>
        <p:nvSpPr>
          <p:cNvPr id="133" name="Google Shape;133;p8"/>
          <p:cNvSpPr/>
          <p:nvPr/>
        </p:nvSpPr>
        <p:spPr>
          <a:xfrm>
            <a:off x="335230" y="2759942"/>
            <a:ext cx="2741400" cy="6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Clr>
                <a:srgbClr val="15213F"/>
              </a:buClr>
              <a:buSzPts val="963"/>
              <a:buFont typeface="Roboto"/>
              <a:buNone/>
            </a:pPr>
            <a:r>
              <a:rPr b="1" i="0" lang="ru-RU" sz="134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Цель:</a:t>
            </a:r>
            <a:r>
              <a:rPr b="0" i="0" lang="ru-RU" sz="134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Создание </a:t>
            </a:r>
            <a:r>
              <a:rPr b="1" i="0" lang="ru-RU" sz="134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MVP</a:t>
            </a:r>
            <a:r>
              <a:rPr b="0" i="0" lang="ru-RU" sz="134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(учёт расходов, автоматическая копилка, напоминания о платежах).</a:t>
            </a:r>
            <a:endParaRPr b="0" i="0" sz="1343" u="none" cap="none" strike="noStrike"/>
          </a:p>
        </p:txBody>
      </p:sp>
      <p:pic>
        <p:nvPicPr>
          <p:cNvPr descr="preencoded.png" id="134" name="Google Shape;134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76624" y="1319010"/>
            <a:ext cx="2990781" cy="564351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8"/>
          <p:cNvSpPr/>
          <p:nvPr/>
        </p:nvSpPr>
        <p:spPr>
          <a:xfrm>
            <a:off x="3294900" y="2087839"/>
            <a:ext cx="2325600" cy="2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714"/>
              </a:lnSpc>
              <a:spcBef>
                <a:spcPts val="0"/>
              </a:spcBef>
              <a:spcAft>
                <a:spcPts val="0"/>
              </a:spcAft>
              <a:buClr>
                <a:srgbClr val="15213F"/>
              </a:buClr>
              <a:buSzPts val="1204"/>
              <a:buFont typeface="Roboto Slab"/>
              <a:buNone/>
            </a:pPr>
            <a:r>
              <a:rPr b="0" i="0" lang="ru-RU" sz="1251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Среднесрочные (2–3 года)</a:t>
            </a:r>
            <a:endParaRPr b="0" i="0" sz="1251" u="none" cap="none" strike="noStrike"/>
          </a:p>
        </p:txBody>
      </p:sp>
      <p:sp>
        <p:nvSpPr>
          <p:cNvPr id="136" name="Google Shape;136;p8"/>
          <p:cNvSpPr/>
          <p:nvPr/>
        </p:nvSpPr>
        <p:spPr>
          <a:xfrm>
            <a:off x="3294909" y="2766098"/>
            <a:ext cx="2741400" cy="4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Clr>
                <a:srgbClr val="15213F"/>
              </a:buClr>
              <a:buSzPts val="963"/>
              <a:buFont typeface="Roboto"/>
              <a:buNone/>
            </a:pPr>
            <a:r>
              <a:rPr b="1" i="0" lang="ru-RU" sz="134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Цель:</a:t>
            </a:r>
            <a:r>
              <a:rPr b="0" i="0" lang="ru-RU" sz="134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Масштабирование и развитие ИИ-функций.</a:t>
            </a:r>
            <a:endParaRPr b="0" i="0" sz="1343" u="none" cap="none" strike="noStrike"/>
          </a:p>
        </p:txBody>
      </p:sp>
      <p:pic>
        <p:nvPicPr>
          <p:cNvPr descr="preencoded.png" id="137" name="Google Shape;137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67319" y="1319010"/>
            <a:ext cx="2990781" cy="56435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8"/>
          <p:cNvSpPr/>
          <p:nvPr/>
        </p:nvSpPr>
        <p:spPr>
          <a:xfrm>
            <a:off x="6286837" y="2087839"/>
            <a:ext cx="2085300" cy="2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714"/>
              </a:lnSpc>
              <a:spcBef>
                <a:spcPts val="0"/>
              </a:spcBef>
              <a:spcAft>
                <a:spcPts val="0"/>
              </a:spcAft>
              <a:buClr>
                <a:srgbClr val="15213F"/>
              </a:buClr>
              <a:buSzPts val="1204"/>
              <a:buFont typeface="Roboto Slab"/>
              <a:buNone/>
            </a:pPr>
            <a:r>
              <a:rPr b="0" i="0" lang="ru-RU" sz="1251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Долгосрочные (4-5 лет)</a:t>
            </a:r>
            <a:endParaRPr b="0" i="0" sz="1251" u="none" cap="none" strike="noStrike"/>
          </a:p>
        </p:txBody>
      </p:sp>
      <p:sp>
        <p:nvSpPr>
          <p:cNvPr id="139" name="Google Shape;139;p8"/>
          <p:cNvSpPr/>
          <p:nvPr/>
        </p:nvSpPr>
        <p:spPr>
          <a:xfrm>
            <a:off x="6286837" y="2766098"/>
            <a:ext cx="2741400" cy="4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Clr>
                <a:srgbClr val="15213F"/>
              </a:buClr>
              <a:buSzPts val="963"/>
              <a:buFont typeface="Roboto"/>
              <a:buNone/>
            </a:pPr>
            <a:r>
              <a:rPr b="1" i="0" lang="ru-RU" sz="134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Цель:</a:t>
            </a:r>
            <a:r>
              <a:rPr b="0" i="0" lang="ru-RU" sz="134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Мировой рынок и лидерство в ИИ-финансах.</a:t>
            </a:r>
            <a:endParaRPr b="0" i="0" sz="1343" u="none" cap="none" strike="noStrike"/>
          </a:p>
        </p:txBody>
      </p:sp>
      <p:sp>
        <p:nvSpPr>
          <p:cNvPr id="140" name="Google Shape;140;p8"/>
          <p:cNvSpPr/>
          <p:nvPr/>
        </p:nvSpPr>
        <p:spPr>
          <a:xfrm>
            <a:off x="272999" y="4352129"/>
            <a:ext cx="8785200" cy="4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Clr>
                <a:srgbClr val="15213F"/>
              </a:buClr>
              <a:buSzPts val="963"/>
              <a:buFont typeface="Roboto"/>
              <a:buNone/>
            </a:pPr>
            <a:r>
              <a:rPr b="0" i="0" lang="ru-RU" sz="105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Для достижения этих целей требуются первоначальные инвестиции, ресурсы на привлечение квалифицированных специалистов и масштабные рекламные кампании, ориентированные на просвещение и популяризацию платформы.</a:t>
            </a:r>
            <a:endParaRPr b="0" i="0" sz="1058" u="none" cap="none" strike="noStrike"/>
          </a:p>
        </p:txBody>
      </p:sp>
      <p:sp>
        <p:nvSpPr>
          <p:cNvPr id="141" name="Google Shape;141;p8"/>
          <p:cNvSpPr/>
          <p:nvPr/>
        </p:nvSpPr>
        <p:spPr>
          <a:xfrm>
            <a:off x="143963" y="4193576"/>
            <a:ext cx="15600" cy="768900"/>
          </a:xfrm>
          <a:prstGeom prst="rect">
            <a:avLst/>
          </a:prstGeom>
          <a:solidFill>
            <a:srgbClr val="3257B8"/>
          </a:solidFill>
          <a:ln>
            <a:noFill/>
          </a:ln>
        </p:spPr>
        <p:txBody>
          <a:bodyPr anchorCtr="0" anchor="ctr" bIns="62900" lIns="62900" spcFirstLastPara="1" rIns="62900" wrap="square" tIns="62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"/>
          <p:cNvSpPr txBox="1"/>
          <p:nvPr>
            <p:ph type="title"/>
          </p:nvPr>
        </p:nvSpPr>
        <p:spPr>
          <a:xfrm>
            <a:off x="311700" y="-7549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-RU" sz="4000">
                <a:latin typeface="Montserrat"/>
                <a:ea typeface="Montserrat"/>
                <a:cs typeface="Montserrat"/>
                <a:sym typeface="Montserrat"/>
              </a:rPr>
              <a:t>Команда</a:t>
            </a:r>
            <a:endParaRPr sz="4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7" name="Google Shape;147;p9"/>
          <p:cNvSpPr txBox="1"/>
          <p:nvPr/>
        </p:nvSpPr>
        <p:spPr>
          <a:xfrm>
            <a:off x="439348" y="2556999"/>
            <a:ext cx="1619400" cy="2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734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110">
                <a:solidFill>
                  <a:srgbClr val="0070C0"/>
                </a:solidFill>
              </a:rPr>
              <a:t>Разработчик Frontend</a:t>
            </a:r>
            <a:endParaRPr sz="925">
              <a:solidFill>
                <a:srgbClr val="000000"/>
              </a:solidFill>
            </a:endParaRPr>
          </a:p>
          <a:p>
            <a:pPr indent="-7346" lvl="0" marL="7346" rtl="0" algn="l">
              <a:lnSpc>
                <a:spcPct val="90000"/>
              </a:lnSpc>
              <a:spcBef>
                <a:spcPts val="463"/>
              </a:spcBef>
              <a:spcAft>
                <a:spcPts val="0"/>
              </a:spcAft>
              <a:buNone/>
            </a:pPr>
            <a:r>
              <a:t/>
            </a:r>
            <a:endParaRPr sz="925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463"/>
              </a:spcBef>
              <a:spcAft>
                <a:spcPts val="0"/>
              </a:spcAft>
              <a:buNone/>
            </a:pPr>
            <a:r>
              <a:t/>
            </a:r>
            <a:endParaRPr sz="925">
              <a:solidFill>
                <a:srgbClr val="000000"/>
              </a:solidFill>
            </a:endParaRPr>
          </a:p>
          <a:p>
            <a:pPr indent="0" lvl="0" marL="7346" rtl="0" algn="l">
              <a:lnSpc>
                <a:spcPct val="90000"/>
              </a:lnSpc>
              <a:spcBef>
                <a:spcPts val="463"/>
              </a:spcBef>
              <a:spcAft>
                <a:spcPts val="0"/>
              </a:spcAft>
              <a:buNone/>
            </a:pPr>
            <a:r>
              <a:t/>
            </a:r>
            <a:endParaRPr sz="925">
              <a:solidFill>
                <a:srgbClr val="000000"/>
              </a:solidFill>
            </a:endParaRPr>
          </a:p>
          <a:p>
            <a:pPr indent="0" lvl="0" marL="7346" rtl="0" algn="l">
              <a:lnSpc>
                <a:spcPct val="90000"/>
              </a:lnSpc>
              <a:spcBef>
                <a:spcPts val="463"/>
              </a:spcBef>
              <a:spcAft>
                <a:spcPts val="0"/>
              </a:spcAft>
              <a:buNone/>
            </a:pPr>
            <a:r>
              <a:t/>
            </a:r>
            <a:endParaRPr sz="925">
              <a:solidFill>
                <a:srgbClr val="000000"/>
              </a:solidFill>
            </a:endParaRPr>
          </a:p>
        </p:txBody>
      </p:sp>
      <p:sp>
        <p:nvSpPr>
          <p:cNvPr id="148" name="Google Shape;148;p9"/>
          <p:cNvSpPr txBox="1"/>
          <p:nvPr/>
        </p:nvSpPr>
        <p:spPr>
          <a:xfrm>
            <a:off x="472292" y="2308364"/>
            <a:ext cx="1501500" cy="2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734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295">
                <a:solidFill>
                  <a:srgbClr val="000000"/>
                </a:solidFill>
              </a:rPr>
              <a:t>Мехоношина Яна</a:t>
            </a:r>
            <a:endParaRPr b="1" sz="1295">
              <a:solidFill>
                <a:srgbClr val="000000"/>
              </a:solidFill>
            </a:endParaRPr>
          </a:p>
        </p:txBody>
      </p:sp>
      <p:sp>
        <p:nvSpPr>
          <p:cNvPr id="149" name="Google Shape;149;p9"/>
          <p:cNvSpPr txBox="1"/>
          <p:nvPr/>
        </p:nvSpPr>
        <p:spPr>
          <a:xfrm>
            <a:off x="2587251" y="2559452"/>
            <a:ext cx="1619400" cy="2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734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110">
                <a:solidFill>
                  <a:srgbClr val="0070C0"/>
                </a:solidFill>
              </a:rPr>
              <a:t>Разработчик-Backend</a:t>
            </a:r>
            <a:endParaRPr sz="925">
              <a:solidFill>
                <a:srgbClr val="000000"/>
              </a:solidFill>
            </a:endParaRPr>
          </a:p>
          <a:p>
            <a:pPr indent="0" lvl="0" marL="7346" rtl="0" algn="l">
              <a:lnSpc>
                <a:spcPct val="90000"/>
              </a:lnSpc>
              <a:spcBef>
                <a:spcPts val="463"/>
              </a:spcBef>
              <a:spcAft>
                <a:spcPts val="0"/>
              </a:spcAft>
              <a:buNone/>
            </a:pPr>
            <a:r>
              <a:t/>
            </a:r>
            <a:endParaRPr sz="925">
              <a:solidFill>
                <a:srgbClr val="000000"/>
              </a:solidFill>
            </a:endParaRPr>
          </a:p>
          <a:p>
            <a:pPr indent="0" lvl="0" marL="7346" rtl="0" algn="l">
              <a:lnSpc>
                <a:spcPct val="90000"/>
              </a:lnSpc>
              <a:spcBef>
                <a:spcPts val="463"/>
              </a:spcBef>
              <a:spcAft>
                <a:spcPts val="0"/>
              </a:spcAft>
              <a:buNone/>
            </a:pPr>
            <a:r>
              <a:t/>
            </a:r>
            <a:endParaRPr sz="925">
              <a:solidFill>
                <a:srgbClr val="000000"/>
              </a:solidFill>
            </a:endParaRPr>
          </a:p>
        </p:txBody>
      </p:sp>
      <p:sp>
        <p:nvSpPr>
          <p:cNvPr id="150" name="Google Shape;150;p9"/>
          <p:cNvSpPr txBox="1"/>
          <p:nvPr/>
        </p:nvSpPr>
        <p:spPr>
          <a:xfrm>
            <a:off x="2717943" y="2280914"/>
            <a:ext cx="1358100" cy="2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295">
                <a:solidFill>
                  <a:srgbClr val="000000"/>
                </a:solidFill>
              </a:rPr>
              <a:t>Гимаева Алиса</a:t>
            </a:r>
            <a:endParaRPr b="1" sz="1295">
              <a:solidFill>
                <a:srgbClr val="000000"/>
              </a:solidFill>
            </a:endParaRPr>
          </a:p>
        </p:txBody>
      </p:sp>
      <p:sp>
        <p:nvSpPr>
          <p:cNvPr id="151" name="Google Shape;151;p9"/>
          <p:cNvSpPr txBox="1"/>
          <p:nvPr/>
        </p:nvSpPr>
        <p:spPr>
          <a:xfrm>
            <a:off x="672184" y="4775032"/>
            <a:ext cx="992100" cy="1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734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111"/>
              <a:buFont typeface="Arial"/>
              <a:buNone/>
            </a:pPr>
            <a:r>
              <a:rPr b="1" i="0" lang="ru-RU" sz="111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Тестировщик</a:t>
            </a:r>
            <a:endParaRPr sz="647"/>
          </a:p>
          <a:p>
            <a:pPr indent="0" lvl="0" marL="7346" marR="0" rtl="0" algn="l">
              <a:lnSpc>
                <a:spcPct val="90000"/>
              </a:lnSpc>
              <a:spcBef>
                <a:spcPts val="463"/>
              </a:spcBef>
              <a:spcAft>
                <a:spcPts val="0"/>
              </a:spcAft>
              <a:buClr>
                <a:srgbClr val="000000"/>
              </a:buClr>
              <a:buSzPts val="1018"/>
              <a:buFont typeface="Arial"/>
              <a:buNone/>
            </a:pPr>
            <a:r>
              <a:t/>
            </a:r>
            <a:endParaRPr sz="1018">
              <a:solidFill>
                <a:srgbClr val="000000"/>
              </a:solidFill>
            </a:endParaRPr>
          </a:p>
        </p:txBody>
      </p:sp>
      <p:sp>
        <p:nvSpPr>
          <p:cNvPr id="152" name="Google Shape;152;p9"/>
          <p:cNvSpPr txBox="1"/>
          <p:nvPr/>
        </p:nvSpPr>
        <p:spPr>
          <a:xfrm>
            <a:off x="393625" y="4532437"/>
            <a:ext cx="1710900" cy="2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734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96"/>
              <a:buFont typeface="Arial"/>
              <a:buNone/>
            </a:pPr>
            <a:r>
              <a:rPr b="1" lang="ru-RU" sz="1295">
                <a:solidFill>
                  <a:srgbClr val="000000"/>
                </a:solidFill>
              </a:rPr>
              <a:t>Тюклина Анастасия</a:t>
            </a:r>
            <a:endParaRPr b="1" i="0" sz="12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9"/>
          <p:cNvSpPr txBox="1"/>
          <p:nvPr/>
        </p:nvSpPr>
        <p:spPr>
          <a:xfrm>
            <a:off x="5231249" y="2574356"/>
            <a:ext cx="727500" cy="1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734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110">
                <a:solidFill>
                  <a:srgbClr val="0070C0"/>
                </a:solidFill>
              </a:rPr>
              <a:t>Аналитик</a:t>
            </a:r>
            <a:endParaRPr sz="925">
              <a:solidFill>
                <a:srgbClr val="000000"/>
              </a:solidFill>
            </a:endParaRPr>
          </a:p>
          <a:p>
            <a:pPr indent="0" lvl="0" marL="7346" rtl="0" algn="l">
              <a:lnSpc>
                <a:spcPct val="90000"/>
              </a:lnSpc>
              <a:spcBef>
                <a:spcPts val="463"/>
              </a:spcBef>
              <a:spcAft>
                <a:spcPts val="0"/>
              </a:spcAft>
              <a:buNone/>
            </a:pPr>
            <a:r>
              <a:t/>
            </a:r>
            <a:endParaRPr sz="1018">
              <a:solidFill>
                <a:srgbClr val="000000"/>
              </a:solidFill>
            </a:endParaRPr>
          </a:p>
        </p:txBody>
      </p:sp>
      <p:sp>
        <p:nvSpPr>
          <p:cNvPr id="154" name="Google Shape;154;p9"/>
          <p:cNvSpPr txBox="1"/>
          <p:nvPr/>
        </p:nvSpPr>
        <p:spPr>
          <a:xfrm>
            <a:off x="4741310" y="2308364"/>
            <a:ext cx="1565400" cy="2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734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295">
                <a:solidFill>
                  <a:srgbClr val="000000"/>
                </a:solidFill>
              </a:rPr>
              <a:t>Абдуллина Алина</a:t>
            </a:r>
            <a:endParaRPr b="1" sz="1295">
              <a:solidFill>
                <a:srgbClr val="000000"/>
              </a:solidFill>
            </a:endParaRPr>
          </a:p>
        </p:txBody>
      </p:sp>
      <p:sp>
        <p:nvSpPr>
          <p:cNvPr id="155" name="Google Shape;155;p9"/>
          <p:cNvSpPr txBox="1"/>
          <p:nvPr/>
        </p:nvSpPr>
        <p:spPr>
          <a:xfrm>
            <a:off x="2958053" y="4766169"/>
            <a:ext cx="727500" cy="2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734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111"/>
              <a:buFont typeface="Arial"/>
              <a:buNone/>
            </a:pPr>
            <a:r>
              <a:rPr b="1" i="0" lang="ru-RU" sz="111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Дизайнер </a:t>
            </a:r>
            <a:endParaRPr sz="647"/>
          </a:p>
          <a:p>
            <a:pPr indent="0" lvl="0" marL="0" marR="0" rtl="0" algn="l">
              <a:lnSpc>
                <a:spcPct val="90000"/>
              </a:lnSpc>
              <a:spcBef>
                <a:spcPts val="463"/>
              </a:spcBef>
              <a:spcAft>
                <a:spcPts val="0"/>
              </a:spcAft>
              <a:buClr>
                <a:srgbClr val="000000"/>
              </a:buClr>
              <a:buSzPts val="1018"/>
              <a:buFont typeface="Arial"/>
              <a:buNone/>
            </a:pPr>
            <a:r>
              <a:t/>
            </a:r>
            <a:endParaRPr sz="925">
              <a:solidFill>
                <a:srgbClr val="000000"/>
              </a:solidFill>
            </a:endParaRPr>
          </a:p>
          <a:p>
            <a:pPr indent="0" lvl="0" marL="7346" marR="0" rtl="0" algn="l">
              <a:lnSpc>
                <a:spcPct val="90000"/>
              </a:lnSpc>
              <a:spcBef>
                <a:spcPts val="463"/>
              </a:spcBef>
              <a:spcAft>
                <a:spcPts val="0"/>
              </a:spcAft>
              <a:buClr>
                <a:srgbClr val="000000"/>
              </a:buClr>
              <a:buSzPts val="1018"/>
              <a:buFont typeface="Arial"/>
              <a:buNone/>
            </a:pPr>
            <a:r>
              <a:t/>
            </a:r>
            <a:endParaRPr sz="1018">
              <a:solidFill>
                <a:srgbClr val="000000"/>
              </a:solidFill>
            </a:endParaRPr>
          </a:p>
          <a:p>
            <a:pPr indent="0" lvl="0" marL="7346" marR="0" rtl="0" algn="l">
              <a:lnSpc>
                <a:spcPct val="90000"/>
              </a:lnSpc>
              <a:spcBef>
                <a:spcPts val="463"/>
              </a:spcBef>
              <a:spcAft>
                <a:spcPts val="0"/>
              </a:spcAft>
              <a:buClr>
                <a:srgbClr val="000000"/>
              </a:buClr>
              <a:buSzPts val="1018"/>
              <a:buFont typeface="Arial"/>
              <a:buNone/>
            </a:pPr>
            <a:r>
              <a:t/>
            </a:r>
            <a:endParaRPr sz="647"/>
          </a:p>
        </p:txBody>
      </p:sp>
      <p:sp>
        <p:nvSpPr>
          <p:cNvPr id="156" name="Google Shape;156;p9"/>
          <p:cNvSpPr txBox="1"/>
          <p:nvPr/>
        </p:nvSpPr>
        <p:spPr>
          <a:xfrm>
            <a:off x="2656199" y="4532437"/>
            <a:ext cx="1415100" cy="2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96"/>
              <a:buFont typeface="Arial"/>
              <a:buNone/>
            </a:pPr>
            <a:r>
              <a:rPr b="1" lang="ru-RU" sz="1295">
                <a:solidFill>
                  <a:srgbClr val="000000"/>
                </a:solidFill>
              </a:rPr>
              <a:t>Хасанова Гулия</a:t>
            </a:r>
            <a:endParaRPr b="1" i="0" sz="129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9"/>
          <p:cNvSpPr txBox="1"/>
          <p:nvPr/>
        </p:nvSpPr>
        <p:spPr>
          <a:xfrm>
            <a:off x="4820094" y="4775031"/>
            <a:ext cx="1457400" cy="1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734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111"/>
              <a:buFont typeface="Arial"/>
              <a:buNone/>
            </a:pPr>
            <a:r>
              <a:rPr b="1" i="0" lang="ru-RU" sz="111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Продукт-менеджер</a:t>
            </a:r>
            <a:endParaRPr b="1" i="0" sz="111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734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111"/>
              <a:buFont typeface="Arial"/>
              <a:buNone/>
            </a:pPr>
            <a:r>
              <a:t/>
            </a:r>
            <a:endParaRPr sz="925">
              <a:solidFill>
                <a:srgbClr val="000000"/>
              </a:solidFill>
            </a:endParaRPr>
          </a:p>
          <a:p>
            <a:pPr indent="0" lvl="0" marL="734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111"/>
              <a:buFont typeface="Arial"/>
              <a:buNone/>
            </a:pPr>
            <a:r>
              <a:t/>
            </a:r>
            <a:endParaRPr sz="1018">
              <a:solidFill>
                <a:srgbClr val="000000"/>
              </a:solidFill>
            </a:endParaRPr>
          </a:p>
          <a:p>
            <a:pPr indent="0" lvl="0" marL="7346" marR="0" rtl="0" algn="l">
              <a:lnSpc>
                <a:spcPct val="90000"/>
              </a:lnSpc>
              <a:spcBef>
                <a:spcPts val="463"/>
              </a:spcBef>
              <a:spcAft>
                <a:spcPts val="0"/>
              </a:spcAft>
              <a:buClr>
                <a:srgbClr val="000000"/>
              </a:buClr>
              <a:buSzPts val="1018"/>
              <a:buFont typeface="Arial"/>
              <a:buNone/>
            </a:pPr>
            <a:r>
              <a:t/>
            </a:r>
            <a:endParaRPr sz="647"/>
          </a:p>
        </p:txBody>
      </p:sp>
      <p:sp>
        <p:nvSpPr>
          <p:cNvPr id="158" name="Google Shape;158;p9"/>
          <p:cNvSpPr txBox="1"/>
          <p:nvPr/>
        </p:nvSpPr>
        <p:spPr>
          <a:xfrm>
            <a:off x="4841339" y="4532437"/>
            <a:ext cx="1415100" cy="2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734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96"/>
              <a:buFont typeface="Arial"/>
              <a:buNone/>
            </a:pPr>
            <a:r>
              <a:rPr b="1" lang="ru-RU" sz="1295">
                <a:solidFill>
                  <a:srgbClr val="000000"/>
                </a:solidFill>
              </a:rPr>
              <a:t>Куликова Алеся</a:t>
            </a:r>
            <a:endParaRPr sz="647"/>
          </a:p>
        </p:txBody>
      </p:sp>
      <p:sp>
        <p:nvSpPr>
          <p:cNvPr id="159" name="Google Shape;159;p9"/>
          <p:cNvSpPr txBox="1"/>
          <p:nvPr/>
        </p:nvSpPr>
        <p:spPr>
          <a:xfrm>
            <a:off x="6933482" y="2576807"/>
            <a:ext cx="1501500" cy="1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734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110">
                <a:solidFill>
                  <a:srgbClr val="0070C0"/>
                </a:solidFill>
              </a:rPr>
              <a:t>Мастер презентаций</a:t>
            </a:r>
            <a:endParaRPr sz="925">
              <a:solidFill>
                <a:srgbClr val="000000"/>
              </a:solidFill>
            </a:endParaRPr>
          </a:p>
          <a:p>
            <a:pPr indent="0" lvl="0" marL="7346" rtl="0" algn="l">
              <a:lnSpc>
                <a:spcPct val="90000"/>
              </a:lnSpc>
              <a:spcBef>
                <a:spcPts val="463"/>
              </a:spcBef>
              <a:spcAft>
                <a:spcPts val="0"/>
              </a:spcAft>
              <a:buNone/>
            </a:pPr>
            <a:r>
              <a:t/>
            </a:r>
            <a:endParaRPr sz="925">
              <a:solidFill>
                <a:srgbClr val="000000"/>
              </a:solidFill>
            </a:endParaRPr>
          </a:p>
          <a:p>
            <a:pPr indent="0" lvl="0" marL="7346" rtl="0" algn="l">
              <a:lnSpc>
                <a:spcPct val="90000"/>
              </a:lnSpc>
              <a:spcBef>
                <a:spcPts val="463"/>
              </a:spcBef>
              <a:spcAft>
                <a:spcPts val="0"/>
              </a:spcAft>
              <a:buNone/>
            </a:pPr>
            <a:r>
              <a:t/>
            </a:r>
            <a:endParaRPr sz="1018">
              <a:solidFill>
                <a:srgbClr val="000000"/>
              </a:solidFill>
            </a:endParaRPr>
          </a:p>
        </p:txBody>
      </p:sp>
      <p:sp>
        <p:nvSpPr>
          <p:cNvPr id="160" name="Google Shape;160;p9"/>
          <p:cNvSpPr txBox="1"/>
          <p:nvPr/>
        </p:nvSpPr>
        <p:spPr>
          <a:xfrm>
            <a:off x="6972043" y="2308358"/>
            <a:ext cx="1457400" cy="2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734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295">
                <a:solidFill>
                  <a:srgbClr val="000000"/>
                </a:solidFill>
              </a:rPr>
              <a:t>Нечаева Лолита</a:t>
            </a:r>
            <a:endParaRPr b="1" sz="1295">
              <a:solidFill>
                <a:srgbClr val="000000"/>
              </a:solidFill>
            </a:endParaRPr>
          </a:p>
        </p:txBody>
      </p:sp>
      <p:sp>
        <p:nvSpPr>
          <p:cNvPr id="161" name="Google Shape;161;p9"/>
          <p:cNvSpPr txBox="1"/>
          <p:nvPr/>
        </p:nvSpPr>
        <p:spPr>
          <a:xfrm>
            <a:off x="6759253" y="4766169"/>
            <a:ext cx="1991100" cy="2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734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111"/>
              <a:buFont typeface="Arial"/>
              <a:buNone/>
            </a:pPr>
            <a:r>
              <a:rPr b="1" lang="ru-RU" sz="1110">
                <a:solidFill>
                  <a:srgbClr val="0070C0"/>
                </a:solidFill>
              </a:rPr>
              <a:t>Системный администратор</a:t>
            </a:r>
            <a:endParaRPr sz="647"/>
          </a:p>
          <a:p>
            <a:pPr indent="0" lvl="0" marL="7346" marR="0" rtl="0" algn="l">
              <a:lnSpc>
                <a:spcPct val="90000"/>
              </a:lnSpc>
              <a:spcBef>
                <a:spcPts val="463"/>
              </a:spcBef>
              <a:spcAft>
                <a:spcPts val="0"/>
              </a:spcAft>
              <a:buClr>
                <a:srgbClr val="000000"/>
              </a:buClr>
              <a:buSzPts val="1018"/>
              <a:buFont typeface="Arial"/>
              <a:buNone/>
            </a:pPr>
            <a:r>
              <a:t/>
            </a:r>
            <a:endParaRPr sz="925">
              <a:solidFill>
                <a:srgbClr val="000000"/>
              </a:solidFill>
            </a:endParaRPr>
          </a:p>
          <a:p>
            <a:pPr indent="0" lvl="0" marL="7346" marR="0" rtl="0" algn="l">
              <a:lnSpc>
                <a:spcPct val="90000"/>
              </a:lnSpc>
              <a:spcBef>
                <a:spcPts val="463"/>
              </a:spcBef>
              <a:spcAft>
                <a:spcPts val="0"/>
              </a:spcAft>
              <a:buClr>
                <a:srgbClr val="000000"/>
              </a:buClr>
              <a:buSzPts val="1018"/>
              <a:buFont typeface="Arial"/>
              <a:buNone/>
            </a:pPr>
            <a:r>
              <a:t/>
            </a:r>
            <a:endParaRPr sz="1018">
              <a:solidFill>
                <a:srgbClr val="000000"/>
              </a:solidFill>
            </a:endParaRPr>
          </a:p>
        </p:txBody>
      </p:sp>
      <p:sp>
        <p:nvSpPr>
          <p:cNvPr id="162" name="Google Shape;162;p9"/>
          <p:cNvSpPr txBox="1"/>
          <p:nvPr/>
        </p:nvSpPr>
        <p:spPr>
          <a:xfrm>
            <a:off x="6972042" y="4532437"/>
            <a:ext cx="1565400" cy="2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734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96"/>
              <a:buFont typeface="Arial"/>
              <a:buNone/>
            </a:pPr>
            <a:r>
              <a:rPr b="1" lang="ru-RU" sz="1295">
                <a:solidFill>
                  <a:srgbClr val="000000"/>
                </a:solidFill>
              </a:rPr>
              <a:t>Мухаметов Ранис</a:t>
            </a:r>
            <a:endParaRPr sz="647"/>
          </a:p>
        </p:txBody>
      </p:sp>
      <p:sp>
        <p:nvSpPr>
          <p:cNvPr id="163" name="Google Shape;163;p9"/>
          <p:cNvSpPr txBox="1"/>
          <p:nvPr/>
        </p:nvSpPr>
        <p:spPr>
          <a:xfrm>
            <a:off x="494450" y="801409"/>
            <a:ext cx="1457400" cy="14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2325" lIns="42325" spcFirstLastPara="1" rIns="42325" wrap="square" tIns="42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21"/>
              <a:t>Фото</a:t>
            </a:r>
            <a:endParaRPr sz="2221"/>
          </a:p>
        </p:txBody>
      </p:sp>
      <p:sp>
        <p:nvSpPr>
          <p:cNvPr id="164" name="Google Shape;164;p9"/>
          <p:cNvSpPr txBox="1"/>
          <p:nvPr/>
        </p:nvSpPr>
        <p:spPr>
          <a:xfrm>
            <a:off x="439348" y="2940937"/>
            <a:ext cx="1457400" cy="14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2325" lIns="42325" spcFirstLastPara="1" rIns="42325" wrap="square" tIns="42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21"/>
          </a:p>
        </p:txBody>
      </p:sp>
      <p:sp>
        <p:nvSpPr>
          <p:cNvPr id="165" name="Google Shape;165;p9"/>
          <p:cNvSpPr txBox="1"/>
          <p:nvPr/>
        </p:nvSpPr>
        <p:spPr>
          <a:xfrm>
            <a:off x="2592972" y="2945855"/>
            <a:ext cx="1457400" cy="14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2325" lIns="42325" spcFirstLastPara="1" rIns="42325" wrap="square" tIns="423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21"/>
          </a:p>
        </p:txBody>
      </p:sp>
      <p:pic>
        <p:nvPicPr>
          <p:cNvPr id="166" name="Google Shape;166;p9" title="photo_5436140416241105203_y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4770" y="753612"/>
            <a:ext cx="1358006" cy="14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9" title="5438259243867309996.jpg"/>
          <p:cNvPicPr preferRelativeResize="0"/>
          <p:nvPr/>
        </p:nvPicPr>
        <p:blipFill rotWithShape="1">
          <a:blip r:embed="rId4">
            <a:alphaModFix/>
          </a:blip>
          <a:srcRect b="12402" l="12464" r="0" t="12108"/>
          <a:stretch/>
        </p:blipFill>
        <p:spPr>
          <a:xfrm>
            <a:off x="544265" y="801409"/>
            <a:ext cx="1358021" cy="14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92972" y="3091930"/>
            <a:ext cx="1501553" cy="1305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9" title="5436326478519336240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34553" y="751425"/>
            <a:ext cx="1178926" cy="14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9"/>
          <p:cNvPicPr preferRelativeResize="0"/>
          <p:nvPr/>
        </p:nvPicPr>
        <p:blipFill rotWithShape="1">
          <a:blip r:embed="rId7">
            <a:alphaModFix/>
          </a:blip>
          <a:srcRect b="4091" l="22380" r="26123" t="18706"/>
          <a:stretch/>
        </p:blipFill>
        <p:spPr>
          <a:xfrm>
            <a:off x="7005243" y="789249"/>
            <a:ext cx="1358019" cy="1475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4450" y="2976927"/>
            <a:ext cx="1457642" cy="1438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15312" y="2865140"/>
            <a:ext cx="1565406" cy="1544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993285" y="2901720"/>
            <a:ext cx="1415155" cy="14742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"/>
          <p:cNvSpPr/>
          <p:nvPr/>
        </p:nvSpPr>
        <p:spPr>
          <a:xfrm>
            <a:off x="0" y="-43155"/>
            <a:ext cx="4591145" cy="1350245"/>
          </a:xfrm>
          <a:prstGeom prst="rect">
            <a:avLst/>
          </a:prstGeom>
          <a:solidFill>
            <a:srgbClr val="B5D8E1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11"/>
          <p:cNvSpPr/>
          <p:nvPr/>
        </p:nvSpPr>
        <p:spPr>
          <a:xfrm>
            <a:off x="1268710" y="-42793"/>
            <a:ext cx="4591145" cy="1350245"/>
          </a:xfrm>
          <a:prstGeom prst="rect">
            <a:avLst/>
          </a:prstGeom>
          <a:solidFill>
            <a:srgbClr val="FBB3C1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11"/>
          <p:cNvSpPr/>
          <p:nvPr/>
        </p:nvSpPr>
        <p:spPr>
          <a:xfrm>
            <a:off x="3693796" y="-23247"/>
            <a:ext cx="4591145" cy="1350245"/>
          </a:xfrm>
          <a:prstGeom prst="rect">
            <a:avLst/>
          </a:prstGeom>
          <a:solidFill>
            <a:srgbClr val="FD493D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11"/>
          <p:cNvSpPr/>
          <p:nvPr/>
        </p:nvSpPr>
        <p:spPr>
          <a:xfrm>
            <a:off x="6266836" y="-32278"/>
            <a:ext cx="2901659" cy="1358914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" name="Google Shape;18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98697" y="-12733"/>
            <a:ext cx="1777978" cy="1358915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1"/>
          <p:cNvSpPr txBox="1"/>
          <p:nvPr/>
        </p:nvSpPr>
        <p:spPr>
          <a:xfrm>
            <a:off x="776063" y="148914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ru-RU" sz="4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Контакты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11"/>
          <p:cNvSpPr txBox="1"/>
          <p:nvPr/>
        </p:nvSpPr>
        <p:spPr>
          <a:xfrm>
            <a:off x="3746610" y="2195003"/>
            <a:ext cx="4953600" cy="20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/>
              <a:t>Спасибо за внимание!</a:t>
            </a:r>
            <a:endParaRPr sz="2000"/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</a:rPr>
              <a:t>email: </a:t>
            </a:r>
            <a:r>
              <a:rPr lang="ru-RU" sz="2000" u="sng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yanamekhonoshina@mail.ru</a:t>
            </a:r>
            <a:endParaRPr i="0" sz="2000" u="none" cap="none" strike="noStrike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ru-RU" sz="2000" u="none" cap="none" strike="noStrike">
                <a:solidFill>
                  <a:srgbClr val="000000"/>
                </a:solidFill>
              </a:rPr>
              <a:t>Телефон  </a:t>
            </a:r>
            <a:r>
              <a:rPr lang="ru-RU" sz="2000">
                <a:solidFill>
                  <a:schemeClr val="dk1"/>
                </a:solidFill>
              </a:rPr>
              <a:t>8 (965) 644-15-34</a:t>
            </a:r>
            <a:endParaRPr i="0" sz="2000" u="none" cap="none" strike="noStrike">
              <a:solidFill>
                <a:srgbClr val="000000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76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85" name="Google Shape;185;p11"/>
          <p:cNvSpPr/>
          <p:nvPr/>
        </p:nvSpPr>
        <p:spPr>
          <a:xfrm>
            <a:off x="440671" y="1786069"/>
            <a:ext cx="1950000" cy="11457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contacts</a:t>
            </a:r>
            <a:endParaRPr b="0" i="0" sz="1400" u="none" cap="none" strike="noStrike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186" name="Google Shape;186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242793">
            <a:off x="117765" y="395584"/>
            <a:ext cx="1043848" cy="404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65009" y="40458"/>
            <a:ext cx="1542704" cy="121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851348" y="6337"/>
            <a:ext cx="1266534" cy="121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1703" y="1578625"/>
            <a:ext cx="2690573" cy="314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Сергей</dc:creator>
</cp:coreProperties>
</file>