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97" r:id="rId3"/>
    <p:sldId id="298" r:id="rId4"/>
    <p:sldId id="309" r:id="rId5"/>
    <p:sldId id="312" r:id="rId6"/>
    <p:sldId id="311" r:id="rId7"/>
    <p:sldId id="299" r:id="rId8"/>
    <p:sldId id="307" r:id="rId9"/>
    <p:sldId id="310" r:id="rId10"/>
    <p:sldId id="300" r:id="rId11"/>
    <p:sldId id="301" r:id="rId12"/>
    <p:sldId id="302" r:id="rId13"/>
    <p:sldId id="303" r:id="rId14"/>
    <p:sldId id="308" r:id="rId15"/>
    <p:sldId id="304" r:id="rId16"/>
    <p:sldId id="305" r:id="rId17"/>
  </p:sldIdLst>
  <p:sldSz cx="20112038" cy="11315700"/>
  <p:notesSz cx="9144000" cy="6858000"/>
  <p:embeddedFontLst>
    <p:embeddedFont>
      <p:font typeface="Calibri Light" pitchFamily="34" charset="0"/>
      <p:regular r:id="rId19"/>
      <p: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374" autoAdjust="0"/>
  </p:normalViewPr>
  <p:slideViewPr>
    <p:cSldViewPr snapToGrid="0">
      <p:cViewPr>
        <p:scale>
          <a:sx n="50" d="100"/>
          <a:sy n="50" d="100"/>
        </p:scale>
        <p:origin x="-1068" y="-828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11.12.2023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7165F-A99B-4248-BB82-C17B29361F81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18" Type="http://schemas.microsoft.com/office/2007/relationships/hdphoto" Target="../media/hdphoto3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25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=""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=""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=""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=""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=""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=""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=""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=""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=""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biLevel thresh="75000"/>
              <a:extLst>
                <a:ext uri="{BEBA8EAE-BF5A-486C-A8C5-ECC9F3942E4B}">
                  <a14:imgProps xmlns:a14="http://schemas.microsoft.com/office/drawing/2010/main" xmlns="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biLevel thresh="75000"/>
              <a:extLst>
                <a:ext uri="{BEBA8EAE-BF5A-486C-A8C5-ECC9F3942E4B}">
                  <a14:imgProps xmlns:a14="http://schemas.microsoft.com/office/drawing/2010/main" xmlns="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=""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=""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34" Type="http://schemas.openxmlformats.org/officeDocument/2006/relationships/image" Target="../media/image1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32" Type="http://schemas.openxmlformats.org/officeDocument/2006/relationships/image" Target="../media/image11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9.png"/><Relationship Id="rId36" Type="http://schemas.openxmlformats.org/officeDocument/2006/relationships/image" Target="../media/image1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openxmlformats.org/officeDocument/2006/relationships/image" Target="../media/image15.svg"/><Relationship Id="rId30" Type="http://schemas.openxmlformats.org/officeDocument/2006/relationships/image" Target="../media/image10.png"/><Relationship Id="rId35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11.12.2023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=""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=""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=""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=""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=""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=""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=""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=""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=""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=""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 cstate="print">
                  <a:biLevel thresh="75000"/>
                  <a:extLst>
                    <a:ext uri="{BEBA8EAE-BF5A-486C-A8C5-ECC9F3942E4B}">
                      <a14:imgProps xmlns:a14="http://schemas.microsoft.com/office/drawing/2010/main" xmlns="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=""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biLevel thresh="75000"/>
                  <a:extLst>
                    <a:ext uri="{BEBA8EAE-BF5A-486C-A8C5-ECC9F3942E4B}">
                      <a14:imgProps xmlns:a14="http://schemas.microsoft.com/office/drawing/2010/main" xmlns="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=""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=""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=""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32.png"/><Relationship Id="rId18" Type="http://schemas.openxmlformats.org/officeDocument/2006/relationships/image" Target="../media/image57.svg"/><Relationship Id="rId26" Type="http://schemas.openxmlformats.org/officeDocument/2006/relationships/image" Target="../media/image39.png"/><Relationship Id="rId3" Type="http://schemas.openxmlformats.org/officeDocument/2006/relationships/image" Target="../media/image27.png"/><Relationship Id="rId21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image" Target="../media/image51.svg"/><Relationship Id="rId17" Type="http://schemas.openxmlformats.org/officeDocument/2006/relationships/image" Target="../media/image34.png"/><Relationship Id="rId25" Type="http://schemas.openxmlformats.org/officeDocument/2006/relationships/image" Target="../media/image6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5.svg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11" Type="http://schemas.openxmlformats.org/officeDocument/2006/relationships/image" Target="../media/image31.png"/><Relationship Id="rId24" Type="http://schemas.openxmlformats.org/officeDocument/2006/relationships/image" Target="../media/image38.png"/><Relationship Id="rId5" Type="http://schemas.openxmlformats.org/officeDocument/2006/relationships/image" Target="../media/image28.png"/><Relationship Id="rId15" Type="http://schemas.openxmlformats.org/officeDocument/2006/relationships/image" Target="../media/image33.png"/><Relationship Id="rId23" Type="http://schemas.openxmlformats.org/officeDocument/2006/relationships/image" Target="../media/image61.svg"/><Relationship Id="rId10" Type="http://schemas.openxmlformats.org/officeDocument/2006/relationships/image" Target="../media/image49.svg"/><Relationship Id="rId19" Type="http://schemas.openxmlformats.org/officeDocument/2006/relationships/image" Target="../media/image35.png"/><Relationship Id="rId4" Type="http://schemas.openxmlformats.org/officeDocument/2006/relationships/image" Target="../media/image43.svg"/><Relationship Id="rId9" Type="http://schemas.openxmlformats.org/officeDocument/2006/relationships/image" Target="../media/image30.png"/><Relationship Id="rId14" Type="http://schemas.openxmlformats.org/officeDocument/2006/relationships/image" Target="../media/image53.svg"/><Relationship Id="rId22" Type="http://schemas.openxmlformats.org/officeDocument/2006/relationships/image" Target="../media/image37.png"/><Relationship Id="rId27" Type="http://schemas.openxmlformats.org/officeDocument/2006/relationships/image" Target="../media/image6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=""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7897" y="4219467"/>
            <a:ext cx="11666745" cy="3171782"/>
          </a:xfrm>
          <a:prstGeom prst="rect">
            <a:avLst/>
          </a:prstGeom>
        </p:spPr>
        <p:txBody>
          <a:bodyPr lIns="0" tIns="0" rIns="0" bIns="0" anchor="b">
            <a:normAutofit fontScale="90000"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Получение электрической энергии посредством установки кинетической плитки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одзаголовок 2">
            <a:extLst>
              <a:ext uri="{FF2B5EF4-FFF2-40B4-BE49-F238E27FC236}">
                <a16:creationId xmlns="" xmlns:a16="http://schemas.microsoft.com/office/drawing/2014/main" id="{3566EB9A-515F-46B0-92D6-1966C5D16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212" y="7682028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Ибатуллин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И.Д.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190" y="2957508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8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6302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2688" y="2694750"/>
            <a:ext cx="9030462" cy="7554912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cs typeface="Arial" pitchFamily="34" charset="0"/>
              </a:rPr>
              <a:t>Кинетическая плитка представляет собой инновационное решение, которое позволяет получать энергию от движения пешеходов, что является не только </a:t>
            </a:r>
            <a:r>
              <a:rPr lang="ru-RU" sz="3200" dirty="0" err="1" smtClean="0">
                <a:cs typeface="Arial" pitchFamily="34" charset="0"/>
              </a:rPr>
              <a:t>экологичным</a:t>
            </a:r>
            <a:r>
              <a:rPr lang="ru-RU" sz="3200" dirty="0" smtClean="0">
                <a:cs typeface="Arial" pitchFamily="34" charset="0"/>
              </a:rPr>
              <a:t>, но и экономически выгодным. Благодаря этому проекту можно сократить расходы на </a:t>
            </a:r>
            <a:r>
              <a:rPr lang="ru-RU" sz="3200" dirty="0" err="1" smtClean="0">
                <a:cs typeface="Arial" pitchFamily="34" charset="0"/>
              </a:rPr>
              <a:t>энергозатраты</a:t>
            </a:r>
            <a:r>
              <a:rPr lang="ru-RU" sz="3200" dirty="0" smtClean="0">
                <a:cs typeface="Arial" pitchFamily="34" charset="0"/>
              </a:rPr>
              <a:t> и уменьшить вредное воздействие на окружающую среду</a:t>
            </a:r>
            <a:r>
              <a:rPr lang="ru-RU" sz="3200" dirty="0">
                <a:cs typeface="Arial" pitchFamily="34" charset="0"/>
              </a:rPr>
              <a:t>. </a:t>
            </a:r>
          </a:p>
          <a:p>
            <a:pPr algn="just"/>
            <a:r>
              <a:rPr lang="ru-RU" sz="3200" dirty="0">
                <a:cs typeface="Arial" pitchFamily="34" charset="0"/>
              </a:rPr>
              <a:t>Хотя существует множество других эффективных альтернативных источников энергии, они ограничены </a:t>
            </a:r>
            <a:r>
              <a:rPr lang="ru-RU" sz="3200" dirty="0" smtClean="0">
                <a:cs typeface="Arial" pitchFamily="34" charset="0"/>
              </a:rPr>
              <a:t>погодными </a:t>
            </a:r>
            <a:r>
              <a:rPr lang="ru-RU" sz="3200" dirty="0">
                <a:cs typeface="Arial" pitchFamily="34" charset="0"/>
              </a:rPr>
              <a:t>условиями.</a:t>
            </a:r>
          </a:p>
          <a:p>
            <a:endParaRPr lang="ru-RU" dirty="0" smtClean="0">
              <a:latin typeface="+mj-lt"/>
            </a:endParaRPr>
          </a:p>
        </p:txBody>
      </p:sp>
      <p:pic>
        <p:nvPicPr>
          <p:cNvPr id="5" name="Picture 4" descr="Необычная тротуарная плитка, которая может генерировать энергию при помощи  пешеход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3700" y="2721593"/>
            <a:ext cx="8953499" cy="800355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877800" y="9813945"/>
            <a:ext cx="158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Генератор </a:t>
            </a:r>
          </a:p>
          <a:p>
            <a:r>
              <a:rPr lang="ru-RU" sz="2400" dirty="0" smtClean="0"/>
              <a:t>маховика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553700" y="4968849"/>
            <a:ext cx="2796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</a:t>
            </a:r>
            <a:r>
              <a:rPr lang="ru-RU" sz="2400" dirty="0" smtClean="0"/>
              <a:t>омпрессы </a:t>
            </a:r>
            <a:r>
              <a:rPr lang="ru-RU" sz="2400" dirty="0"/>
              <a:t>с </a:t>
            </a:r>
            <a:endParaRPr lang="ru-RU" sz="2400" dirty="0" smtClean="0"/>
          </a:p>
          <a:p>
            <a:r>
              <a:rPr lang="ru-RU" sz="2400" dirty="0" smtClean="0"/>
              <a:t>изгибом </a:t>
            </a:r>
            <a:r>
              <a:rPr lang="ru-RU" sz="2400" dirty="0"/>
              <a:t>5 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02238" y="6745609"/>
            <a:ext cx="2331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Глубина 82мм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030449" y="3383280"/>
            <a:ext cx="491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Верхняя поверхность шины </a:t>
            </a:r>
            <a:endParaRPr lang="en-US" sz="2400" dirty="0" smtClean="0"/>
          </a:p>
          <a:p>
            <a:pPr algn="just"/>
            <a:r>
              <a:rPr lang="ru-RU" sz="2400" dirty="0" smtClean="0"/>
              <a:t>из </a:t>
            </a:r>
            <a:r>
              <a:rPr lang="ru-RU" sz="2400" dirty="0"/>
              <a:t>90% переработанной резины</a:t>
            </a:r>
          </a:p>
        </p:txBody>
      </p:sp>
    </p:spTree>
    <p:extLst>
      <p:ext uri="{BB962C8B-B14F-4D97-AF65-F5344CB8AC3E}">
        <p14:creationId xmlns:p14="http://schemas.microsoft.com/office/powerpoint/2010/main" xmlns="" val="2890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868" y="3881846"/>
            <a:ext cx="8793162" cy="7057426"/>
          </a:xfrm>
        </p:spPr>
        <p:txBody>
          <a:bodyPr/>
          <a:lstStyle/>
          <a:p>
            <a:pPr algn="just"/>
            <a:r>
              <a:rPr lang="ru-RU" sz="3200" dirty="0" smtClean="0"/>
              <a:t>Проблема, которую можно решить с помощью разработки кинетической плитки, заключается в необходимости сокращения расходов на </a:t>
            </a:r>
            <a:r>
              <a:rPr lang="ru-RU" sz="3200" dirty="0" err="1" smtClean="0"/>
              <a:t>энергозатраты</a:t>
            </a:r>
            <a:r>
              <a:rPr lang="ru-RU" sz="3200" dirty="0" smtClean="0"/>
              <a:t> и уменьшения вредного воздействия на окружающую среду. </a:t>
            </a:r>
          </a:p>
          <a:p>
            <a:pPr algn="just"/>
            <a:endParaRPr lang="ru-RU" sz="3200" dirty="0"/>
          </a:p>
          <a:p>
            <a:pPr algn="just"/>
            <a:r>
              <a:rPr lang="ru-RU" sz="3200" dirty="0"/>
              <a:t>Существующие варианты решения: 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3200" dirty="0" smtClean="0"/>
              <a:t>солнечные </a:t>
            </a:r>
            <a:r>
              <a:rPr lang="ru-RU" sz="3200" dirty="0"/>
              <a:t>батареи 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3200" dirty="0" err="1" smtClean="0"/>
              <a:t>ветрогенераторы</a:t>
            </a:r>
            <a:endParaRPr lang="ru-RU" sz="3200" dirty="0"/>
          </a:p>
          <a:p>
            <a:pPr algn="just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ADC39B5-BB7A-4236-9A4A-77727F152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29126" y="3927566"/>
            <a:ext cx="8793162" cy="7057426"/>
          </a:xfrm>
        </p:spPr>
        <p:txBody>
          <a:bodyPr>
            <a:normAutofit/>
          </a:bodyPr>
          <a:lstStyle/>
          <a:p>
            <a:pPr marL="473075" indent="-457200">
              <a:buFont typeface="Arial" pitchFamily="34" charset="0"/>
              <a:buChar char="•"/>
            </a:pPr>
            <a:r>
              <a:rPr lang="ru-RU" sz="3200" dirty="0" smtClean="0"/>
              <a:t>солнечные </a:t>
            </a:r>
            <a:r>
              <a:rPr lang="ru-RU" sz="3200" dirty="0"/>
              <a:t>батареи зависят от </a:t>
            </a:r>
            <a:r>
              <a:rPr lang="ru-RU" sz="3200" dirty="0" smtClean="0"/>
              <a:t>наличия солнечного света</a:t>
            </a:r>
          </a:p>
          <a:p>
            <a:pPr marL="473075" indent="-457200">
              <a:buFont typeface="Arial" pitchFamily="34" charset="0"/>
              <a:buChar char="•"/>
            </a:pPr>
            <a:r>
              <a:rPr lang="ru-RU" sz="3200" dirty="0" err="1" smtClean="0"/>
              <a:t>ветрогенераторы</a:t>
            </a:r>
            <a:r>
              <a:rPr lang="ru-RU" sz="3200" dirty="0" smtClean="0"/>
              <a:t> </a:t>
            </a:r>
            <a:r>
              <a:rPr lang="ru-RU" sz="3200" dirty="0"/>
              <a:t>требуют сильных ветровых </a:t>
            </a:r>
            <a:r>
              <a:rPr lang="ru-RU" sz="3200" dirty="0" smtClean="0"/>
              <a:t>условий. </a:t>
            </a:r>
          </a:p>
          <a:p>
            <a:pPr algn="just"/>
            <a:r>
              <a:rPr lang="ru-RU" sz="3200" dirty="0" smtClean="0"/>
              <a:t>Кинетическая плитка, в свою очередь, может работать круглосуточно и не зависит от погодных условий. Кроме того, кинетическая плитка может быть установлена в любом месте, где есть движение пешеходов, что делает ее более универсальным решением.</a:t>
            </a:r>
            <a:endParaRPr lang="ru-RU" sz="3200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08FD0653-971F-4BA8-9F16-2C936F6AF0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18677" y="2595911"/>
            <a:ext cx="8793162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 smtClean="0"/>
              <a:t>недостаточно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sp>
        <p:nvSpPr>
          <p:cNvPr id="8" name="Текст 5">
            <a:extLst>
              <a:ext uri="{FF2B5EF4-FFF2-40B4-BE49-F238E27FC236}">
                <a16:creationId xmlns="" xmlns:a16="http://schemas.microsoft.com/office/drawing/2014/main" id="{08FD0653-971F-4BA8-9F16-2C936F6AF0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417" y="2653061"/>
            <a:ext cx="8793162" cy="547339"/>
          </a:xfrm>
        </p:spPr>
        <p:txBody>
          <a:bodyPr/>
          <a:lstStyle/>
          <a:p>
            <a:r>
              <a:rPr lang="ru-RU" dirty="0" smtClean="0"/>
              <a:t>Проблема, которая будет решаться.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55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Целевая аудитория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108" y="2804160"/>
            <a:ext cx="13613892" cy="8290560"/>
          </a:xfrm>
        </p:spPr>
        <p:txBody>
          <a:bodyPr>
            <a:noAutofit/>
          </a:bodyPr>
          <a:lstStyle/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ЖД и авиакомпании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Торговые площади / центры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Спортивные организации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Учреждения культуры и образования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Крупные корпорации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23592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Расчеты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708" y="2213610"/>
            <a:ext cx="13613892" cy="8290560"/>
          </a:xfrm>
        </p:spPr>
        <p:txBody>
          <a:bodyPr>
            <a:noAutofit/>
          </a:bodyPr>
          <a:lstStyle/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 smtClean="0"/>
              <a:t>Вырабатываемая энергия </a:t>
            </a:r>
          </a:p>
          <a:p>
            <a:pPr marL="473075" indent="-457200" algn="just"/>
            <a:r>
              <a:rPr lang="ru-RU" sz="4800" dirty="0" smtClean="0">
                <a:solidFill>
                  <a:srgbClr val="FF0000"/>
                </a:solidFill>
              </a:rPr>
              <a:t>Вес человека × Вдавливание плитки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 smtClean="0"/>
              <a:t>700Н ×0,005м= 3,5 Дж</a:t>
            </a:r>
            <a:endParaRPr lang="ru-RU" sz="4800" dirty="0" smtClean="0"/>
          </a:p>
          <a:p>
            <a:pPr marL="473075" indent="-457200" algn="just">
              <a:buFont typeface="Arial" pitchFamily="34" charset="0"/>
              <a:buChar char="•"/>
            </a:pPr>
            <a:endParaRPr lang="ru-RU" sz="4800" dirty="0" smtClean="0"/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 smtClean="0"/>
              <a:t>Мощность </a:t>
            </a:r>
            <a:endParaRPr lang="ru-RU" sz="4800" dirty="0" smtClean="0"/>
          </a:p>
          <a:p>
            <a:pPr marL="473075" indent="-457200" algn="just"/>
            <a:r>
              <a:rPr lang="ru-RU" sz="4800" dirty="0" smtClean="0">
                <a:solidFill>
                  <a:srgbClr val="FF0000"/>
                </a:solidFill>
              </a:rPr>
              <a:t>Вырабатываемая энергия/ длительность шага</a:t>
            </a:r>
          </a:p>
          <a:p>
            <a:pPr marL="473075" indent="-457200" algn="just"/>
            <a:endParaRPr lang="ru-RU" sz="4800" dirty="0" smtClean="0">
              <a:solidFill>
                <a:srgbClr val="FF0000"/>
              </a:solidFill>
            </a:endParaRPr>
          </a:p>
          <a:p>
            <a:pPr marL="473075" indent="-457200" algn="just"/>
            <a:r>
              <a:rPr lang="ru-RU" sz="4800" dirty="0" smtClean="0"/>
              <a:t>3,5 Дж/ 0,5с= 7Вт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3592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Целевая аудитория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108" y="2804160"/>
            <a:ext cx="13613892" cy="8290560"/>
          </a:xfrm>
        </p:spPr>
        <p:txBody>
          <a:bodyPr>
            <a:noAutofit/>
          </a:bodyPr>
          <a:lstStyle/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ЖД и авиакомпании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Торговые площади / центры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Спортивные организации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Учреждения культуры и образования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4800" dirty="0"/>
              <a:t>Крупные корпорации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23592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89"/>
          </a:xfrm>
        </p:spPr>
        <p:txBody>
          <a:bodyPr/>
          <a:lstStyle/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Продукт</a:t>
            </a:r>
            <a:endParaRPr lang="ru-RU" b="1" dirty="0"/>
          </a:p>
        </p:txBody>
      </p:sp>
      <p:sp>
        <p:nvSpPr>
          <p:cNvPr id="6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 txBox="1">
            <a:spLocks/>
          </p:cNvSpPr>
          <p:nvPr/>
        </p:nvSpPr>
        <p:spPr>
          <a:xfrm>
            <a:off x="3505200" y="2514600"/>
            <a:ext cx="11664505" cy="8770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algn="ctr"/>
            <a:r>
              <a:rPr lang="ru-RU" sz="3600" b="1" dirty="0" smtClean="0"/>
              <a:t>Новая конструкция кинетической плитки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3629"/>
          <a:stretch/>
        </p:blipFill>
        <p:spPr>
          <a:xfrm>
            <a:off x="4841097" y="3505200"/>
            <a:ext cx="8341503" cy="60388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7200" y="6667500"/>
            <a:ext cx="5372100" cy="13335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Основание (грунт, бетон) служит охладителем  для увеличения градиента температур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5300" y="8134350"/>
            <a:ext cx="5276850" cy="19240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Матрица из элементов </a:t>
            </a:r>
            <a:r>
              <a:rPr lang="ru-RU" sz="2800" dirty="0" err="1" smtClean="0"/>
              <a:t>Пельтье</a:t>
            </a:r>
            <a:r>
              <a:rPr lang="ru-RU" sz="2800" dirty="0" smtClean="0"/>
              <a:t>, преобразующая градиент температур в электрический ток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534900" y="7772400"/>
            <a:ext cx="5619750" cy="13335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Вязкая жидкость, преобразующая неупругое взаимодействие при вдавливании плитки в тепло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458700" y="3924300"/>
            <a:ext cx="5886450" cy="21717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Верхний эластичный слой плитки с пониженной теплопроводностью, </a:t>
            </a:r>
            <a:r>
              <a:rPr lang="ru-RU" sz="2800" dirty="0" err="1" smtClean="0"/>
              <a:t>антискользящим</a:t>
            </a:r>
            <a:r>
              <a:rPr lang="ru-RU" sz="2800" dirty="0" smtClean="0"/>
              <a:t> рельефом и хорошим поглощением ИК излучений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481"/>
          <a:stretch/>
        </p:blipFill>
        <p:spPr>
          <a:xfrm>
            <a:off x="6019800" y="9512597"/>
            <a:ext cx="7121394" cy="157450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3068300" y="9258300"/>
            <a:ext cx="6153150" cy="17716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Нижний слой с повышенной теплопроводностью - для улучшения нагрева верхней поверхности элементов </a:t>
            </a:r>
            <a:r>
              <a:rPr lang="ru-RU" sz="2800" dirty="0" err="1" smtClean="0"/>
              <a:t>Пельтье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9925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89"/>
          </a:xfrm>
        </p:spPr>
        <p:txBody>
          <a:bodyPr/>
          <a:lstStyle/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Продукт</a:t>
            </a:r>
            <a:endParaRPr lang="ru-RU" b="1" dirty="0"/>
          </a:p>
        </p:txBody>
      </p:sp>
      <p:sp>
        <p:nvSpPr>
          <p:cNvPr id="6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 txBox="1">
            <a:spLocks/>
          </p:cNvSpPr>
          <p:nvPr/>
        </p:nvSpPr>
        <p:spPr>
          <a:xfrm>
            <a:off x="3505200" y="2514600"/>
            <a:ext cx="13011150" cy="877061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algn="ctr"/>
            <a:r>
              <a:rPr lang="ru-RU" sz="3600" b="1" dirty="0" smtClean="0"/>
              <a:t>Электрическая схема напольного покрытия из кинетических плиток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144500" y="8134350"/>
            <a:ext cx="6553200" cy="20383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Последовательно-параллельное соединение термоэлектрических преобразователей </a:t>
            </a:r>
            <a:r>
              <a:rPr lang="ru-RU" sz="2800" dirty="0" err="1" smtClean="0"/>
              <a:t>Пельтье</a:t>
            </a:r>
            <a:r>
              <a:rPr lang="ru-RU" sz="2800" dirty="0" smtClean="0"/>
              <a:t> обеспечит достаточный уровень напряжения и тока на выходе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068300" y="3314700"/>
            <a:ext cx="5886450" cy="21717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Последовательно-параллельное соединение термоэлектрических преобразователей </a:t>
            </a:r>
            <a:r>
              <a:rPr lang="ru-RU" sz="2800" dirty="0" err="1" smtClean="0"/>
              <a:t>Пельтье</a:t>
            </a:r>
            <a:r>
              <a:rPr lang="ru-RU" sz="2800" dirty="0" smtClean="0"/>
              <a:t> обеспечит достаточный уровень напряжения и тока на выходе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33214" y="346232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33214" y="5112545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33214" y="6644891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33214" y="829510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61490" y="346232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61490" y="5112545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61490" y="6644891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61490" y="829510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132638" y="346232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13588" y="5055395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32638" y="6644891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32638" y="829510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960913" y="346232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960913" y="5112545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960913" y="6644891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960913" y="8295108"/>
            <a:ext cx="1571264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TEC1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Соединительная линия уступом 29"/>
          <p:cNvCxnSpPr/>
          <p:nvPr/>
        </p:nvCxnSpPr>
        <p:spPr>
          <a:xfrm>
            <a:off x="3204479" y="9238090"/>
            <a:ext cx="1728390" cy="70723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6032754" y="9238090"/>
            <a:ext cx="1728390" cy="70723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8703902" y="9238090"/>
            <a:ext cx="1728390" cy="70723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3574820" y="5701909"/>
            <a:ext cx="1885517" cy="1178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DC/AC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11524863" y="6569770"/>
            <a:ext cx="2057976" cy="2614014"/>
          </a:xfrm>
          <a:custGeom>
            <a:avLst/>
            <a:gdLst>
              <a:gd name="connsiteX0" fmla="*/ 0 w 935665"/>
              <a:gd name="connsiteY0" fmla="*/ 1584251 h 1584251"/>
              <a:gd name="connsiteX1" fmla="*/ 510363 w 935665"/>
              <a:gd name="connsiteY1" fmla="*/ 1584251 h 1584251"/>
              <a:gd name="connsiteX2" fmla="*/ 531628 w 935665"/>
              <a:gd name="connsiteY2" fmla="*/ 0 h 1584251"/>
              <a:gd name="connsiteX3" fmla="*/ 935665 w 935665"/>
              <a:gd name="connsiteY3" fmla="*/ 0 h 158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5665" h="1584251">
                <a:moveTo>
                  <a:pt x="0" y="1584251"/>
                </a:moveTo>
                <a:lnTo>
                  <a:pt x="510363" y="1584251"/>
                </a:lnTo>
                <a:lnTo>
                  <a:pt x="531628" y="0"/>
                </a:lnTo>
                <a:lnTo>
                  <a:pt x="935665" y="0"/>
                </a:ln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11501478" y="3569793"/>
            <a:ext cx="2081361" cy="2403491"/>
          </a:xfrm>
          <a:custGeom>
            <a:avLst/>
            <a:gdLst>
              <a:gd name="connsiteX0" fmla="*/ 0 w 946297"/>
              <a:gd name="connsiteY0" fmla="*/ 0 h 1456661"/>
              <a:gd name="connsiteX1" fmla="*/ 510363 w 946297"/>
              <a:gd name="connsiteY1" fmla="*/ 0 h 1456661"/>
              <a:gd name="connsiteX2" fmla="*/ 542260 w 946297"/>
              <a:gd name="connsiteY2" fmla="*/ 1456661 h 1456661"/>
              <a:gd name="connsiteX3" fmla="*/ 946297 w 946297"/>
              <a:gd name="connsiteY3" fmla="*/ 1446028 h 1456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6297" h="1456661">
                <a:moveTo>
                  <a:pt x="0" y="0"/>
                </a:moveTo>
                <a:lnTo>
                  <a:pt x="510363" y="0"/>
                </a:lnTo>
                <a:lnTo>
                  <a:pt x="542260" y="1456661"/>
                </a:lnTo>
                <a:lnTo>
                  <a:pt x="946297" y="1446028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4859828" y="9218871"/>
            <a:ext cx="7834340" cy="719293"/>
          </a:xfrm>
          <a:custGeom>
            <a:avLst/>
            <a:gdLst>
              <a:gd name="connsiteX0" fmla="*/ 0 w 3561907"/>
              <a:gd name="connsiteY0" fmla="*/ 435935 h 435935"/>
              <a:gd name="connsiteX1" fmla="*/ 3561907 w 3561907"/>
              <a:gd name="connsiteY1" fmla="*/ 435935 h 435935"/>
              <a:gd name="connsiteX2" fmla="*/ 3551275 w 3561907"/>
              <a:gd name="connsiteY2" fmla="*/ 0 h 43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61907" h="435935">
                <a:moveTo>
                  <a:pt x="0" y="435935"/>
                </a:moveTo>
                <a:lnTo>
                  <a:pt x="3561907" y="435935"/>
                </a:lnTo>
                <a:lnTo>
                  <a:pt x="3551275" y="0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7345854" y="5584036"/>
            <a:ext cx="1257011" cy="9429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>
            <a:stCxn id="37" idx="3"/>
            <a:endCxn id="37" idx="7"/>
          </p:cNvCxnSpPr>
          <p:nvPr/>
        </p:nvCxnSpPr>
        <p:spPr>
          <a:xfrm rot="5400000" flipH="1" flipV="1">
            <a:off x="17640966" y="5611107"/>
            <a:ext cx="666788" cy="888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37" idx="1"/>
            <a:endCxn id="37" idx="5"/>
          </p:cNvCxnSpPr>
          <p:nvPr/>
        </p:nvCxnSpPr>
        <p:spPr>
          <a:xfrm rot="16200000" flipH="1">
            <a:off x="17640966" y="5611107"/>
            <a:ext cx="666788" cy="888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5460338" y="5937655"/>
            <a:ext cx="1912476" cy="202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3199415" y="4201369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3199416" y="4832942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>
            <a:off x="3199415" y="5895445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3199416" y="6527019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5" name="Полилиния 44"/>
          <p:cNvSpPr/>
          <p:nvPr/>
        </p:nvSpPr>
        <p:spPr>
          <a:xfrm>
            <a:off x="3199415" y="7545663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3199416" y="8177237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6032754" y="7545663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6032755" y="8177237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6032754" y="5895445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6032755" y="6527019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6032754" y="4245227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2" name="Полилиния 51"/>
          <p:cNvSpPr/>
          <p:nvPr/>
        </p:nvSpPr>
        <p:spPr>
          <a:xfrm>
            <a:off x="6032755" y="4876801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3" name="Полилиния 52"/>
          <p:cNvSpPr/>
          <p:nvPr/>
        </p:nvSpPr>
        <p:spPr>
          <a:xfrm>
            <a:off x="8703902" y="4245227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>
            <a:off x="8703903" y="4876801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5" name="Полилиния 54"/>
          <p:cNvSpPr/>
          <p:nvPr/>
        </p:nvSpPr>
        <p:spPr>
          <a:xfrm>
            <a:off x="8703902" y="5895445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6" name="Полилиния 55"/>
          <p:cNvSpPr/>
          <p:nvPr/>
        </p:nvSpPr>
        <p:spPr>
          <a:xfrm>
            <a:off x="8703903" y="6527019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7" name="Полилиния 56"/>
          <p:cNvSpPr/>
          <p:nvPr/>
        </p:nvSpPr>
        <p:spPr>
          <a:xfrm>
            <a:off x="8703902" y="7545663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8" name="Полилиния 57"/>
          <p:cNvSpPr/>
          <p:nvPr/>
        </p:nvSpPr>
        <p:spPr>
          <a:xfrm>
            <a:off x="8703903" y="8177237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59" name="Полилиния 58"/>
          <p:cNvSpPr/>
          <p:nvPr/>
        </p:nvSpPr>
        <p:spPr>
          <a:xfrm>
            <a:off x="11532178" y="7545663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0" name="Полилиния 59"/>
          <p:cNvSpPr/>
          <p:nvPr/>
        </p:nvSpPr>
        <p:spPr>
          <a:xfrm>
            <a:off x="11532179" y="8177237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1" name="Полилиния 60"/>
          <p:cNvSpPr/>
          <p:nvPr/>
        </p:nvSpPr>
        <p:spPr>
          <a:xfrm>
            <a:off x="11532178" y="5895445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2" name="Полилиния 61"/>
          <p:cNvSpPr/>
          <p:nvPr/>
        </p:nvSpPr>
        <p:spPr>
          <a:xfrm>
            <a:off x="11532179" y="6527019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3" name="Полилиния 62"/>
          <p:cNvSpPr/>
          <p:nvPr/>
        </p:nvSpPr>
        <p:spPr>
          <a:xfrm>
            <a:off x="11532178" y="4127355"/>
            <a:ext cx="584652" cy="614029"/>
          </a:xfrm>
          <a:custGeom>
            <a:avLst/>
            <a:gdLst>
              <a:gd name="connsiteX0" fmla="*/ 0 w 265814"/>
              <a:gd name="connsiteY0" fmla="*/ 0 h 372139"/>
              <a:gd name="connsiteX1" fmla="*/ 265814 w 265814"/>
              <a:gd name="connsiteY1" fmla="*/ 0 h 372139"/>
              <a:gd name="connsiteX2" fmla="*/ 265814 w 265814"/>
              <a:gd name="connsiteY2" fmla="*/ 372139 h 37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814" h="372139">
                <a:moveTo>
                  <a:pt x="0" y="0"/>
                </a:moveTo>
                <a:lnTo>
                  <a:pt x="265814" y="0"/>
                </a:lnTo>
                <a:lnTo>
                  <a:pt x="265814" y="372139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4" name="Полилиния 63"/>
          <p:cNvSpPr/>
          <p:nvPr/>
        </p:nvSpPr>
        <p:spPr>
          <a:xfrm>
            <a:off x="11532179" y="4758928"/>
            <a:ext cx="561265" cy="473680"/>
          </a:xfrm>
          <a:custGeom>
            <a:avLst/>
            <a:gdLst>
              <a:gd name="connsiteX0" fmla="*/ 255181 w 255181"/>
              <a:gd name="connsiteY0" fmla="*/ 0 h 287079"/>
              <a:gd name="connsiteX1" fmla="*/ 255181 w 255181"/>
              <a:gd name="connsiteY1" fmla="*/ 287079 h 287079"/>
              <a:gd name="connsiteX2" fmla="*/ 0 w 255181"/>
              <a:gd name="connsiteY2" fmla="*/ 287079 h 28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181" h="287079">
                <a:moveTo>
                  <a:pt x="255181" y="0"/>
                </a:moveTo>
                <a:lnTo>
                  <a:pt x="255181" y="287079"/>
                </a:lnTo>
                <a:lnTo>
                  <a:pt x="0" y="287079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12474936" y="3462328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12003556" y="6409145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12003556" y="4641055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12474936" y="9120217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6661259" y="9827454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9489534" y="9827454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9175281" y="4758928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12003556" y="7941490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9175281" y="6409145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6504133" y="4758928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3675857" y="4758928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3675857" y="6409145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6504133" y="6409145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3675857" y="8059363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6504133" y="8059363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9175281" y="8059363"/>
            <a:ext cx="314253" cy="2357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79579" tIns="89790" rIns="179579" bIns="8979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25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36857"/>
            <a:ext cx="20112038" cy="8578843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D1EA22B8-18F5-4FD3-BA95-86121432E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89"/>
          </a:xfrm>
        </p:spPr>
        <p:txBody>
          <a:bodyPr/>
          <a:lstStyle/>
          <a:p>
            <a:r>
              <a:rPr lang="ru-RU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Продукт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68680" y="2812098"/>
            <a:ext cx="5542280" cy="780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4" t="24208" r="2042" b="18749"/>
          <a:stretch/>
        </p:blipFill>
        <p:spPr bwMode="auto">
          <a:xfrm>
            <a:off x="6859447" y="8845983"/>
            <a:ext cx="6390828" cy="148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4" t="24208" r="2042" b="18749"/>
          <a:stretch/>
        </p:blipFill>
        <p:spPr bwMode="auto">
          <a:xfrm>
            <a:off x="204905" y="8887893"/>
            <a:ext cx="6654542" cy="1441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7986" y="5471160"/>
            <a:ext cx="1868380" cy="3374824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73840" y="3228583"/>
            <a:ext cx="1501875" cy="5617401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61" t="6005" r="24968" b="2550"/>
          <a:stretch/>
        </p:blipFill>
        <p:spPr>
          <a:xfrm flipH="1">
            <a:off x="204905" y="3270492"/>
            <a:ext cx="1481137" cy="561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565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33576 -0.0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88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18519E-6 C 0.00208 0.00788 2.22222E-6 0.00741 0.00417 0.00556 C 0.00573 0.00232 0.0059 -0.00069 0.00833 -0.00231 " pathEditMode="relative" ptsTypes="ffA">
                                      <p:cBhvr>
                                        <p:cTn id="1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38E45767-5C5C-4F01-8AB2-3FB72AFA67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90"/>
          </a:xfrm>
        </p:spPr>
        <p:txBody>
          <a:bodyPr/>
          <a:lstStyle/>
          <a:p>
            <a:r>
              <a:rPr lang="ru-RU" dirty="0"/>
              <a:t>Рынок, на котором вы работаете, его объем, рост и уровень конкуренции.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272A75B-07C7-466F-8595-DA5E8A522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Мы </a:t>
            </a:r>
            <a:r>
              <a:rPr lang="ru-RU" sz="3200" dirty="0" smtClean="0"/>
              <a:t>оперируем </a:t>
            </a:r>
            <a:r>
              <a:rPr lang="ru-RU" sz="3200" dirty="0"/>
              <a:t>на рынке устойчивых технологий и инфраструктуры в городах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Рынок растущий, рост рынка 10-15% по </a:t>
            </a:r>
            <a:r>
              <a:rPr lang="ru-RU" sz="3200" dirty="0" smtClean="0"/>
              <a:t>данным </a:t>
            </a:r>
            <a:r>
              <a:rPr lang="ru-RU" sz="3200" dirty="0"/>
              <a:t>фирмы </a:t>
            </a:r>
            <a:r>
              <a:rPr lang="ru-RU" sz="3200" dirty="0" err="1" smtClean="0"/>
              <a:t>Pavegen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Потенциальный рынок только в России составляет около </a:t>
            </a:r>
            <a:r>
              <a:rPr lang="ru-RU" sz="3200" dirty="0" smtClean="0"/>
              <a:t>6 </a:t>
            </a:r>
            <a:r>
              <a:rPr lang="ru-RU" sz="3200" dirty="0"/>
              <a:t>миллиардов рублей в год. Что уже при 5% охватывании в год позволит получать около </a:t>
            </a:r>
            <a:r>
              <a:rPr lang="ru-RU" sz="3200" dirty="0" smtClean="0"/>
              <a:t>300 </a:t>
            </a:r>
            <a:r>
              <a:rPr lang="ru-RU" sz="3200" dirty="0"/>
              <a:t>миллионов рублей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 smtClean="0"/>
              <a:t>Мы выделяемся </a:t>
            </a:r>
            <a:r>
              <a:rPr lang="ru-RU" sz="3200" dirty="0"/>
              <a:t>своим подходом, который позволяет генерировать энергию от движения пешеходов, что делает его </a:t>
            </a:r>
            <a:r>
              <a:rPr lang="ru-RU" sz="3200" dirty="0" smtClean="0"/>
              <a:t>уникальным.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9786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1AE1C980-6459-47C8-9B9A-6E17C25AD9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9741217" cy="911090"/>
          </a:xfrm>
        </p:spPr>
        <p:txBody>
          <a:bodyPr/>
          <a:lstStyle/>
          <a:p>
            <a:r>
              <a:rPr lang="ru-RU" dirty="0"/>
              <a:t>Бизнес-модель – как вы зарабатываете или планируете.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3ADA103-90B0-4228-BA3D-FD8D9F48F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4082" y="2463494"/>
            <a:ext cx="4097956" cy="8008794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endParaRPr kumimoji="0" lang="ru-RU" sz="2600" b="1" dirty="0" smtClean="0">
              <a:latin typeface="+mn-lt"/>
            </a:endParaRPr>
          </a:p>
          <a:p>
            <a:pPr algn="ctr"/>
            <a:r>
              <a:rPr kumimoji="0" lang="ru-RU" sz="2600" b="1" dirty="0" smtClean="0">
                <a:latin typeface="+mn-lt"/>
              </a:rPr>
              <a:t>Потребительские </a:t>
            </a:r>
            <a:r>
              <a:rPr kumimoji="0" lang="ru-RU" sz="2600" b="1" dirty="0">
                <a:latin typeface="+mn-lt"/>
              </a:rPr>
              <a:t>сегменты </a:t>
            </a:r>
          </a:p>
          <a:p>
            <a:endParaRPr kumimoji="0" lang="ru-RU" dirty="0">
              <a:latin typeface="+mn-lt"/>
            </a:endParaRPr>
          </a:p>
          <a:p>
            <a:pPr marL="448948" indent="-448948" algn="ctr"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ЖД и авиакомпании</a:t>
            </a:r>
          </a:p>
          <a:p>
            <a:pPr marL="448948" indent="-448948" algn="ctr"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Торговые площади </a:t>
            </a:r>
            <a:r>
              <a:rPr kumimoji="0" lang="en-US" dirty="0" smtClean="0">
                <a:latin typeface="+mn-lt"/>
              </a:rPr>
              <a:t>/ </a:t>
            </a:r>
            <a:r>
              <a:rPr kumimoji="0" lang="ru-RU" dirty="0" smtClean="0">
                <a:latin typeface="+mn-lt"/>
              </a:rPr>
              <a:t>центры</a:t>
            </a:r>
          </a:p>
          <a:p>
            <a:pPr marL="448948" indent="-448948" algn="ctr"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Спортивные организации</a:t>
            </a:r>
          </a:p>
          <a:p>
            <a:pPr marL="448948" indent="-448948" algn="ctr">
              <a:spcAft>
                <a:spcPts val="1178"/>
              </a:spcAft>
              <a:buAutoNum type="arabicPeriod"/>
            </a:pPr>
            <a:r>
              <a:rPr kumimoji="0" lang="ru-RU" dirty="0">
                <a:latin typeface="+mn-lt"/>
              </a:rPr>
              <a:t>Учреждения культуры и </a:t>
            </a:r>
            <a:r>
              <a:rPr kumimoji="0" lang="ru-RU" dirty="0" smtClean="0">
                <a:latin typeface="+mn-lt"/>
              </a:rPr>
              <a:t>образования</a:t>
            </a:r>
          </a:p>
          <a:p>
            <a:pPr marL="448948" indent="-448948" algn="ctr"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Крупные корпорации</a:t>
            </a:r>
            <a:endParaRPr kumimoji="0" lang="ru-RU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943442-6E04-4CDF-9097-6FAEA5D5D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60" y="2352808"/>
            <a:ext cx="3804001" cy="5773572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endParaRPr kumimoji="0" lang="ru-RU" b="1" dirty="0" smtClean="0">
              <a:latin typeface="+mn-lt"/>
            </a:endParaRPr>
          </a:p>
          <a:p>
            <a:pPr algn="ctr"/>
            <a:r>
              <a:rPr kumimoji="0" lang="ru-RU" sz="2600" b="1" dirty="0" smtClean="0">
                <a:latin typeface="+mn-lt"/>
              </a:rPr>
              <a:t>Ключевые партнеры</a:t>
            </a:r>
            <a:endParaRPr kumimoji="0" lang="ru-RU" dirty="0">
              <a:latin typeface="+mn-lt"/>
            </a:endParaRPr>
          </a:p>
          <a:p>
            <a:pPr algn="ctr">
              <a:spcBef>
                <a:spcPts val="1178"/>
              </a:spcBef>
              <a:spcAft>
                <a:spcPts val="1178"/>
              </a:spcAft>
            </a:pPr>
            <a:r>
              <a:rPr kumimoji="0" lang="ru-RU" dirty="0" smtClean="0">
                <a:latin typeface="+mn-lt"/>
              </a:rPr>
              <a:t>1. РЖД</a:t>
            </a:r>
            <a:endParaRPr kumimoji="0" lang="ru-RU" dirty="0">
              <a:latin typeface="+mn-lt"/>
            </a:endParaRPr>
          </a:p>
          <a:p>
            <a:pPr algn="ctr">
              <a:spcBef>
                <a:spcPts val="1178"/>
              </a:spcBef>
              <a:spcAft>
                <a:spcPts val="1178"/>
              </a:spcAft>
            </a:pPr>
            <a:r>
              <a:rPr kumimoji="0" lang="ru-RU" dirty="0" smtClean="0">
                <a:latin typeface="+mn-lt"/>
              </a:rPr>
              <a:t>2. </a:t>
            </a:r>
            <a:r>
              <a:rPr kumimoji="0" lang="ru-RU" dirty="0" err="1" smtClean="0">
                <a:latin typeface="+mn-lt"/>
              </a:rPr>
              <a:t>СамГТУ</a:t>
            </a:r>
            <a:endParaRPr kumimoji="0" lang="ru-RU" dirty="0" smtClean="0">
              <a:latin typeface="+mn-lt"/>
            </a:endParaRPr>
          </a:p>
          <a:p>
            <a:pPr algn="ctr">
              <a:spcBef>
                <a:spcPts val="1178"/>
              </a:spcBef>
              <a:spcAft>
                <a:spcPts val="1178"/>
              </a:spcAft>
            </a:pPr>
            <a:r>
              <a:rPr kumimoji="0" lang="ru-RU" dirty="0" smtClean="0">
                <a:latin typeface="+mn-lt"/>
              </a:rPr>
              <a:t>3. </a:t>
            </a:r>
            <a:r>
              <a:rPr kumimoji="0" lang="ru-RU" dirty="0">
                <a:latin typeface="+mn-lt"/>
              </a:rPr>
              <a:t>Производители оборудования и систем </a:t>
            </a:r>
            <a:r>
              <a:rPr kumimoji="0" lang="ru-RU" dirty="0" smtClean="0">
                <a:latin typeface="+mn-lt"/>
              </a:rPr>
              <a:t>управления</a:t>
            </a:r>
          </a:p>
          <a:p>
            <a:pPr algn="ctr">
              <a:spcBef>
                <a:spcPts val="1178"/>
              </a:spcBef>
              <a:spcAft>
                <a:spcPts val="1178"/>
              </a:spcAft>
            </a:pPr>
            <a:r>
              <a:rPr kumimoji="0" lang="ru-RU" dirty="0">
                <a:latin typeface="+mn-lt"/>
              </a:rPr>
              <a:t>4</a:t>
            </a:r>
            <a:r>
              <a:rPr kumimoji="0" lang="ru-RU" dirty="0" smtClean="0">
                <a:latin typeface="+mn-lt"/>
              </a:rPr>
              <a:t>. Дистрибьюторы и розничные сети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175491B-48FA-45CD-A423-C6B22457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178" y="2352808"/>
            <a:ext cx="4190068" cy="5773572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endParaRPr kumimoji="0" lang="ru-RU" sz="2600" b="1" dirty="0" smtClean="0">
              <a:latin typeface="+mn-lt"/>
            </a:endParaRPr>
          </a:p>
          <a:p>
            <a:pPr algn="ctr"/>
            <a:r>
              <a:rPr kumimoji="0" lang="ru-RU" sz="2600" b="1" dirty="0" smtClean="0">
                <a:latin typeface="+mn-lt"/>
              </a:rPr>
              <a:t>Ценностное </a:t>
            </a:r>
            <a:r>
              <a:rPr kumimoji="0" lang="ru-RU" sz="2600" b="1" dirty="0">
                <a:latin typeface="+mn-lt"/>
              </a:rPr>
              <a:t>предложение</a:t>
            </a:r>
          </a:p>
          <a:p>
            <a:endParaRPr kumimoji="0" lang="ru-RU" sz="27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 algn="ctr"/>
            <a:r>
              <a:rPr kumimoji="0" lang="ru-RU" dirty="0" smtClean="0">
                <a:latin typeface="+mn-lt"/>
              </a:rPr>
              <a:t>1. </a:t>
            </a:r>
            <a:r>
              <a:rPr kumimoji="0" lang="ru-RU" dirty="0" err="1">
                <a:latin typeface="+mn-lt"/>
              </a:rPr>
              <a:t>Энерго</a:t>
            </a:r>
            <a:r>
              <a:rPr kumimoji="0" lang="ru-RU" dirty="0">
                <a:latin typeface="+mn-lt"/>
              </a:rPr>
              <a:t>- и </a:t>
            </a:r>
            <a:r>
              <a:rPr kumimoji="0" lang="ru-RU" dirty="0" smtClean="0">
                <a:latin typeface="+mn-lt"/>
              </a:rPr>
              <a:t>ресурсосбережение</a:t>
            </a:r>
            <a:endParaRPr kumimoji="0" lang="ru-RU" dirty="0">
              <a:latin typeface="+mn-lt"/>
            </a:endParaRPr>
          </a:p>
          <a:p>
            <a:pPr algn="ctr"/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2. </a:t>
            </a:r>
            <a:r>
              <a:rPr kumimoji="0" lang="ru-RU" dirty="0" err="1" smtClean="0">
                <a:latin typeface="+mn-lt"/>
              </a:rPr>
              <a:t>Экологичность</a:t>
            </a:r>
            <a:endParaRPr kumimoji="0" lang="ru-RU" dirty="0">
              <a:latin typeface="+mn-lt"/>
            </a:endParaRPr>
          </a:p>
          <a:p>
            <a:pPr algn="ctr"/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3. </a:t>
            </a:r>
            <a:r>
              <a:rPr kumimoji="0" lang="ru-RU" dirty="0">
                <a:latin typeface="+mn-lt"/>
              </a:rPr>
              <a:t>Эффективное использование общественных пространств</a:t>
            </a:r>
          </a:p>
          <a:p>
            <a:pPr algn="ctr"/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4. </a:t>
            </a:r>
            <a:r>
              <a:rPr kumimoji="0" lang="ru-RU" dirty="0">
                <a:latin typeface="+mn-lt"/>
              </a:rPr>
              <a:t>Повышение </a:t>
            </a:r>
            <a:r>
              <a:rPr kumimoji="0" lang="ru-RU" dirty="0" err="1">
                <a:latin typeface="+mn-lt"/>
              </a:rPr>
              <a:t>энергоэффективности</a:t>
            </a:r>
            <a:r>
              <a:rPr kumimoji="0" lang="ru-RU" dirty="0">
                <a:latin typeface="+mn-lt"/>
              </a:rPr>
              <a:t> архитектурной среды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E9EF42F-13BE-4357-906C-2784B480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60" y="8089803"/>
            <a:ext cx="12130678" cy="1320107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600" b="1" dirty="0">
                <a:latin typeface="+mn-lt"/>
              </a:rPr>
              <a:t>Структура издержек</a:t>
            </a:r>
          </a:p>
          <a:p>
            <a:pPr algn="ctr"/>
            <a:r>
              <a:rPr kumimoji="0" lang="ru-RU" dirty="0">
                <a:latin typeface="+mn-lt"/>
              </a:rPr>
              <a:t>а</a:t>
            </a:r>
            <a:r>
              <a:rPr kumimoji="0" lang="ru-RU" dirty="0" smtClean="0">
                <a:latin typeface="+mn-lt"/>
              </a:rPr>
              <a:t>ренда </a:t>
            </a:r>
            <a:r>
              <a:rPr kumimoji="0" lang="ru-RU" dirty="0">
                <a:latin typeface="+mn-lt"/>
              </a:rPr>
              <a:t>цеха и оборудования, </a:t>
            </a:r>
            <a:r>
              <a:rPr kumimoji="0" lang="ru-RU" dirty="0" smtClean="0">
                <a:latin typeface="+mn-lt"/>
              </a:rPr>
              <a:t>обслуживание производства </a:t>
            </a:r>
            <a:r>
              <a:rPr kumimoji="0" lang="ru-RU" dirty="0">
                <a:latin typeface="+mn-lt"/>
              </a:rPr>
              <a:t>реклама и маркетинг, налоги, заработная плата и </a:t>
            </a:r>
            <a:r>
              <a:rPr kumimoji="0" lang="ru-RU" dirty="0" smtClean="0">
                <a:latin typeface="+mn-lt"/>
              </a:rPr>
              <a:t>соцстрах</a:t>
            </a:r>
            <a:endParaRPr kumimoji="0" lang="ru-RU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F2A22FA-A7B2-4469-9FAB-EB9479133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89" y="9409910"/>
            <a:ext cx="12120595" cy="1369325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600" b="1" dirty="0">
                <a:latin typeface="+mn-lt"/>
              </a:rPr>
              <a:t>Потоки поступления доходов</a:t>
            </a:r>
          </a:p>
          <a:p>
            <a:pPr algn="ctr"/>
            <a:r>
              <a:rPr kumimoji="0" lang="ru-RU" dirty="0">
                <a:latin typeface="+mn-lt"/>
              </a:rPr>
              <a:t>п</a:t>
            </a:r>
            <a:r>
              <a:rPr kumimoji="0" lang="ru-RU" dirty="0" smtClean="0">
                <a:latin typeface="+mn-lt"/>
              </a:rPr>
              <a:t>рямые </a:t>
            </a:r>
            <a:r>
              <a:rPr kumimoji="0" lang="ru-RU" dirty="0">
                <a:latin typeface="+mn-lt"/>
              </a:rPr>
              <a:t>продажи, сервисное обслуживание, </a:t>
            </a:r>
            <a:endParaRPr kumimoji="0" lang="ru-RU" dirty="0" smtClean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услуги </a:t>
            </a:r>
            <a:r>
              <a:rPr kumimoji="0" lang="ru-RU" dirty="0">
                <a:latin typeface="+mn-lt"/>
              </a:rPr>
              <a:t>по проектным расчетам, пуско-наладочные </a:t>
            </a:r>
            <a:r>
              <a:rPr kumimoji="0" lang="ru-RU" dirty="0" smtClean="0">
                <a:latin typeface="+mn-lt"/>
              </a:rPr>
              <a:t>работы</a:t>
            </a:r>
            <a:endParaRPr kumimoji="0" lang="ru-RU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CB5E4E1-1382-4206-903E-83770F485836}"/>
              </a:ext>
            </a:extLst>
          </p:cNvPr>
          <p:cNvSpPr txBox="1"/>
          <p:nvPr/>
        </p:nvSpPr>
        <p:spPr>
          <a:xfrm>
            <a:off x="11981741" y="7124520"/>
            <a:ext cx="4072076" cy="3905430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/>
          <a:p>
            <a:pPr algn="ctr">
              <a:spcAft>
                <a:spcPts val="1178"/>
              </a:spcAft>
              <a:defRPr/>
            </a:pPr>
            <a:endParaRPr lang="ru-RU" sz="2400" b="1" dirty="0" smtClean="0">
              <a:ea typeface="Arial" charset="0"/>
              <a:cs typeface="Arial" charset="0"/>
            </a:endParaRPr>
          </a:p>
          <a:p>
            <a:pPr algn="ctr">
              <a:spcAft>
                <a:spcPts val="1178"/>
              </a:spcAft>
              <a:defRPr/>
            </a:pPr>
            <a:r>
              <a:rPr lang="ru-RU" sz="2400" b="1" dirty="0" smtClean="0">
                <a:ea typeface="Arial" charset="0"/>
                <a:cs typeface="Arial" charset="0"/>
              </a:rPr>
              <a:t>Каналы </a:t>
            </a:r>
            <a:r>
              <a:rPr lang="ru-RU" sz="2400" b="1" dirty="0">
                <a:ea typeface="Arial" charset="0"/>
                <a:cs typeface="Arial" charset="0"/>
              </a:rPr>
              <a:t>коммуникаций и сбыта</a:t>
            </a:r>
          </a:p>
          <a:p>
            <a:pPr marL="448948" indent="-448948" algn="ctr">
              <a:spcAft>
                <a:spcPts val="1178"/>
              </a:spcAft>
              <a:defRPr/>
            </a:pPr>
            <a:r>
              <a:rPr lang="ru-RU" sz="2400" dirty="0" smtClean="0">
                <a:ea typeface="Arial" charset="0"/>
                <a:cs typeface="Arial" charset="0"/>
              </a:rPr>
              <a:t>1. Выставки </a:t>
            </a:r>
          </a:p>
          <a:p>
            <a:pPr marL="448948" indent="-448948" algn="ctr">
              <a:spcAft>
                <a:spcPts val="1178"/>
              </a:spcAft>
              <a:defRPr/>
            </a:pPr>
            <a:r>
              <a:rPr lang="ru-RU" sz="2400" dirty="0" smtClean="0">
                <a:ea typeface="Arial" charset="0"/>
                <a:cs typeface="Arial" charset="0"/>
              </a:rPr>
              <a:t>2. </a:t>
            </a:r>
            <a:r>
              <a:rPr lang="ru-RU" sz="2400" dirty="0" err="1" smtClean="0">
                <a:ea typeface="Arial" charset="0"/>
                <a:cs typeface="Arial" charset="0"/>
              </a:rPr>
              <a:t>Медиа</a:t>
            </a:r>
            <a:r>
              <a:rPr lang="ru-RU" sz="2400" dirty="0" smtClean="0">
                <a:ea typeface="Arial" charset="0"/>
                <a:cs typeface="Arial" charset="0"/>
              </a:rPr>
              <a:t> (в т.ч. СМИ)</a:t>
            </a:r>
            <a:endParaRPr lang="ru-RU" sz="2400" dirty="0">
              <a:ea typeface="Arial" charset="0"/>
              <a:cs typeface="Arial" charset="0"/>
            </a:endParaRPr>
          </a:p>
          <a:p>
            <a:pPr algn="ctr">
              <a:spcAft>
                <a:spcPts val="1178"/>
              </a:spcAft>
              <a:defRPr/>
            </a:pPr>
            <a:r>
              <a:rPr lang="ru-RU" sz="2400" dirty="0" smtClean="0">
                <a:ea typeface="Arial" charset="0"/>
                <a:cs typeface="Arial" charset="0"/>
              </a:rPr>
              <a:t>3. </a:t>
            </a:r>
            <a:r>
              <a:rPr lang="ru-RU" sz="2400" dirty="0">
                <a:ea typeface="Arial" charset="0"/>
                <a:cs typeface="Arial" charset="0"/>
              </a:rPr>
              <a:t>Индивидуальная работа с ключевым партнёрами</a:t>
            </a:r>
          </a:p>
          <a:p>
            <a:pPr algn="ctr">
              <a:spcAft>
                <a:spcPts val="1178"/>
              </a:spcAft>
              <a:defRPr/>
            </a:pPr>
            <a:r>
              <a:rPr lang="ru-RU" sz="2400" dirty="0" smtClean="0">
                <a:ea typeface="Arial" charset="0"/>
                <a:cs typeface="Arial" charset="0"/>
              </a:rPr>
              <a:t>4. </a:t>
            </a:r>
            <a:r>
              <a:rPr lang="ru-RU" sz="2400" dirty="0" err="1" smtClean="0">
                <a:ea typeface="Arial" charset="0"/>
                <a:cs typeface="Arial" charset="0"/>
              </a:rPr>
              <a:t>Соцсети</a:t>
            </a:r>
            <a:r>
              <a:rPr lang="en-US" sz="2400" dirty="0" smtClean="0">
                <a:ea typeface="Arial" charset="0"/>
                <a:cs typeface="Arial" charset="0"/>
              </a:rPr>
              <a:t> </a:t>
            </a:r>
            <a:endParaRPr lang="ru-RU" sz="2400" dirty="0">
              <a:ea typeface="Arial" charset="0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2D5DE14-E7D7-402D-B9C2-544BE33D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1741" y="2317342"/>
            <a:ext cx="4072076" cy="5444313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endParaRPr kumimoji="0" lang="ru-RU" sz="2600" b="1" dirty="0">
              <a:latin typeface="+mn-lt"/>
            </a:endParaRPr>
          </a:p>
          <a:p>
            <a:pPr algn="ctr"/>
            <a:r>
              <a:rPr kumimoji="0" lang="ru-RU" sz="2600" b="1" dirty="0" smtClean="0">
                <a:latin typeface="+mn-lt"/>
              </a:rPr>
              <a:t>Взаимоотношения </a:t>
            </a:r>
            <a:r>
              <a:rPr kumimoji="0" lang="ru-RU" sz="2600" b="1" dirty="0">
                <a:latin typeface="+mn-lt"/>
              </a:rPr>
              <a:t>с клиентами</a:t>
            </a:r>
          </a:p>
          <a:p>
            <a:pPr algn="ctr"/>
            <a:endParaRPr kumimoji="0" lang="ru-RU" dirty="0" smtClean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1. Индивидуальная </a:t>
            </a:r>
            <a:r>
              <a:rPr kumimoji="0" lang="ru-RU" dirty="0">
                <a:latin typeface="+mn-lt"/>
              </a:rPr>
              <a:t>работа с </a:t>
            </a:r>
            <a:r>
              <a:rPr kumimoji="0" lang="ru-RU" dirty="0" smtClean="0">
                <a:latin typeface="+mn-lt"/>
              </a:rPr>
              <a:t>клиентом</a:t>
            </a:r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2. </a:t>
            </a:r>
            <a:r>
              <a:rPr kumimoji="0" lang="ru-RU" dirty="0">
                <a:latin typeface="+mn-lt"/>
              </a:rPr>
              <a:t>Бонусная система поддержки </a:t>
            </a:r>
            <a:r>
              <a:rPr kumimoji="0" lang="ru-RU" dirty="0" smtClean="0">
                <a:latin typeface="+mn-lt"/>
              </a:rPr>
              <a:t>партнеров</a:t>
            </a:r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3. Гарантийное и постгарантийное обслуживание</a:t>
            </a:r>
          </a:p>
          <a:p>
            <a:pPr algn="ctr"/>
            <a:r>
              <a:rPr kumimoji="0" lang="ru-RU" dirty="0" smtClean="0">
                <a:latin typeface="+mn-lt"/>
              </a:rPr>
              <a:t>4. Индивидуальные финансовые инструменты под запрос заказчика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05A30CA-A2D6-4C86-A763-D99DA7A2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9469" y="2352808"/>
            <a:ext cx="3992979" cy="5773572"/>
          </a:xfrm>
          <a:prstGeom prst="rect">
            <a:avLst/>
          </a:prstGeom>
          <a:ln>
            <a:solidFill>
              <a:schemeClr val="accent4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endParaRPr kumimoji="0" lang="ru-RU" sz="2600" b="1" dirty="0" smtClean="0">
              <a:latin typeface="+mn-lt"/>
            </a:endParaRPr>
          </a:p>
          <a:p>
            <a:pPr algn="ctr"/>
            <a:r>
              <a:rPr kumimoji="0" lang="ru-RU" sz="2600" b="1" dirty="0" smtClean="0">
                <a:latin typeface="+mn-lt"/>
              </a:rPr>
              <a:t>Ключевые </a:t>
            </a:r>
            <a:r>
              <a:rPr kumimoji="0" lang="ru-RU" sz="2600" b="1" dirty="0">
                <a:latin typeface="+mn-lt"/>
              </a:rPr>
              <a:t>виды деятельности</a:t>
            </a:r>
          </a:p>
          <a:p>
            <a:endParaRPr kumimoji="0" lang="ru-RU" sz="27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 algn="ctr"/>
            <a:r>
              <a:rPr kumimoji="0" lang="ru-RU" dirty="0" smtClean="0">
                <a:latin typeface="+mn-lt"/>
              </a:rPr>
              <a:t>1. </a:t>
            </a:r>
            <a:r>
              <a:rPr kumimoji="0" lang="ru-RU" dirty="0">
                <a:latin typeface="+mn-lt"/>
              </a:rPr>
              <a:t>Производство </a:t>
            </a:r>
            <a:r>
              <a:rPr kumimoji="0" lang="ru-RU" dirty="0" smtClean="0">
                <a:latin typeface="+mn-lt"/>
              </a:rPr>
              <a:t>кинетической плитки</a:t>
            </a:r>
            <a:endParaRPr kumimoji="0" lang="ru-RU" dirty="0">
              <a:latin typeface="+mn-lt"/>
            </a:endParaRPr>
          </a:p>
          <a:p>
            <a:pPr algn="ctr"/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2</a:t>
            </a:r>
            <a:r>
              <a:rPr kumimoji="0" lang="ru-RU" dirty="0">
                <a:latin typeface="+mn-lt"/>
              </a:rPr>
              <a:t>. Конструкторское сопровождение продукта на рынке</a:t>
            </a:r>
          </a:p>
          <a:p>
            <a:pPr algn="ctr"/>
            <a:endParaRPr kumimoji="0" lang="ru-RU" dirty="0">
              <a:latin typeface="+mn-lt"/>
            </a:endParaRPr>
          </a:p>
          <a:p>
            <a:pPr algn="ctr"/>
            <a:r>
              <a:rPr kumimoji="0" lang="ru-RU" dirty="0" smtClean="0">
                <a:latin typeface="+mn-lt"/>
              </a:rPr>
              <a:t>3. </a:t>
            </a:r>
            <a:r>
              <a:rPr kumimoji="0" lang="ru-RU" dirty="0">
                <a:latin typeface="+mn-lt"/>
              </a:rPr>
              <a:t>Обслуживание </a:t>
            </a:r>
            <a:r>
              <a:rPr kumimoji="0" lang="ru-RU" dirty="0" smtClean="0">
                <a:latin typeface="+mn-lt"/>
              </a:rPr>
              <a:t>кинетической плитки</a:t>
            </a:r>
            <a:endParaRPr kumimoji="0" lang="ru-RU" dirty="0">
              <a:latin typeface="+mn-lt"/>
            </a:endParaRPr>
          </a:p>
          <a:p>
            <a:endParaRPr kumimoji="0" lang="ru-RU" sz="27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endParaRPr kumimoji="0" lang="ru-RU" sz="2700" b="1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04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0C7792A1-8CB9-4547-B739-4BF624BC6A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0730" y="2079942"/>
            <a:ext cx="6569710" cy="920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34" t="15219" r="14399" b="11371"/>
          <a:stretch/>
        </p:blipFill>
        <p:spPr bwMode="auto">
          <a:xfrm>
            <a:off x="624838" y="2785079"/>
            <a:ext cx="11356244" cy="8349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201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534A4B50-E65A-45CC-930D-7F7F84D3A2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Ключевые члены вашей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8"/>
            <a:ext cx="4134612" cy="3726221"/>
          </a:xfrm>
        </p:spPr>
        <p:txBody>
          <a:bodyPr>
            <a:noAutofit/>
          </a:bodyPr>
          <a:lstStyle/>
          <a:p>
            <a:r>
              <a:rPr lang="ru-RU" dirty="0" smtClean="0"/>
              <a:t>Ассистент кафедры «Машины </a:t>
            </a:r>
            <a:r>
              <a:rPr lang="ru-RU" dirty="0"/>
              <a:t>и оборудование нефтегазовых и химических </a:t>
            </a:r>
            <a:r>
              <a:rPr lang="ru-RU" dirty="0" smtClean="0"/>
              <a:t>производств»</a:t>
            </a:r>
            <a:endParaRPr lang="ru-RU" dirty="0"/>
          </a:p>
          <a:p>
            <a:r>
              <a:rPr lang="ru-RU" dirty="0"/>
              <a:t>Победитель областного конкурса Молодой ученый</a:t>
            </a:r>
          </a:p>
          <a:p>
            <a:r>
              <a:rPr lang="ru-RU" dirty="0"/>
              <a:t>Лауреат Золотого фонда </a:t>
            </a:r>
            <a:r>
              <a:rPr lang="ru-RU" dirty="0" err="1"/>
              <a:t>СамГТУ</a:t>
            </a:r>
            <a:r>
              <a:rPr lang="ru-RU" dirty="0"/>
              <a:t> в номинации «Научно-исследовательская деятельность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9" b="1159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Парфенов Кирилл (</a:t>
            </a:r>
            <a:r>
              <a:rPr lang="en-US" dirty="0" smtClean="0"/>
              <a:t>CEO)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Студент кафедры «Радиотехнические устройства»</a:t>
            </a: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30" r="6930"/>
          <a:stretch>
            <a:fillRect/>
          </a:stretch>
        </p:blipFill>
        <p:spPr/>
      </p:pic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 smtClean="0"/>
              <a:t>Шигапова</a:t>
            </a:r>
            <a:r>
              <a:rPr lang="ru-RU" dirty="0" smtClean="0"/>
              <a:t> </a:t>
            </a:r>
            <a:r>
              <a:rPr lang="ru-RU" dirty="0" err="1" smtClean="0"/>
              <a:t>Диляра</a:t>
            </a:r>
            <a:r>
              <a:rPr lang="en-US" dirty="0" smtClean="0"/>
              <a:t> (CMO)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4F209961-F3F3-4069-9C6C-8C5B299749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Студент кафедры «Машины </a:t>
            </a:r>
            <a:r>
              <a:rPr lang="ru-RU" dirty="0"/>
              <a:t>и оборудование нефтегазовых и химических </a:t>
            </a:r>
            <a:r>
              <a:rPr lang="ru-RU" dirty="0" smtClean="0"/>
              <a:t>производств»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8" name="Рисунок 27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72" b="12472"/>
          <a:stretch>
            <a:fillRect/>
          </a:stretch>
        </p:blipFill>
        <p:spPr/>
      </p:pic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1332C6E8-A16F-4EBA-AF1C-2EC7F0F207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Сухов Егор</a:t>
            </a:r>
            <a:r>
              <a:rPr lang="en-US" dirty="0" smtClean="0"/>
              <a:t> (CTO)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A97DA174-B291-4C1D-A418-EE295981B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Студент кафедры </a:t>
            </a:r>
            <a:r>
              <a:rPr lang="ru-RU" dirty="0" smtClean="0"/>
              <a:t>«Радиотехнические устройства»</a:t>
            </a:r>
            <a:endParaRPr lang="ru-RU" dirty="0"/>
          </a:p>
          <a:p>
            <a:endParaRPr lang="ru-RU" dirty="0" smtClean="0"/>
          </a:p>
          <a:p>
            <a:r>
              <a:rPr lang="ru-RU" dirty="0"/>
              <a:t>Финалист программы «УМНИК» Фонда содействия инновациям</a:t>
            </a:r>
          </a:p>
        </p:txBody>
      </p:sp>
      <p:pic>
        <p:nvPicPr>
          <p:cNvPr id="30" name="Рисунок 29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74" b="6774"/>
          <a:stretch>
            <a:fillRect/>
          </a:stretch>
        </p:blipFill>
        <p:spPr/>
      </p:pic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BF59DD9F-B69B-4839-95EF-F5E5346884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Закирова </a:t>
            </a:r>
            <a:r>
              <a:rPr lang="ru-RU" dirty="0" err="1" smtClean="0"/>
              <a:t>Алия</a:t>
            </a:r>
            <a:r>
              <a:rPr lang="en-US" dirty="0" smtClean="0"/>
              <a:t> (CTO)</a:t>
            </a:r>
            <a:endParaRPr lang="ru-RU" dirty="0"/>
          </a:p>
        </p:txBody>
      </p:sp>
      <p:sp>
        <p:nvSpPr>
          <p:cNvPr id="8194" name="AutoShape 2" descr="blob:https://web.telegram.org/2f409cc7-530d-49e4-b081-f3b75cfadf6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blob:https://web.telegram.org/2f409cc7-530d-49e4-b081-f3b75cfadf6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blob:https://web.telegram.org/2f409cc7-530d-49e4-b081-f3b75cfadf6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56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534A4B50-E65A-45CC-930D-7F7F84D3A2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Ключевые члены вашей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1AEAE1B-BF3F-4AF2-BAE6-F8492CDD3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Студент кафедры «Радиотехнические устройства»</a:t>
            </a:r>
          </a:p>
          <a:p>
            <a:endParaRPr lang="ru-RU" dirty="0"/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72" b="12472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54FA2FE-028B-486E-9EF2-636904269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Толстова Анастасия</a:t>
            </a:r>
            <a:r>
              <a:rPr lang="en-US" dirty="0"/>
              <a:t> (CTO)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346E9AEF-58FA-42F4-8CFA-3CAC85EFA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Студент кафедры «Радиотехнические устройства»</a:t>
            </a:r>
          </a:p>
          <a:p>
            <a:endParaRPr lang="ru-RU" dirty="0"/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33" r="8533"/>
          <a:stretch>
            <a:fillRect/>
          </a:stretch>
        </p:blipFill>
        <p:spPr/>
      </p:pic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A4D18AD6-A2E6-4AFC-9CEA-27F0B38CF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 smtClean="0"/>
              <a:t>Лонкин</a:t>
            </a:r>
            <a:r>
              <a:rPr lang="ru-RU" dirty="0" smtClean="0"/>
              <a:t> Илья</a:t>
            </a:r>
            <a:r>
              <a:rPr lang="en-US" dirty="0"/>
              <a:t> (CTO)</a:t>
            </a:r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4F209961-F3F3-4069-9C6C-8C5B299749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Студент кафедры «Радиотехнические устройства»</a:t>
            </a:r>
          </a:p>
          <a:p>
            <a:endParaRPr lang="ru-RU" dirty="0"/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72" b="12472"/>
          <a:stretch>
            <a:fillRect/>
          </a:stretch>
        </p:blipFill>
        <p:spPr/>
      </p:pic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1332C6E8-A16F-4EBA-AF1C-2EC7F0F207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/>
              <a:t>Щебланов</a:t>
            </a:r>
            <a:r>
              <a:rPr lang="ru-RU" dirty="0" smtClean="0"/>
              <a:t> Илья</a:t>
            </a:r>
            <a:r>
              <a:rPr lang="en-US" dirty="0"/>
              <a:t> (CTO)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A97DA174-B291-4C1D-A418-EE295981B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Студент кафедры «Радиотехнические устройства»</a:t>
            </a:r>
          </a:p>
          <a:p>
            <a:endParaRPr lang="ru-RU" dirty="0"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72" b="12472"/>
          <a:stretch>
            <a:fillRect/>
          </a:stretch>
        </p:blipFill>
        <p:spPr/>
      </p:pic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BF59DD9F-B69B-4839-95EF-F5E5346884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Мезенцев Сергей</a:t>
            </a:r>
            <a:r>
              <a:rPr lang="en-US" dirty="0"/>
              <a:t> (CTO)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56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947DF00E-600C-48C6-AE4A-77BC825250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Планы развития, потребности и предложение для того, кому вы адресуете презентацию.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0AD7240-DF67-4989-9D7E-20ABEB87A8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780252" cy="7554912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Метод </a:t>
            </a:r>
            <a:r>
              <a:rPr lang="ru-RU" sz="3200" dirty="0" smtClean="0"/>
              <a:t>требует </a:t>
            </a:r>
            <a:r>
              <a:rPr lang="ru-RU" sz="3200" dirty="0"/>
              <a:t>научной апробации, для чего необходимо изготовить и испытать </a:t>
            </a:r>
            <a:r>
              <a:rPr lang="ru-RU" sz="3200" dirty="0" smtClean="0"/>
              <a:t>отдельные элементы </a:t>
            </a:r>
            <a:r>
              <a:rPr lang="ru-RU" sz="3200" dirty="0"/>
              <a:t>кинетической плитки, оценить </a:t>
            </a:r>
            <a:r>
              <a:rPr lang="ru-RU" sz="3200" dirty="0" smtClean="0"/>
              <a:t>ее возможности для </a:t>
            </a:r>
            <a:r>
              <a:rPr lang="ru-RU" sz="3200" dirty="0"/>
              <a:t>выработки электрической и </a:t>
            </a:r>
            <a:r>
              <a:rPr lang="ru-RU" sz="3200" dirty="0" smtClean="0"/>
              <a:t>тепловой энергии</a:t>
            </a:r>
            <a:r>
              <a:rPr lang="ru-RU" sz="3200" dirty="0"/>
              <a:t>. </a:t>
            </a:r>
            <a:endParaRPr lang="ru-RU" sz="3200" dirty="0" smtClean="0"/>
          </a:p>
          <a:p>
            <a:pPr algn="just"/>
            <a:r>
              <a:rPr lang="ru-RU" sz="3200" dirty="0" smtClean="0"/>
              <a:t>В ходе НИР будет проведен модельный эксперимент, с целью: 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3200" dirty="0" smtClean="0"/>
              <a:t>отбора наиболее перспективного образца вязкой жидкости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3200" dirty="0" smtClean="0"/>
              <a:t>подбора </a:t>
            </a:r>
            <a:r>
              <a:rPr lang="ru-RU" sz="3200" dirty="0" err="1"/>
              <a:t>эластомерного</a:t>
            </a:r>
            <a:r>
              <a:rPr lang="ru-RU" sz="3200" dirty="0"/>
              <a:t> материала для </a:t>
            </a:r>
            <a:r>
              <a:rPr lang="ru-RU" sz="3200" dirty="0" smtClean="0"/>
              <a:t>корпуса</a:t>
            </a:r>
          </a:p>
          <a:p>
            <a:pPr marL="473075" indent="-457200" algn="just">
              <a:buFont typeface="Arial" pitchFamily="34" charset="0"/>
              <a:buChar char="•"/>
            </a:pPr>
            <a:r>
              <a:rPr lang="ru-RU" sz="3200" dirty="0" smtClean="0"/>
              <a:t>оценки </a:t>
            </a:r>
            <a:r>
              <a:rPr lang="ru-RU" sz="3200" dirty="0"/>
              <a:t>прочности </a:t>
            </a:r>
            <a:r>
              <a:rPr lang="ru-RU" sz="3200" dirty="0" err="1"/>
              <a:t>эластомерного</a:t>
            </a:r>
            <a:r>
              <a:rPr lang="ru-RU" sz="3200" dirty="0"/>
              <a:t> корпуса заполненного вязкой жидкостью.</a:t>
            </a:r>
          </a:p>
        </p:txBody>
      </p:sp>
    </p:spTree>
    <p:extLst>
      <p:ext uri="{BB962C8B-B14F-4D97-AF65-F5344CB8AC3E}">
        <p14:creationId xmlns:p14="http://schemas.microsoft.com/office/powerpoint/2010/main" xmlns="" val="38934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Arial" panose="020B0604020202020204" pitchFamily="34" charset="0"/>
              </a:rPr>
              <a:t>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 smtClean="0">
                <a:latin typeface="Arial" panose="020B0604020202020204" pitchFamily="34" charset="0"/>
              </a:rPr>
              <a:t>Телефон</a:t>
            </a:r>
            <a:endParaRPr lang="ru-RU" sz="1800" dirty="0">
              <a:latin typeface="Arial" panose="020B0604020202020204" pitchFamily="34" charset="0"/>
            </a:endParaRP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</a:rPr>
              <a:t>email</a:t>
            </a:r>
            <a:endParaRPr lang="ru-RU" sz="1800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799887" y="6603076"/>
            <a:ext cx="3270447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+7 917 958 5629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799887" y="7446097"/>
            <a:ext cx="3265638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 smtClean="0">
                <a:latin typeface="Arial" panose="020B0604020202020204" pitchFamily="34" charset="0"/>
              </a:rPr>
              <a:t>idi71@yandex.ru</a:t>
            </a:r>
            <a:endParaRPr lang="ru-RU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2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</TotalTime>
  <Words>935</Words>
  <Application>Microsoft Office PowerPoint</Application>
  <PresentationFormat>Произвольный</PresentationFormat>
  <Paragraphs>193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 Light</vt:lpstr>
      <vt:lpstr>Calibri</vt:lpstr>
      <vt:lpstr>GT Walsheim Pro Light</vt:lpstr>
      <vt:lpstr>Тема Office</vt:lpstr>
      <vt:lpstr>Получение электрической энергии посредством установки кинетической плитки</vt:lpstr>
      <vt:lpstr>Актуальность проекта</vt:lpstr>
      <vt:lpstr>Проблема</vt:lpstr>
      <vt:lpstr>Целевая аудитория</vt:lpstr>
      <vt:lpstr>Расчеты</vt:lpstr>
      <vt:lpstr>Целевая аудитория</vt:lpstr>
      <vt:lpstr>Продукт</vt:lpstr>
      <vt:lpstr>Продукт</vt:lpstr>
      <vt:lpstr>Продукт</vt:lpstr>
      <vt:lpstr>Рынок</vt:lpstr>
      <vt:lpstr>Бизнес - модель</vt:lpstr>
      <vt:lpstr>Текущие результаты</vt:lpstr>
      <vt:lpstr>Команда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76</cp:revision>
  <dcterms:created xsi:type="dcterms:W3CDTF">2023-10-12T08:46:59Z</dcterms:created>
  <dcterms:modified xsi:type="dcterms:W3CDTF">2023-12-11T10:15:47Z</dcterms:modified>
</cp:coreProperties>
</file>