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9" roundtripDataSignature="AMtx7miSWsWLN74baAXQwnC6B+8B0qyT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5DBDC0C-648E-416C-9760-C4D5BDA03628}">
  <a:tblStyle styleId="{95DBDC0C-648E-416C-9760-C4D5BDA0362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customschemas.google.com/relationships/presentationmetadata" Target="metadata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2.png"/><Relationship Id="rId2" Type="http://schemas.openxmlformats.org/officeDocument/2006/relationships/image" Target="../media/image25.png"/><Relationship Id="rId3" Type="http://schemas.openxmlformats.org/officeDocument/2006/relationships/image" Target="../media/image17.png"/><Relationship Id="rId4" Type="http://schemas.openxmlformats.org/officeDocument/2006/relationships/image" Target="../media/image1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3.xml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1.png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6" Type="http://schemas.openxmlformats.org/officeDocument/2006/relationships/image" Target="../media/image5.png"/><Relationship Id="rId7" Type="http://schemas.openxmlformats.org/officeDocument/2006/relationships/image" Target="../media/image4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5.jpg"/><Relationship Id="rId4" Type="http://schemas.openxmlformats.org/officeDocument/2006/relationships/image" Target="../media/image68.jpg"/><Relationship Id="rId5" Type="http://schemas.openxmlformats.org/officeDocument/2006/relationships/image" Target="../media/image16.jpg"/><Relationship Id="rId6" Type="http://schemas.openxmlformats.org/officeDocument/2006/relationships/image" Target="../media/image66.jpg"/><Relationship Id="rId7" Type="http://schemas.openxmlformats.org/officeDocument/2006/relationships/image" Target="../media/image70.jpg"/><Relationship Id="rId8" Type="http://schemas.openxmlformats.org/officeDocument/2006/relationships/image" Target="../media/image69.jpg"/></Relationships>
</file>

<file path=ppt/slides/_rels/slide11.xml.rels><?xml version="1.0" encoding="UTF-8" standalone="yes"?><Relationships xmlns="http://schemas.openxmlformats.org/package/2006/relationships"><Relationship Id="rId40" Type="http://schemas.openxmlformats.org/officeDocument/2006/relationships/image" Target="../media/image52.png"/><Relationship Id="rId20" Type="http://schemas.openxmlformats.org/officeDocument/2006/relationships/image" Target="../media/image36.png"/><Relationship Id="rId42" Type="http://schemas.openxmlformats.org/officeDocument/2006/relationships/image" Target="../media/image53.png"/><Relationship Id="rId41" Type="http://schemas.openxmlformats.org/officeDocument/2006/relationships/image" Target="../media/image51.png"/><Relationship Id="rId22" Type="http://schemas.openxmlformats.org/officeDocument/2006/relationships/image" Target="../media/image31.png"/><Relationship Id="rId44" Type="http://schemas.openxmlformats.org/officeDocument/2006/relationships/image" Target="../media/image55.png"/><Relationship Id="rId21" Type="http://schemas.openxmlformats.org/officeDocument/2006/relationships/image" Target="../media/image34.png"/><Relationship Id="rId43" Type="http://schemas.openxmlformats.org/officeDocument/2006/relationships/image" Target="../media/image54.png"/><Relationship Id="rId24" Type="http://schemas.openxmlformats.org/officeDocument/2006/relationships/image" Target="../media/image60.png"/><Relationship Id="rId46" Type="http://schemas.openxmlformats.org/officeDocument/2006/relationships/image" Target="../media/image63.png"/><Relationship Id="rId23" Type="http://schemas.openxmlformats.org/officeDocument/2006/relationships/image" Target="../media/image32.png"/><Relationship Id="rId45" Type="http://schemas.openxmlformats.org/officeDocument/2006/relationships/image" Target="../media/image56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41.png"/><Relationship Id="rId26" Type="http://schemas.openxmlformats.org/officeDocument/2006/relationships/image" Target="../media/image44.png"/><Relationship Id="rId48" Type="http://schemas.openxmlformats.org/officeDocument/2006/relationships/image" Target="../media/image67.png"/><Relationship Id="rId25" Type="http://schemas.openxmlformats.org/officeDocument/2006/relationships/image" Target="../media/image35.png"/><Relationship Id="rId47" Type="http://schemas.openxmlformats.org/officeDocument/2006/relationships/image" Target="../media/image57.png"/><Relationship Id="rId28" Type="http://schemas.openxmlformats.org/officeDocument/2006/relationships/image" Target="../media/image61.png"/><Relationship Id="rId27" Type="http://schemas.openxmlformats.org/officeDocument/2006/relationships/image" Target="../media/image62.png"/><Relationship Id="rId5" Type="http://schemas.openxmlformats.org/officeDocument/2006/relationships/image" Target="../media/image20.png"/><Relationship Id="rId6" Type="http://schemas.openxmlformats.org/officeDocument/2006/relationships/image" Target="../media/image19.png"/><Relationship Id="rId29" Type="http://schemas.openxmlformats.org/officeDocument/2006/relationships/image" Target="../media/image59.png"/><Relationship Id="rId7" Type="http://schemas.openxmlformats.org/officeDocument/2006/relationships/image" Target="../media/image15.png"/><Relationship Id="rId8" Type="http://schemas.openxmlformats.org/officeDocument/2006/relationships/image" Target="../media/image29.png"/><Relationship Id="rId31" Type="http://schemas.openxmlformats.org/officeDocument/2006/relationships/image" Target="../media/image45.png"/><Relationship Id="rId30" Type="http://schemas.openxmlformats.org/officeDocument/2006/relationships/image" Target="../media/image43.png"/><Relationship Id="rId11" Type="http://schemas.openxmlformats.org/officeDocument/2006/relationships/image" Target="../media/image23.png"/><Relationship Id="rId33" Type="http://schemas.openxmlformats.org/officeDocument/2006/relationships/image" Target="../media/image38.png"/><Relationship Id="rId10" Type="http://schemas.openxmlformats.org/officeDocument/2006/relationships/image" Target="../media/image26.png"/><Relationship Id="rId32" Type="http://schemas.openxmlformats.org/officeDocument/2006/relationships/image" Target="../media/image39.png"/><Relationship Id="rId13" Type="http://schemas.openxmlformats.org/officeDocument/2006/relationships/image" Target="../media/image40.png"/><Relationship Id="rId35" Type="http://schemas.openxmlformats.org/officeDocument/2006/relationships/image" Target="../media/image50.png"/><Relationship Id="rId12" Type="http://schemas.openxmlformats.org/officeDocument/2006/relationships/image" Target="../media/image58.png"/><Relationship Id="rId34" Type="http://schemas.openxmlformats.org/officeDocument/2006/relationships/image" Target="../media/image47.png"/><Relationship Id="rId15" Type="http://schemas.openxmlformats.org/officeDocument/2006/relationships/image" Target="../media/image37.png"/><Relationship Id="rId37" Type="http://schemas.openxmlformats.org/officeDocument/2006/relationships/image" Target="../media/image49.png"/><Relationship Id="rId14" Type="http://schemas.openxmlformats.org/officeDocument/2006/relationships/image" Target="../media/image24.png"/><Relationship Id="rId36" Type="http://schemas.openxmlformats.org/officeDocument/2006/relationships/image" Target="../media/image46.png"/><Relationship Id="rId17" Type="http://schemas.openxmlformats.org/officeDocument/2006/relationships/image" Target="../media/image28.png"/><Relationship Id="rId39" Type="http://schemas.openxmlformats.org/officeDocument/2006/relationships/image" Target="../media/image48.png"/><Relationship Id="rId16" Type="http://schemas.openxmlformats.org/officeDocument/2006/relationships/image" Target="../media/image27.png"/><Relationship Id="rId38" Type="http://schemas.openxmlformats.org/officeDocument/2006/relationships/image" Target="../media/image64.png"/><Relationship Id="rId19" Type="http://schemas.openxmlformats.org/officeDocument/2006/relationships/image" Target="../media/image33.png"/><Relationship Id="rId18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8" cy="6892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77747" y="3429010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688" y="2641526"/>
            <a:ext cx="12385500" cy="907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 sz="2600"/>
          </a:p>
          <a:p>
            <a:pPr indent="0" lvl="0" marL="7701" marR="0" rtl="0" algn="l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lang="ru-RU" sz="2600">
                <a:solidFill>
                  <a:srgbClr val="8F00FF"/>
                </a:solidFill>
              </a:rPr>
              <a:t>Разработка туристического чат бота </a:t>
            </a:r>
            <a:r>
              <a:rPr b="1" i="0" lang="ru-RU" sz="2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b="1" lang="ru-RU" sz="2600">
                <a:solidFill>
                  <a:srgbClr val="8F00FF"/>
                </a:solidFill>
              </a:rPr>
              <a:t>Kavkaz Adventure</a:t>
            </a:r>
            <a:r>
              <a:rPr b="1" i="0" lang="ru-RU" sz="2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» на базе Telegram</a:t>
            </a:r>
            <a:endParaRPr sz="2600">
              <a:solidFill>
                <a:srgbClr val="8F00FF"/>
              </a:solidFill>
            </a:endParaRPr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43250" y="60625"/>
            <a:ext cx="11626200" cy="9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 </a:t>
            </a:r>
            <a:endParaRPr b="1" i="0" sz="32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lang="ru-RU" sz="3200">
                <a:solidFill>
                  <a:srgbClr val="8F00FF"/>
                </a:solidFill>
              </a:rPr>
              <a:t> Т</a:t>
            </a:r>
            <a:r>
              <a:rPr b="1" lang="ru-RU" sz="3200">
                <a:solidFill>
                  <a:srgbClr val="8F00FF"/>
                </a:solidFill>
              </a:rPr>
              <a:t>уристический чат бот «Kavkaz Adventure»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360040" y="1052736"/>
            <a:ext cx="10992600" cy="54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ru-RU" sz="1800">
                <a:solidFill>
                  <a:schemeClr val="accent1"/>
                </a:solidFill>
              </a:rPr>
              <a:t>Цифровизация: </a:t>
            </a:r>
            <a:r>
              <a:rPr b="1" lang="ru-RU" sz="1800"/>
              <a:t>современные технологии и интернет позволяют людям легко и удобно планировать и бронировать путешествия. </a:t>
            </a:r>
            <a:endParaRPr b="1"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/>
              <a:t>"По нашей оценке, число номеров, бронируемых через онлайн-сервисы, колеблется в диапазоне от 52 до 55 процентов общего объема и стремится к росту, - рассказал "РГ" президент Российского союза туриндустрии (РСТ) Илья Уманский.”</a:t>
            </a:r>
            <a:endParaRPr sz="1800"/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ru-RU" sz="1800">
                <a:solidFill>
                  <a:schemeClr val="accent1"/>
                </a:solidFill>
              </a:rPr>
              <a:t>Расцвет</a:t>
            </a:r>
            <a:r>
              <a:rPr b="1" lang="ru-RU" sz="1800"/>
              <a:t> внутреннего туризма</a:t>
            </a:r>
            <a:endParaRPr b="1"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solidFill>
                  <a:schemeClr val="dk1"/>
                </a:solidFill>
              </a:rPr>
              <a:t>В 2022 г. прирост внутреннего турпотока составил 15%, его объем достиг 141 млн поездок.</a:t>
            </a:r>
            <a:endParaRPr sz="1800"/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ru-RU" sz="1800">
                <a:solidFill>
                  <a:schemeClr val="accent1"/>
                </a:solidFill>
              </a:rPr>
              <a:t>Популяризация</a:t>
            </a:r>
            <a:r>
              <a:rPr b="1" lang="ru-RU" sz="1800"/>
              <a:t> </a:t>
            </a:r>
            <a:r>
              <a:rPr b="1" lang="ru-RU" sz="1800">
                <a:solidFill>
                  <a:schemeClr val="accent1"/>
                </a:solidFill>
              </a:rPr>
              <a:t>Telegram</a:t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solidFill>
                  <a:schemeClr val="dk1"/>
                </a:solidFill>
              </a:rPr>
              <a:t>По данным Mediascope в сентябре 2023 года российская аудитория Telegram достигла </a:t>
            </a:r>
            <a:r>
              <a:rPr b="1" lang="ru-RU" sz="1800">
                <a:solidFill>
                  <a:schemeClr val="dk1"/>
                </a:solidFill>
              </a:rPr>
              <a:t>81 млн человек в месяц.</a:t>
            </a:r>
            <a:r>
              <a:rPr b="1" lang="ru-RU" sz="1800"/>
              <a:t> </a:t>
            </a:r>
            <a:endParaRPr b="1" sz="1800"/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ru-RU" sz="1800">
                <a:solidFill>
                  <a:schemeClr val="accent1"/>
                </a:solidFill>
              </a:rPr>
              <a:t>Увеличение потока</a:t>
            </a:r>
            <a:r>
              <a:rPr b="1" lang="ru-RU" sz="1800"/>
              <a:t> иностранных туристов и иностранных студентов: </a:t>
            </a:r>
            <a:endParaRPr b="1"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/>
              <a:t>Согласно данным Росстата, </a:t>
            </a:r>
            <a:r>
              <a:rPr lang="ru-RU" sz="1800">
                <a:solidFill>
                  <a:schemeClr val="dk1"/>
                </a:solidFill>
              </a:rPr>
              <a:t>общее число поездок иностранцев в Россию выросло на 16% - с 8,7 млн в январе-сентябре 2021 года до </a:t>
            </a:r>
            <a:r>
              <a:rPr b="1" lang="ru-RU" sz="1800">
                <a:solidFill>
                  <a:schemeClr val="dk1"/>
                </a:solidFill>
              </a:rPr>
              <a:t>10,2 млн за три квартала 2022 года</a:t>
            </a:r>
            <a:r>
              <a:rPr lang="ru-RU" sz="1800"/>
              <a:t>,</a:t>
            </a:r>
            <a:r>
              <a:rPr lang="ru-RU" sz="1800"/>
              <a:t> а количество иностранных студентов в российских вузах равно </a:t>
            </a:r>
            <a:r>
              <a:rPr lang="ru-RU" sz="1800"/>
              <a:t>311,5</a:t>
            </a:r>
            <a:r>
              <a:rPr lang="ru-RU" sz="1800"/>
              <a:t> тысяч.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"/>
          <p:cNvSpPr txBox="1"/>
          <p:nvPr/>
        </p:nvSpPr>
        <p:spPr>
          <a:xfrm>
            <a:off x="360053" y="332650"/>
            <a:ext cx="11105700" cy="7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 </a:t>
            </a:r>
            <a:r>
              <a:rPr b="1" lang="ru-RU" sz="3200">
                <a:solidFill>
                  <a:srgbClr val="8F00FF"/>
                </a:solidFill>
              </a:rPr>
              <a:t>«Kavkaz Adventure»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9" name="Google Shape;139;p3"/>
          <p:cNvSpPr txBox="1"/>
          <p:nvPr/>
        </p:nvSpPr>
        <p:spPr>
          <a:xfrm>
            <a:off x="463200" y="1205950"/>
            <a:ext cx="108597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b="1" lang="ru-RU" sz="2200">
                <a:solidFill>
                  <a:schemeClr val="accent1"/>
                </a:solidFill>
              </a:rPr>
              <a:t>Туристы</a:t>
            </a:r>
            <a:r>
              <a:rPr lang="ru-RU" sz="2200">
                <a:solidFill>
                  <a:schemeClr val="dk1"/>
                </a:solidFill>
              </a:rPr>
              <a:t>, </a:t>
            </a:r>
            <a:r>
              <a:rPr lang="ru-RU" sz="2200">
                <a:solidFill>
                  <a:schemeClr val="dk1"/>
                </a:solidFill>
              </a:rPr>
              <a:t>путешествующие </a:t>
            </a:r>
            <a:r>
              <a:rPr lang="ru-RU" sz="2200">
                <a:solidFill>
                  <a:schemeClr val="dk1"/>
                </a:solidFill>
              </a:rPr>
              <a:t>самостоятельно по городам России. У них нет привязки к конкретным маршрутам и экскурсионным программам. 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b="1" lang="ru-RU" sz="2200">
                <a:solidFill>
                  <a:schemeClr val="accent1"/>
                </a:solidFill>
              </a:rPr>
              <a:t>Семьи</a:t>
            </a:r>
            <a:r>
              <a:rPr lang="ru-RU" sz="2200">
                <a:solidFill>
                  <a:schemeClr val="dk1"/>
                </a:solidFill>
              </a:rPr>
              <a:t> с детьми, которым нужен развлекательный элемент в путешествиях; 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b="1" lang="ru-RU" sz="2200">
                <a:solidFill>
                  <a:schemeClr val="accent1"/>
                </a:solidFill>
              </a:rPr>
              <a:t>Бизнес-путешественники</a:t>
            </a:r>
            <a:r>
              <a:rPr lang="ru-RU" sz="2200">
                <a:solidFill>
                  <a:schemeClr val="dk1"/>
                </a:solidFill>
              </a:rPr>
              <a:t>, выезжающие в командировки или деловые поездки и желающие успеть посмотреть город, куда приехали;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b="1" lang="ru-RU" sz="2200">
                <a:solidFill>
                  <a:schemeClr val="accent1"/>
                </a:solidFill>
              </a:rPr>
              <a:t>Туристы со стажем</a:t>
            </a:r>
            <a:r>
              <a:rPr lang="ru-RU" sz="2200">
                <a:solidFill>
                  <a:schemeClr val="dk1"/>
                </a:solidFill>
              </a:rPr>
              <a:t>,</a:t>
            </a:r>
            <a:r>
              <a:rPr lang="ru-RU" sz="2200">
                <a:solidFill>
                  <a:schemeClr val="dk1"/>
                </a:solidFill>
              </a:rPr>
              <a:t> которые ищут новые места для активного отдыха; 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b="1" lang="ru-RU" sz="2200">
                <a:solidFill>
                  <a:schemeClr val="accent1"/>
                </a:solidFill>
              </a:rPr>
              <a:t>Фотографы-блогеры</a:t>
            </a:r>
            <a:r>
              <a:rPr lang="ru-RU" sz="2200">
                <a:solidFill>
                  <a:schemeClr val="dk1"/>
                </a:solidFill>
              </a:rPr>
              <a:t>, создающие контент о путешествиях;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b="1" lang="ru-RU" sz="2200">
                <a:solidFill>
                  <a:schemeClr val="accent1"/>
                </a:solidFill>
              </a:rPr>
              <a:t>Гиды</a:t>
            </a:r>
            <a:r>
              <a:rPr lang="ru-RU" sz="2200">
                <a:solidFill>
                  <a:schemeClr val="dk1"/>
                </a:solidFill>
              </a:rPr>
              <a:t>, которым нужно запланировать интересные маршруты;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b="1" lang="ru-RU" sz="2200">
                <a:solidFill>
                  <a:schemeClr val="accent1"/>
                </a:solidFill>
              </a:rPr>
              <a:t>Представители</a:t>
            </a:r>
            <a:r>
              <a:rPr b="1" lang="ru-RU" sz="2200">
                <a:solidFill>
                  <a:schemeClr val="accent1"/>
                </a:solidFill>
              </a:rPr>
              <a:t> туристической инфраструктуры</a:t>
            </a:r>
            <a:r>
              <a:rPr lang="ru-RU" sz="2200">
                <a:solidFill>
                  <a:schemeClr val="dk1"/>
                </a:solidFill>
              </a:rPr>
              <a:t>, желающие прорекламировать свои товары и услуги туристам</a:t>
            </a: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45" name="Google Shape;145;p4"/>
          <p:cNvSpPr txBox="1"/>
          <p:nvPr/>
        </p:nvSpPr>
        <p:spPr>
          <a:xfrm>
            <a:off x="360040" y="945586"/>
            <a:ext cx="10992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Проблемы нашей целевой аудитории: </a:t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800">
                <a:solidFill>
                  <a:schemeClr val="accent1"/>
                </a:solidFill>
              </a:rPr>
              <a:t>Нет информации</a:t>
            </a:r>
            <a:r>
              <a:rPr lang="ru-RU" sz="1800"/>
              <a:t> о маршрутах к достопримечательностям</a:t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800">
                <a:solidFill>
                  <a:schemeClr val="accent1"/>
                </a:solidFill>
              </a:rPr>
              <a:t>Нет информации</a:t>
            </a:r>
            <a:r>
              <a:rPr lang="ru-RU" sz="1800"/>
              <a:t>, где можно развлечься или провести время</a:t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800">
                <a:solidFill>
                  <a:schemeClr val="accent1"/>
                </a:solidFill>
              </a:rPr>
              <a:t>Нет информации</a:t>
            </a:r>
            <a:r>
              <a:rPr lang="ru-RU" sz="1800"/>
              <a:t> о недорогих и хороших точках питания </a:t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800">
                <a:solidFill>
                  <a:schemeClr val="accent1"/>
                </a:solidFill>
              </a:rPr>
              <a:t>Языковой барьер</a:t>
            </a:r>
            <a:r>
              <a:rPr lang="ru-RU" sz="1800"/>
              <a:t> (для иностранных студентов и туристов)</a:t>
            </a:r>
            <a:endParaRPr sz="1600"/>
          </a:p>
        </p:txBody>
      </p:sp>
      <p:pic>
        <p:nvPicPr>
          <p:cNvPr id="146" name="Google Shape;146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8300" y="2536538"/>
            <a:ext cx="8336099" cy="405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"/>
          <p:cNvSpPr txBox="1"/>
          <p:nvPr/>
        </p:nvSpPr>
        <p:spPr>
          <a:xfrm>
            <a:off x="186050" y="207625"/>
            <a:ext cx="11340600" cy="1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 sz="3000"/>
          </a:p>
          <a:p>
            <a:pPr indent="0" lvl="0" marL="7701" marR="0" rtl="0" algn="ctr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 </a:t>
            </a:r>
            <a:endParaRPr b="1" i="0" sz="30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7701" marR="0" rtl="0" algn="ctr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lang="ru-RU" sz="3000">
                <a:solidFill>
                  <a:srgbClr val="8F00FF"/>
                </a:solidFill>
              </a:rPr>
              <a:t>Туристического чат бота «Kavkaz Adventure»</a:t>
            </a:r>
            <a:endParaRPr b="1" sz="3000">
              <a:solidFill>
                <a:schemeClr val="accent1"/>
              </a:solidFill>
            </a:endParaRPr>
          </a:p>
        </p:txBody>
      </p:sp>
      <p:sp>
        <p:nvSpPr>
          <p:cNvPr id="152" name="Google Shape;152;p5"/>
          <p:cNvSpPr txBox="1"/>
          <p:nvPr/>
        </p:nvSpPr>
        <p:spPr>
          <a:xfrm>
            <a:off x="360040" y="1607134"/>
            <a:ext cx="10992600" cy="47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900"/>
              <a:t>Чат-бот в телеграм, выполняющий следующие функции:</a:t>
            </a:r>
            <a:endParaRPr sz="1900"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b="1" lang="ru-RU" sz="1900">
                <a:solidFill>
                  <a:schemeClr val="accent1"/>
                </a:solidFill>
              </a:rPr>
              <a:t>П</a:t>
            </a:r>
            <a:r>
              <a:rPr b="1" lang="ru-RU" sz="1900">
                <a:solidFill>
                  <a:schemeClr val="accent1"/>
                </a:solidFill>
              </a:rPr>
              <a:t>редоставление</a:t>
            </a:r>
            <a:r>
              <a:rPr b="1" lang="ru-RU" sz="1900">
                <a:solidFill>
                  <a:schemeClr val="accent1"/>
                </a:solidFill>
              </a:rPr>
              <a:t>  информации</a:t>
            </a:r>
            <a:r>
              <a:rPr lang="ru-RU" sz="1900"/>
              <a:t> о городе и достопримечательностях в удобной и доступной форме, что поможет пользователям быстро и легко ориентироваться.</a:t>
            </a:r>
            <a:endParaRPr sz="1900"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b="1" lang="ru-RU" sz="1900">
                <a:solidFill>
                  <a:schemeClr val="accent1"/>
                </a:solidFill>
              </a:rPr>
              <a:t>Возможность</a:t>
            </a:r>
            <a:r>
              <a:rPr lang="ru-RU" sz="1900"/>
              <a:t> задавать вопросы и получать рекомендации от бота позволит пользователям получить персонализированную информацию, а также узнать о скрытых и малоизвестных местах, которые туристические сайты и блоги могут не предлагать.</a:t>
            </a:r>
            <a:endParaRPr sz="1900"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b="1" lang="ru-RU" sz="1900">
                <a:solidFill>
                  <a:schemeClr val="accent1"/>
                </a:solidFill>
              </a:rPr>
              <a:t>Возможность</a:t>
            </a:r>
            <a:r>
              <a:rPr lang="ru-RU" sz="1900"/>
              <a:t> визуального сопровождения и аудиоинформации позволит пользователям получить более полное представление о местах, которые они планируют посетить.</a:t>
            </a:r>
            <a:endParaRPr sz="1900"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b="1" lang="ru-RU" sz="1900">
                <a:solidFill>
                  <a:schemeClr val="accent1"/>
                </a:solidFill>
              </a:rPr>
              <a:t>Выбор категории</a:t>
            </a:r>
            <a:r>
              <a:rPr lang="ru-RU" sz="1900"/>
              <a:t> и стикерпаков добавит разнообразие и интерактивность в пользовательский опыт.</a:t>
            </a:r>
            <a:endParaRPr sz="1900"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b="1" lang="ru-RU" sz="1900">
                <a:solidFill>
                  <a:schemeClr val="accent1"/>
                </a:solidFill>
              </a:rPr>
              <a:t>Голосовой ввод</a:t>
            </a:r>
            <a:r>
              <a:rPr lang="ru-RU" sz="1900"/>
              <a:t> позволит пользователям задавать вопросы и получать информацию, не прибегая к письменному вводу, что может быть удобно во время путешествия или прогулки по городу.</a:t>
            </a:r>
            <a:endParaRPr sz="19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58" name="Google Shape;158;p6"/>
          <p:cNvSpPr txBox="1"/>
          <p:nvPr/>
        </p:nvSpPr>
        <p:spPr>
          <a:xfrm>
            <a:off x="360050" y="1189900"/>
            <a:ext cx="10980600" cy="50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ru-RU" sz="2000">
                <a:solidFill>
                  <a:schemeClr val="accent1"/>
                </a:solidFill>
              </a:rPr>
              <a:t>Чат-бот </a:t>
            </a:r>
            <a:r>
              <a:rPr b="1" lang="ru-RU" sz="2000">
                <a:solidFill>
                  <a:srgbClr val="8F00FF"/>
                </a:solidFill>
              </a:rPr>
              <a:t>«Kavkaz Adventure»</a:t>
            </a:r>
            <a:r>
              <a:rPr lang="ru-RU" sz="2000">
                <a:solidFill>
                  <a:schemeClr val="dk1"/>
                </a:solidFill>
              </a:rPr>
              <a:t> предоставляет удобный доступ к информации о различных достопримечательностях, кафе, ресторанах и местах проживания, что делает его более удобным для пользователей, чем поиск информации в интернете.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ru-RU" sz="2000">
                <a:solidFill>
                  <a:schemeClr val="accent1"/>
                </a:solidFill>
              </a:rPr>
              <a:t>Простой интерфейс</a:t>
            </a:r>
            <a:r>
              <a:rPr lang="ru-RU" sz="2000">
                <a:solidFill>
                  <a:schemeClr val="dk1"/>
                </a:solidFill>
              </a:rPr>
              <a:t> Telegram</a:t>
            </a:r>
            <a:r>
              <a:rPr lang="ru-RU" sz="1800">
                <a:solidFill>
                  <a:schemeClr val="dk1"/>
                </a:solidFill>
              </a:rPr>
              <a:t> </a:t>
            </a:r>
            <a:r>
              <a:rPr lang="ru-RU" sz="2000">
                <a:solidFill>
                  <a:schemeClr val="dk1"/>
                </a:solidFill>
              </a:rPr>
              <a:t>делает использование чат-бота более удобным и доступным для широкого круга пользователей.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ru-RU" sz="2000">
                <a:solidFill>
                  <a:schemeClr val="accent1"/>
                </a:solidFill>
              </a:rPr>
              <a:t>Доступность и открытость</a:t>
            </a:r>
            <a:r>
              <a:rPr lang="ru-RU" sz="2000">
                <a:solidFill>
                  <a:schemeClr val="dk1"/>
                </a:solidFill>
              </a:rPr>
              <a:t> чат-бота означает, что любой пользователь может получить необходимую информацию в любое время суток, в любом месте, в котором есть доступ к Интернету.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ru-RU" sz="2000">
                <a:solidFill>
                  <a:schemeClr val="accent1"/>
                </a:solidFill>
              </a:rPr>
              <a:t>Многоязычность</a:t>
            </a:r>
            <a:r>
              <a:rPr lang="ru-RU" sz="2000">
                <a:solidFill>
                  <a:schemeClr val="dk1"/>
                </a:solidFill>
              </a:rPr>
              <a:t> чат-бота делает его более привлекательным для иностранных пользователей, что может привести к расширению аудитории и увеличению популярности.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ru-RU" sz="2000">
                <a:solidFill>
                  <a:schemeClr val="accent1"/>
                </a:solidFill>
              </a:rPr>
              <a:t>Возможность</a:t>
            </a:r>
            <a:r>
              <a:rPr lang="ru-RU" sz="2000">
                <a:solidFill>
                  <a:schemeClr val="dk1"/>
                </a:solidFill>
              </a:rPr>
              <a:t> предоставления фотографий и геолокаций дает пользователям более полную информацию о местах, которые они хотят посетить</a:t>
            </a:r>
            <a:r>
              <a:rPr lang="ru-RU" sz="2000">
                <a:solidFill>
                  <a:schemeClr val="dk1"/>
                </a:solidFill>
              </a:rPr>
              <a:t>, и это</a:t>
            </a:r>
            <a:r>
              <a:rPr lang="ru-RU" sz="2000">
                <a:solidFill>
                  <a:schemeClr val="dk1"/>
                </a:solidFill>
              </a:rPr>
              <a:t> делает чат-бот </a:t>
            </a:r>
            <a:r>
              <a:rPr b="1" lang="ru-RU" sz="2000">
                <a:solidFill>
                  <a:srgbClr val="8F00FF"/>
                </a:solidFill>
              </a:rPr>
              <a:t>«Kavkaz Adventure»</a:t>
            </a:r>
            <a:r>
              <a:rPr lang="ru-RU" sz="2000">
                <a:solidFill>
                  <a:schemeClr val="dk1"/>
                </a:solidFill>
              </a:rPr>
              <a:t> более подробным и полезным.</a:t>
            </a:r>
            <a:endParaRPr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"/>
          <p:cNvSpPr txBox="1"/>
          <p:nvPr/>
        </p:nvSpPr>
        <p:spPr>
          <a:xfrm>
            <a:off x="335865" y="142881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pic>
        <p:nvPicPr>
          <p:cNvPr id="164" name="Google Shape;16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85875"/>
            <a:ext cx="7015526" cy="521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7"/>
          <p:cNvPicPr preferRelativeResize="0"/>
          <p:nvPr/>
        </p:nvPicPr>
        <p:blipFill rotWithShape="1">
          <a:blip r:embed="rId4">
            <a:alphaModFix/>
          </a:blip>
          <a:srcRect b="0" l="0" r="32836" t="0"/>
          <a:stretch/>
        </p:blipFill>
        <p:spPr>
          <a:xfrm>
            <a:off x="4385975" y="142875"/>
            <a:ext cx="4446325" cy="582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36847" y="3214674"/>
            <a:ext cx="5655151" cy="3384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7"/>
          <p:cNvPicPr preferRelativeResize="0"/>
          <p:nvPr/>
        </p:nvPicPr>
        <p:blipFill rotWithShape="1">
          <a:blip r:embed="rId6">
            <a:alphaModFix/>
          </a:blip>
          <a:srcRect b="0" l="0" r="49741" t="0"/>
          <a:stretch/>
        </p:blipFill>
        <p:spPr>
          <a:xfrm>
            <a:off x="8687725" y="142880"/>
            <a:ext cx="3504276" cy="3843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"/>
          <p:cNvSpPr txBox="1"/>
          <p:nvPr/>
        </p:nvSpPr>
        <p:spPr>
          <a:xfrm>
            <a:off x="360053" y="332650"/>
            <a:ext cx="10855500" cy="4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100" u="none" cap="none" strike="noStrike">
                <a:solidFill>
                  <a:schemeClr val="accent1"/>
                </a:solidFill>
              </a:rPr>
              <a:t>БИЗНЕС-МОДЕЛЬ ПРОЕКТА «Kavkaz Adventure»</a:t>
            </a:r>
            <a:endParaRPr sz="1300"/>
          </a:p>
        </p:txBody>
      </p:sp>
      <p:grpSp>
        <p:nvGrpSpPr>
          <p:cNvPr id="173" name="Google Shape;173;p8"/>
          <p:cNvGrpSpPr/>
          <p:nvPr/>
        </p:nvGrpSpPr>
        <p:grpSpPr>
          <a:xfrm>
            <a:off x="360035" y="872176"/>
            <a:ext cx="10992560" cy="5653148"/>
            <a:chOff x="2050009" y="1920858"/>
            <a:chExt cx="16156492" cy="8381989"/>
          </a:xfrm>
        </p:grpSpPr>
        <p:grpSp>
          <p:nvGrpSpPr>
            <p:cNvPr id="174" name="Google Shape;174;p8"/>
            <p:cNvGrpSpPr/>
            <p:nvPr/>
          </p:nvGrpSpPr>
          <p:grpSpPr>
            <a:xfrm>
              <a:off x="2051038" y="1920858"/>
              <a:ext cx="16155463" cy="8381989"/>
              <a:chOff x="1135604" y="1844658"/>
              <a:chExt cx="16155463" cy="8381989"/>
            </a:xfrm>
          </p:grpSpPr>
          <p:sp>
            <p:nvSpPr>
              <p:cNvPr id="175" name="Google Shape;175;p8"/>
              <p:cNvSpPr/>
              <p:nvPr/>
            </p:nvSpPr>
            <p:spPr>
              <a:xfrm>
                <a:off x="1136632" y="8434146"/>
                <a:ext cx="8077200" cy="17925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300">
                    <a:solidFill>
                      <a:schemeClr val="dk1"/>
                    </a:solidFill>
                    <a:highlight>
                      <a:srgbClr val="FFFFFF"/>
                    </a:highlight>
                  </a:rPr>
                  <a:t>Реклама</a:t>
                </a:r>
                <a:endParaRPr i="0" sz="2100" u="none" cap="none" strike="noStrike">
                  <a:solidFill>
                    <a:schemeClr val="lt1"/>
                  </a:solidFill>
                </a:endParaRPr>
              </a:p>
            </p:txBody>
          </p:sp>
          <p:sp>
            <p:nvSpPr>
              <p:cNvPr id="176" name="Google Shape;176;p8"/>
              <p:cNvSpPr/>
              <p:nvPr/>
            </p:nvSpPr>
            <p:spPr>
              <a:xfrm>
                <a:off x="9213866" y="8434109"/>
                <a:ext cx="8077200" cy="17925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300">
                    <a:solidFill>
                      <a:schemeClr val="dk1"/>
                    </a:solidFill>
                  </a:rPr>
                  <a:t>Реклама в боте</a:t>
                </a:r>
                <a:endParaRPr i="0" sz="1300" u="none" cap="none" strike="noStrike">
                  <a:solidFill>
                    <a:schemeClr val="dk1"/>
                  </a:solidFill>
                </a:endParaRPr>
              </a:p>
            </p:txBody>
          </p:sp>
          <p:sp>
            <p:nvSpPr>
              <p:cNvPr id="177" name="Google Shape;177;p8"/>
              <p:cNvSpPr/>
              <p:nvPr/>
            </p:nvSpPr>
            <p:spPr>
              <a:xfrm>
                <a:off x="1135604" y="1844658"/>
                <a:ext cx="2895600" cy="65895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-RU" sz="1300">
                    <a:solidFill>
                      <a:schemeClr val="dk1"/>
                    </a:solidFill>
                  </a:rPr>
                  <a:t>Не знают город, не знают куда пойти и что посмотреть</a:t>
                </a:r>
                <a:endParaRPr sz="1300">
                  <a:solidFill>
                    <a:schemeClr val="dk1"/>
                  </a:solidFill>
                </a:endParaRPr>
              </a:p>
            </p:txBody>
          </p:sp>
          <p:sp>
            <p:nvSpPr>
              <p:cNvPr id="178" name="Google Shape;178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-RU" sz="1300">
                    <a:solidFill>
                      <a:schemeClr val="dk1"/>
                    </a:solidFill>
                  </a:rPr>
                  <a:t>Телеграм-бот с необходимой информацией</a:t>
                </a:r>
                <a:endParaRPr sz="1300">
                  <a:solidFill>
                    <a:schemeClr val="dk1"/>
                  </a:solidFill>
                </a:endParaRPr>
              </a:p>
            </p:txBody>
          </p:sp>
          <p:sp>
            <p:nvSpPr>
              <p:cNvPr id="179" name="Google Shape;179;p8"/>
              <p:cNvSpPr/>
              <p:nvPr/>
            </p:nvSpPr>
            <p:spPr>
              <a:xfrm>
                <a:off x="4031217" y="5197491"/>
                <a:ext cx="3810000" cy="32367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300">
                    <a:solidFill>
                      <a:schemeClr val="dk1"/>
                    </a:solidFill>
                    <a:highlight>
                      <a:srgbClr val="FFFFFF"/>
                    </a:highlight>
                  </a:rPr>
                  <a:t>Количество пользователей</a:t>
                </a:r>
                <a:endParaRPr sz="1300">
                  <a:solidFill>
                    <a:schemeClr val="dk1"/>
                  </a:solidFill>
                  <a:highlight>
                    <a:srgbClr val="FFFFFF"/>
                  </a:highlight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300">
                    <a:solidFill>
                      <a:schemeClr val="dk1"/>
                    </a:solidFill>
                    <a:highlight>
                      <a:srgbClr val="FFFFFF"/>
                    </a:highlight>
                  </a:rPr>
                  <a:t>Количество рекламодателей</a:t>
                </a:r>
                <a:endParaRPr sz="1300">
                  <a:solidFill>
                    <a:schemeClr val="dk1"/>
                  </a:solidFill>
                  <a:highlight>
                    <a:srgbClr val="FFFFFF"/>
                  </a:highlight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300">
                    <a:solidFill>
                      <a:schemeClr val="dk1"/>
                    </a:solidFill>
                    <a:highlight>
                      <a:srgbClr val="FFFFFF"/>
                    </a:highlight>
                  </a:rPr>
                  <a:t>Количество запросов от пользователя</a:t>
                </a:r>
                <a:endParaRPr sz="1900">
                  <a:solidFill>
                    <a:schemeClr val="lt1"/>
                  </a:solidFill>
                </a:endParaRPr>
              </a:p>
            </p:txBody>
          </p:sp>
          <p:sp>
            <p:nvSpPr>
              <p:cNvPr id="180" name="Google Shape;180;p8"/>
              <p:cNvSpPr/>
              <p:nvPr/>
            </p:nvSpPr>
            <p:spPr>
              <a:xfrm>
                <a:off x="7841218" y="1844658"/>
                <a:ext cx="2895600" cy="65895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300">
                    <a:solidFill>
                      <a:schemeClr val="dk1"/>
                    </a:solidFill>
                    <a:highlight>
                      <a:srgbClr val="FFFFFF"/>
                    </a:highlight>
                  </a:rPr>
                  <a:t>Актуальная информация по городским объектам, привычный мессенджер</a:t>
                </a:r>
                <a:endParaRPr i="0" sz="1900" u="none" cap="none" strike="noStrike">
                  <a:solidFill>
                    <a:schemeClr val="lt1"/>
                  </a:solidFill>
                </a:endParaRPr>
              </a:p>
            </p:txBody>
          </p:sp>
          <p:sp>
            <p:nvSpPr>
              <p:cNvPr id="181" name="Google Shape;181;p8"/>
              <p:cNvSpPr/>
              <p:nvPr/>
            </p:nvSpPr>
            <p:spPr>
              <a:xfrm>
                <a:off x="10736831" y="1844658"/>
                <a:ext cx="3200400" cy="21261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300">
                    <a:solidFill>
                      <a:schemeClr val="dk1"/>
                    </a:solidFill>
                  </a:rPr>
                  <a:t>Прямой доступ к приезжим студентам</a:t>
                </a:r>
                <a:endParaRPr i="0" sz="1900" u="none" cap="none" strike="noStrike">
                  <a:solidFill>
                    <a:schemeClr val="lt1"/>
                  </a:solidFill>
                </a:endParaRPr>
              </a:p>
            </p:txBody>
          </p:sp>
          <p:sp>
            <p:nvSpPr>
              <p:cNvPr id="182" name="Google Shape;182;p8"/>
              <p:cNvSpPr/>
              <p:nvPr/>
            </p:nvSpPr>
            <p:spPr>
              <a:xfrm>
                <a:off x="10736831" y="3970659"/>
                <a:ext cx="3200400" cy="44634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sz="1300">
                  <a:solidFill>
                    <a:schemeClr val="dk1"/>
                  </a:solidFill>
                  <a:highlight>
                    <a:srgbClr val="FFFFFF"/>
                  </a:highlight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sz="1300">
                  <a:solidFill>
                    <a:schemeClr val="dk1"/>
                  </a:solidFill>
                  <a:highlight>
                    <a:srgbClr val="FFFFFF"/>
                  </a:highlight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sz="1300">
                  <a:solidFill>
                    <a:schemeClr val="dk1"/>
                  </a:solidFill>
                  <a:highlight>
                    <a:srgbClr val="FFFFFF"/>
                  </a:highlight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300">
                    <a:solidFill>
                      <a:schemeClr val="dk1"/>
                    </a:solidFill>
                    <a:highlight>
                      <a:srgbClr val="FFFFFF"/>
                    </a:highlight>
                  </a:rPr>
                  <a:t>Размещение на стендах ВУЗа, размещение на информационных ресурсах ВУЗа, листовки в гостиницах, сотрудничество с тур.операторами, сарафанное радио, сайты санаториев, музеев</a:t>
                </a:r>
                <a:endParaRPr i="0" sz="1900" u="none" cap="none" strike="noStrike">
                  <a:solidFill>
                    <a:schemeClr val="lt1"/>
                  </a:solidFill>
                </a:endParaRPr>
              </a:p>
            </p:txBody>
          </p:sp>
          <p:sp>
            <p:nvSpPr>
              <p:cNvPr id="183" name="Google Shape;183;p8"/>
              <p:cNvSpPr/>
              <p:nvPr/>
            </p:nvSpPr>
            <p:spPr>
              <a:xfrm>
                <a:off x="13937228" y="1844658"/>
                <a:ext cx="3352800" cy="65895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-RU" sz="1300">
                    <a:solidFill>
                      <a:schemeClr val="dk1"/>
                    </a:solidFill>
                  </a:rPr>
                  <a:t>туристы</a:t>
                </a:r>
                <a:endParaRPr sz="1300">
                  <a:solidFill>
                    <a:schemeClr val="dk1"/>
                  </a:solidFill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-RU" sz="1300">
                    <a:solidFill>
                      <a:schemeClr val="dk1"/>
                    </a:solidFill>
                  </a:rPr>
                  <a:t>семьи с детьми,</a:t>
                </a:r>
                <a:endParaRPr sz="1300">
                  <a:solidFill>
                    <a:schemeClr val="dk1"/>
                  </a:solidFill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-RU" sz="1300">
                    <a:solidFill>
                      <a:schemeClr val="dk1"/>
                    </a:solidFill>
                  </a:rPr>
                  <a:t>путешественники</a:t>
                </a:r>
                <a:endParaRPr sz="1300">
                  <a:solidFill>
                    <a:schemeClr val="dk1"/>
                  </a:solidFill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-RU" sz="1300">
                    <a:solidFill>
                      <a:schemeClr val="dk1"/>
                    </a:solidFill>
                  </a:rPr>
                  <a:t>-бизнес-путешественники, </a:t>
                </a:r>
                <a:endParaRPr sz="1300">
                  <a:solidFill>
                    <a:schemeClr val="dk1"/>
                  </a:solidFill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-RU" sz="1300">
                    <a:solidFill>
                      <a:schemeClr val="dk1"/>
                    </a:solidFill>
                  </a:rPr>
                  <a:t>туристы,</a:t>
                </a:r>
                <a:endParaRPr sz="1300">
                  <a:solidFill>
                    <a:schemeClr val="dk1"/>
                  </a:solidFill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-RU" sz="1300">
                    <a:solidFill>
                      <a:schemeClr val="dk1"/>
                    </a:solidFill>
                  </a:rPr>
                  <a:t>фотографы-блогеры</a:t>
                </a:r>
                <a:endParaRPr sz="1300">
                  <a:solidFill>
                    <a:schemeClr val="dk1"/>
                  </a:solidFill>
                </a:endParaRPr>
              </a:p>
            </p:txBody>
          </p:sp>
        </p:grpSp>
        <p:sp>
          <p:nvSpPr>
            <p:cNvPr id="184" name="Google Shape;184;p8"/>
            <p:cNvSpPr txBox="1"/>
            <p:nvPr/>
          </p:nvSpPr>
          <p:spPr>
            <a:xfrm>
              <a:off x="2050015" y="2073276"/>
              <a:ext cx="2894700" cy="130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700" u="none" cap="none" strike="noStrike">
                  <a:solidFill>
                    <a:schemeClr val="accent1"/>
                  </a:solidFill>
                </a:rPr>
                <a:t>Проблема и существующие альтернативы</a:t>
              </a:r>
              <a:endParaRPr i="0" sz="1700" u="none" cap="none" strike="noStrike">
                <a:solidFill>
                  <a:schemeClr val="accent1"/>
                </a:solidFill>
              </a:endParaRPr>
            </a:p>
          </p:txBody>
        </p:sp>
        <p:sp>
          <p:nvSpPr>
            <p:cNvPr id="185" name="Google Shape;185;p8"/>
            <p:cNvSpPr txBox="1"/>
            <p:nvPr/>
          </p:nvSpPr>
          <p:spPr>
            <a:xfrm>
              <a:off x="4945614" y="2041304"/>
              <a:ext cx="3807900" cy="91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700" u="none" cap="none" strike="noStrike">
                  <a:solidFill>
                    <a:schemeClr val="accent1"/>
                  </a:solidFill>
                </a:rPr>
                <a:t>Решение</a:t>
              </a:r>
              <a:endParaRPr i="0" sz="1300" u="none" cap="none" strike="noStrike">
                <a:solidFill>
                  <a:schemeClr val="accen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i="0" sz="1700" u="none" cap="none" strike="noStrike">
                <a:solidFill>
                  <a:schemeClr val="dk2"/>
                </a:solidFill>
              </a:endParaRPr>
            </a:p>
          </p:txBody>
        </p:sp>
        <p:sp>
          <p:nvSpPr>
            <p:cNvPr id="186" name="Google Shape;186;p8"/>
            <p:cNvSpPr txBox="1"/>
            <p:nvPr/>
          </p:nvSpPr>
          <p:spPr>
            <a:xfrm>
              <a:off x="4951171" y="5421593"/>
              <a:ext cx="3729300" cy="77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700" u="none" cap="none" strike="noStrike">
                  <a:solidFill>
                    <a:schemeClr val="accent1"/>
                  </a:solidFill>
                </a:rPr>
                <a:t>Ключевые метрики</a:t>
              </a:r>
              <a:endParaRPr i="0" sz="1300" u="none" cap="none" strike="noStrike">
                <a:solidFill>
                  <a:schemeClr val="accen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100">
                <a:solidFill>
                  <a:schemeClr val="dk1"/>
                </a:solidFill>
                <a:highlight>
                  <a:srgbClr val="FFFFFF"/>
                </a:highlight>
              </a:endParaRPr>
            </a:p>
          </p:txBody>
        </p:sp>
        <p:sp>
          <p:nvSpPr>
            <p:cNvPr id="187" name="Google Shape;187;p8"/>
            <p:cNvSpPr txBox="1"/>
            <p:nvPr/>
          </p:nvSpPr>
          <p:spPr>
            <a:xfrm>
              <a:off x="8755617" y="2044773"/>
              <a:ext cx="2892600" cy="130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700" u="none" cap="none" strike="noStrike">
                  <a:solidFill>
                    <a:schemeClr val="accent1"/>
                  </a:solidFill>
                </a:rPr>
                <a:t>Уникальная ценность</a:t>
              </a:r>
              <a:endParaRPr i="0" sz="1300" u="none" cap="none" strike="noStrike">
                <a:solidFill>
                  <a:schemeClr val="accen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i="0" sz="1700" u="none" cap="none" strike="noStrike">
                <a:solidFill>
                  <a:schemeClr val="dk2"/>
                </a:solidFill>
              </a:endParaRPr>
            </a:p>
          </p:txBody>
        </p:sp>
        <p:sp>
          <p:nvSpPr>
            <p:cNvPr id="188" name="Google Shape;188;p8"/>
            <p:cNvSpPr txBox="1"/>
            <p:nvPr/>
          </p:nvSpPr>
          <p:spPr>
            <a:xfrm>
              <a:off x="11728449" y="2073276"/>
              <a:ext cx="3013500" cy="91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700" u="none" cap="none" strike="noStrike">
                  <a:solidFill>
                    <a:schemeClr val="accent1"/>
                  </a:solidFill>
                </a:rPr>
                <a:t>Скрытое преимущество</a:t>
              </a:r>
              <a:endParaRPr i="0" sz="1700" u="none" cap="none" strike="noStrike">
                <a:solidFill>
                  <a:schemeClr val="accent1"/>
                </a:solidFill>
              </a:endParaRPr>
            </a:p>
          </p:txBody>
        </p:sp>
        <p:sp>
          <p:nvSpPr>
            <p:cNvPr id="189" name="Google Shape;189;p8"/>
            <p:cNvSpPr txBox="1"/>
            <p:nvPr/>
          </p:nvSpPr>
          <p:spPr>
            <a:xfrm>
              <a:off x="11690331" y="4056983"/>
              <a:ext cx="3089700" cy="91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700" u="none" cap="none" strike="noStrike">
                  <a:solidFill>
                    <a:schemeClr val="accent1"/>
                  </a:solidFill>
                </a:rPr>
                <a:t>Каналы </a:t>
              </a:r>
              <a:r>
                <a:rPr b="1" lang="ru-RU" sz="1700">
                  <a:solidFill>
                    <a:schemeClr val="accent1"/>
                  </a:solidFill>
                  <a:highlight>
                    <a:srgbClr val="FFFFFF"/>
                  </a:highlight>
                </a:rPr>
                <a:t>распространения</a:t>
              </a:r>
              <a:endParaRPr b="1" i="0" sz="2500" u="none" cap="none" strike="noStrike">
                <a:solidFill>
                  <a:schemeClr val="accent1"/>
                </a:solidFill>
              </a:endParaRPr>
            </a:p>
          </p:txBody>
        </p:sp>
        <p:sp>
          <p:nvSpPr>
            <p:cNvPr id="190" name="Google Shape;190;p8"/>
            <p:cNvSpPr txBox="1"/>
            <p:nvPr/>
          </p:nvSpPr>
          <p:spPr>
            <a:xfrm>
              <a:off x="14852650" y="1997075"/>
              <a:ext cx="2590800" cy="130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700" u="none" cap="none" strike="noStrike">
                  <a:solidFill>
                    <a:schemeClr val="accent1"/>
                  </a:solidFill>
                </a:rPr>
                <a:t>Сегмент потребителей</a:t>
              </a:r>
              <a:r>
                <a:rPr i="0" lang="ru-RU" sz="1700" u="none" cap="none" strike="noStrike">
                  <a:solidFill>
                    <a:schemeClr val="accent1"/>
                  </a:solidFill>
                </a:rPr>
                <a:t>.</a:t>
              </a:r>
              <a:r>
                <a:rPr i="0" lang="ru-RU" sz="1700" u="none" cap="none" strike="noStrike">
                  <a:solidFill>
                    <a:schemeClr val="dk2"/>
                  </a:solidFill>
                </a:rPr>
                <a:t>.</a:t>
              </a:r>
              <a:endParaRPr i="0" sz="1700" u="none" cap="none" strike="noStrike">
                <a:solidFill>
                  <a:schemeClr val="dk2"/>
                </a:solidFill>
              </a:endParaRPr>
            </a:p>
          </p:txBody>
        </p:sp>
        <p:sp>
          <p:nvSpPr>
            <p:cNvPr id="191" name="Google Shape;191;p8"/>
            <p:cNvSpPr txBox="1"/>
            <p:nvPr/>
          </p:nvSpPr>
          <p:spPr>
            <a:xfrm>
              <a:off x="2050009" y="8510388"/>
              <a:ext cx="8077200" cy="52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700" u="none" cap="none" strike="noStrike">
                  <a:solidFill>
                    <a:schemeClr val="accent1"/>
                  </a:solidFill>
                </a:rPr>
                <a:t>Структура расходов</a:t>
              </a:r>
              <a:endParaRPr i="0" sz="1700" u="none" cap="none" strike="noStrike">
                <a:solidFill>
                  <a:schemeClr val="accent1"/>
                </a:solidFill>
              </a:endParaRPr>
            </a:p>
          </p:txBody>
        </p:sp>
        <p:sp>
          <p:nvSpPr>
            <p:cNvPr id="192" name="Google Shape;192;p8"/>
            <p:cNvSpPr txBox="1"/>
            <p:nvPr/>
          </p:nvSpPr>
          <p:spPr>
            <a:xfrm>
              <a:off x="10129300" y="8510307"/>
              <a:ext cx="4418700" cy="5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700" u="none" cap="none" strike="noStrike">
                  <a:solidFill>
                    <a:schemeClr val="accent1"/>
                  </a:solidFill>
                </a:rPr>
                <a:t>Потоки доходов</a:t>
              </a:r>
              <a:endParaRPr i="0" sz="1700" u="none" cap="none" strike="noStrike">
                <a:solidFill>
                  <a:schemeClr val="accent1"/>
                </a:solidFill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"/>
          <p:cNvSpPr txBox="1"/>
          <p:nvPr/>
        </p:nvSpPr>
        <p:spPr>
          <a:xfrm>
            <a:off x="0" y="171925"/>
            <a:ext cx="12192000" cy="4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 «Kavkaz Adventure»</a:t>
            </a:r>
            <a:endParaRPr sz="1200"/>
          </a:p>
        </p:txBody>
      </p:sp>
      <p:sp>
        <p:nvSpPr>
          <p:cNvPr id="198" name="Google Shape;198;p9"/>
          <p:cNvSpPr txBox="1"/>
          <p:nvPr/>
        </p:nvSpPr>
        <p:spPr>
          <a:xfrm>
            <a:off x="181475" y="690267"/>
            <a:ext cx="10992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i="0" lang="ru-RU" sz="1800" u="none" cap="none" strike="noStrike">
                <a:solidFill>
                  <a:schemeClr val="accent1"/>
                </a:solidFill>
              </a:rPr>
              <a:t>себестоимость разработки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нашего бота - 0 руб</a:t>
            </a:r>
            <a:r>
              <a:rPr lang="ru-RU" sz="1800"/>
              <a:t>, зачёт всей группе разработчиков.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Затраты </a:t>
            </a:r>
            <a:r>
              <a:rPr lang="ru-RU" sz="1800"/>
              <a:t>будут</a:t>
            </a:r>
            <a:r>
              <a:rPr lang="ru-RU" sz="1800"/>
              <a:t> идти </a:t>
            </a:r>
            <a:r>
              <a:rPr lang="ru-RU" sz="1800"/>
              <a:t>только</a:t>
            </a:r>
            <a:r>
              <a:rPr lang="ru-RU" sz="1800"/>
              <a:t> на </a:t>
            </a:r>
            <a:r>
              <a:rPr lang="ru-RU" sz="1800">
                <a:solidFill>
                  <a:schemeClr val="accent1"/>
                </a:solidFill>
              </a:rPr>
              <a:t>рекламу</a:t>
            </a:r>
            <a:r>
              <a:rPr lang="ru-RU" sz="1800"/>
              <a:t> бота</a:t>
            </a:r>
            <a:endParaRPr sz="1800"/>
          </a:p>
        </p:txBody>
      </p:sp>
      <p:graphicFrame>
        <p:nvGraphicFramePr>
          <p:cNvPr id="199" name="Google Shape;199;p9"/>
          <p:cNvGraphicFramePr/>
          <p:nvPr/>
        </p:nvGraphicFramePr>
        <p:xfrm>
          <a:off x="270800" y="1386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{95DBDC0C-648E-416C-9760-C4D5BDA03628}</a:tableStyleId>
              </a:tblPr>
              <a:tblGrid>
                <a:gridCol w="785175"/>
                <a:gridCol w="952100"/>
                <a:gridCol w="618300"/>
                <a:gridCol w="785175"/>
                <a:gridCol w="785175"/>
                <a:gridCol w="785175"/>
                <a:gridCol w="785175"/>
                <a:gridCol w="785175"/>
                <a:gridCol w="785175"/>
                <a:gridCol w="785175"/>
                <a:gridCol w="785175"/>
                <a:gridCol w="785175"/>
                <a:gridCol w="785175"/>
                <a:gridCol w="785175"/>
              </a:tblGrid>
              <a:tr h="4149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Месяцы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1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2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3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4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5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6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7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8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9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10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11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12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7850">
                <a:tc gridSpan="2"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/>
                        <a:t>ИТОГО ПЕРЕМЕННЫЕ РАСХОДЫ</a:t>
                      </a:r>
                      <a:endParaRPr b="1"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30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30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45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60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  <a:tr h="384200">
                <a:tc gridSpan="2"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/>
                        <a:t>ИТОГО РАСХОДЫ</a:t>
                      </a:r>
                      <a:endParaRPr b="1"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30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30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45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1060</a:t>
                      </a:r>
                      <a:endParaRPr sz="11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  <a:tr h="414900">
                <a:tc gridSpan="1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Доходы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613900"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1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Стоимость рекламы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250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250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250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250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250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250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250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250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250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250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250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250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  <a:tr h="107342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Количество рекламодателей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3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4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  <a:tr h="3842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Итого доходы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500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500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750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1000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  <a:tr h="6139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Точка безубыточности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1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7 мес.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6139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Прибыль по итогам 12 мес.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1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1585</a:t>
                      </a:r>
                      <a:endParaRPr sz="1300"/>
                    </a:p>
                  </a:txBody>
                  <a:tcPr marT="91425" marB="91425" marR="28575" marL="28575" anchor="ctr">
                    <a:lnL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7925" y="1176275"/>
            <a:ext cx="2104800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0"/>
          <p:cNvPicPr preferRelativeResize="0"/>
          <p:nvPr/>
        </p:nvPicPr>
        <p:blipFill rotWithShape="1">
          <a:blip r:embed="rId4">
            <a:alphaModFix/>
          </a:blip>
          <a:srcRect b="0" l="32768" r="0" t="0"/>
          <a:stretch/>
        </p:blipFill>
        <p:spPr>
          <a:xfrm>
            <a:off x="4986400" y="3828550"/>
            <a:ext cx="2104801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0"/>
          <p:cNvPicPr preferRelativeResize="0"/>
          <p:nvPr/>
        </p:nvPicPr>
        <p:blipFill rotWithShape="1">
          <a:blip r:embed="rId5">
            <a:alphaModFix/>
          </a:blip>
          <a:srcRect b="14990" l="47688" r="1671" t="14990"/>
          <a:stretch/>
        </p:blipFill>
        <p:spPr>
          <a:xfrm>
            <a:off x="4986400" y="1176275"/>
            <a:ext cx="2104801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0"/>
          <p:cNvPicPr preferRelativeResize="0"/>
          <p:nvPr/>
        </p:nvPicPr>
        <p:blipFill rotWithShape="1">
          <a:blip r:embed="rId6">
            <a:alphaModFix/>
          </a:blip>
          <a:srcRect b="0" l="820" r="-819" t="23832"/>
          <a:stretch/>
        </p:blipFill>
        <p:spPr>
          <a:xfrm>
            <a:off x="8501300" y="1176275"/>
            <a:ext cx="2104801" cy="21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0"/>
          <p:cNvSpPr txBox="1"/>
          <p:nvPr/>
        </p:nvSpPr>
        <p:spPr>
          <a:xfrm>
            <a:off x="1548525" y="3336275"/>
            <a:ext cx="21048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Гиталова Дарья</a:t>
            </a:r>
            <a:endParaRPr sz="1800"/>
          </a:p>
        </p:txBody>
      </p:sp>
      <p:sp>
        <p:nvSpPr>
          <p:cNvPr id="209" name="Google Shape;209;p10"/>
          <p:cNvSpPr txBox="1"/>
          <p:nvPr/>
        </p:nvSpPr>
        <p:spPr>
          <a:xfrm>
            <a:off x="4986400" y="3336275"/>
            <a:ext cx="21048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Чмырев Михаил</a:t>
            </a:r>
            <a:endParaRPr sz="1600"/>
          </a:p>
        </p:txBody>
      </p:sp>
      <p:sp>
        <p:nvSpPr>
          <p:cNvPr id="210" name="Google Shape;210;p10"/>
          <p:cNvSpPr txBox="1"/>
          <p:nvPr/>
        </p:nvSpPr>
        <p:spPr>
          <a:xfrm>
            <a:off x="8424875" y="3212300"/>
            <a:ext cx="21048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Черевань Эдуард</a:t>
            </a:r>
            <a:endParaRPr sz="1600"/>
          </a:p>
        </p:txBody>
      </p:sp>
      <p:sp>
        <p:nvSpPr>
          <p:cNvPr id="211" name="Google Shape;211;p10"/>
          <p:cNvSpPr txBox="1"/>
          <p:nvPr/>
        </p:nvSpPr>
        <p:spPr>
          <a:xfrm>
            <a:off x="4984950" y="5988550"/>
            <a:ext cx="21795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Беловольская Ольга</a:t>
            </a:r>
            <a:endParaRPr sz="1600"/>
          </a:p>
        </p:txBody>
      </p:sp>
      <p:pic>
        <p:nvPicPr>
          <p:cNvPr id="212" name="Google Shape;212;p10"/>
          <p:cNvPicPr preferRelativeResize="0"/>
          <p:nvPr/>
        </p:nvPicPr>
        <p:blipFill rotWithShape="1">
          <a:blip r:embed="rId7">
            <a:alphaModFix/>
          </a:blip>
          <a:srcRect b="8353" l="0" r="0" t="14723"/>
          <a:stretch/>
        </p:blipFill>
        <p:spPr>
          <a:xfrm>
            <a:off x="8496075" y="3828550"/>
            <a:ext cx="2105998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0"/>
          <p:cNvPicPr preferRelativeResize="0"/>
          <p:nvPr/>
        </p:nvPicPr>
        <p:blipFill rotWithShape="1">
          <a:blip r:embed="rId8">
            <a:alphaModFix/>
          </a:blip>
          <a:srcRect b="0" l="0" r="0" t="16471"/>
          <a:stretch/>
        </p:blipFill>
        <p:spPr>
          <a:xfrm>
            <a:off x="1547325" y="3828550"/>
            <a:ext cx="2106002" cy="21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0"/>
          <p:cNvSpPr txBox="1"/>
          <p:nvPr/>
        </p:nvSpPr>
        <p:spPr>
          <a:xfrm>
            <a:off x="8462750" y="5992800"/>
            <a:ext cx="21819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Лисачева Вероника</a:t>
            </a:r>
            <a:endParaRPr sz="1600"/>
          </a:p>
        </p:txBody>
      </p:sp>
      <p:sp>
        <p:nvSpPr>
          <p:cNvPr id="215" name="Google Shape;215;p10"/>
          <p:cNvSpPr txBox="1"/>
          <p:nvPr/>
        </p:nvSpPr>
        <p:spPr>
          <a:xfrm>
            <a:off x="1637725" y="6044800"/>
            <a:ext cx="20874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Заря Даниил</a:t>
            </a:r>
            <a:endParaRPr sz="1600"/>
          </a:p>
        </p:txBody>
      </p:sp>
      <p:sp>
        <p:nvSpPr>
          <p:cNvPr id="216" name="Google Shape;216;p10"/>
          <p:cNvSpPr txBox="1"/>
          <p:nvPr/>
        </p:nvSpPr>
        <p:spPr>
          <a:xfrm>
            <a:off x="1548525" y="0"/>
            <a:ext cx="9096000" cy="9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КОМАНДА </a:t>
            </a:r>
            <a:r>
              <a:rPr b="1" lang="ru-RU" sz="3200">
                <a:solidFill>
                  <a:schemeClr val="accent1"/>
                </a:solidFill>
              </a:rPr>
              <a:t>РАЗРАБОТЧИКОВ </a:t>
            </a:r>
            <a:r>
              <a:rPr b="1" lang="ru-RU" sz="3200">
                <a:solidFill>
                  <a:schemeClr val="accent1"/>
                </a:solidFill>
              </a:rPr>
              <a:t>ПРОЕКТА </a:t>
            </a:r>
            <a:endParaRPr b="1" sz="3200">
              <a:solidFill>
                <a:schemeClr val="accent1"/>
              </a:solidFill>
            </a:endParaRPr>
          </a:p>
          <a:p>
            <a:pPr indent="0" lvl="0" marL="770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lang="ru-RU" sz="3200">
                <a:solidFill>
                  <a:srgbClr val="8F00FF"/>
                </a:solidFill>
              </a:rPr>
              <a:t> Туристический чат бот «Kavkaz Adventure»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1"/>
          <p:cNvSpPr txBox="1"/>
          <p:nvPr/>
        </p:nvSpPr>
        <p:spPr>
          <a:xfrm>
            <a:off x="1512265" y="138354"/>
            <a:ext cx="9205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1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-8200" y="5950"/>
            <a:ext cx="12208399" cy="685531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1"/>
          <p:cNvSpPr txBox="1"/>
          <p:nvPr/>
        </p:nvSpPr>
        <p:spPr>
          <a:xfrm>
            <a:off x="2917700" y="500050"/>
            <a:ext cx="6340200" cy="10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7000">
                <a:solidFill>
                  <a:schemeClr val="lt1"/>
                </a:solidFill>
              </a:rPr>
              <a:t>WELCOME TO</a:t>
            </a:r>
            <a:endParaRPr b="1" sz="7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