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Lst>
  <p:notesMasterIdLst>
    <p:notesMasterId r:id="rId16"/>
  </p:notesMasterIdLst>
  <p:sldIdLst>
    <p:sldId id="268" r:id="rId2"/>
    <p:sldId id="289" r:id="rId3"/>
    <p:sldId id="290" r:id="rId4"/>
    <p:sldId id="291" r:id="rId5"/>
    <p:sldId id="294" r:id="rId6"/>
    <p:sldId id="292" r:id="rId7"/>
    <p:sldId id="271" r:id="rId8"/>
    <p:sldId id="295" r:id="rId9"/>
    <p:sldId id="296" r:id="rId10"/>
    <p:sldId id="273" r:id="rId11"/>
    <p:sldId id="297" r:id="rId12"/>
    <p:sldId id="298" r:id="rId13"/>
    <p:sldId id="274" r:id="rId14"/>
    <p:sldId id="288" r:id="rId15"/>
  </p:sldIdLst>
  <p:sldSz cx="12192000" cy="6858000"/>
  <p:notesSz cx="12192000" cy="6858000"/>
  <p:defaultText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extLst>
    <p:ext uri="{EFAFB233-063F-42B5-8137-9DF3F51BA10A}">
      <p15:sldGuideLst xmlns:p15="http://schemas.microsoft.com/office/powerpoint/2012/main">
        <p15:guide id="1" orient="horz" pos="2795"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7190"/>
    <a:srgbClr val="B5D8E1"/>
    <a:srgbClr val="AEADBF"/>
    <a:srgbClr val="FBB3C1"/>
    <a:srgbClr val="A6BEE2"/>
    <a:srgbClr val="95A7BF"/>
    <a:srgbClr val="6F7385"/>
    <a:srgbClr val="C1D1EA"/>
    <a:srgbClr val="8C8AC1"/>
    <a:srgbClr val="C0D1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367FCD3-8E2A-CBA8-48F4-D0D884036E8F}">
  <a:tblStyle styleId="{8367FCD3-8E2A-CBA8-48F4-D0D884036E8F}" styleName="Средний стиль 4 — акцент 1">
    <a:wholeTbl>
      <a:tcTxStyle>
        <a:fontRef idx="minor">
          <a:srgbClr val="000000"/>
        </a:fontRef>
        <a:schemeClr val="dk1"/>
      </a:tcTxStyle>
      <a:tcStyle>
        <a:tcBdr>
          <a:left>
            <a:ln w="12700">
              <a:solidFill>
                <a:schemeClr val="accent1"/>
              </a:solidFill>
            </a:ln>
          </a:left>
          <a:right>
            <a:ln w="12700">
              <a:solidFill>
                <a:schemeClr val="accent1"/>
              </a:solidFill>
            </a:ln>
          </a:right>
          <a:top>
            <a:ln w="12700">
              <a:solidFill>
                <a:schemeClr val="accent1"/>
              </a:solidFill>
            </a:ln>
          </a:top>
          <a:bottom>
            <a:ln w="12700">
              <a:solidFill>
                <a:schemeClr val="accent1"/>
              </a:solidFill>
            </a:ln>
          </a:bottom>
          <a:insideH>
            <a:ln w="12700">
              <a:solidFill>
                <a:schemeClr val="accent1"/>
              </a:solidFill>
            </a:ln>
          </a:insideH>
          <a:insideV>
            <a:ln w="12700">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Style>
        <a:tcBdr/>
      </a:tcStyle>
    </a:lastCol>
    <a:firstCol>
      <a:tcStyle>
        <a:tcBdr/>
      </a:tcStyle>
    </a:firstCol>
    <a:lastRow>
      <a:tcStyle>
        <a:tcBdr>
          <a:top>
            <a:ln w="25400">
              <a:solidFill>
                <a:schemeClr val="accent1"/>
              </a:solidFill>
            </a:ln>
          </a:top>
        </a:tcBdr>
        <a:fill>
          <a:solidFill>
            <a:schemeClr val="accent1">
              <a:tint val="20000"/>
            </a:schemeClr>
          </a:solidFill>
        </a:fill>
      </a:tcStyle>
    </a:lastRow>
    <a:seCell>
      <a:tcStyle>
        <a:tcBdr/>
      </a:tcStyle>
    </a:seCell>
    <a:swCell>
      <a:tcStyle>
        <a:tcBdr/>
      </a:tcStyle>
    </a:swCell>
    <a:firstRow>
      <a:tcStyle>
        <a:tcBdr/>
        <a:fill>
          <a:solidFill>
            <a:schemeClr val="accent1">
              <a:tint val="20000"/>
            </a:schemeClr>
          </a:solidFill>
        </a:fill>
      </a:tcStyle>
    </a:firstRow>
    <a:neCell>
      <a:tcStyle>
        <a:tcBdr/>
      </a:tcStyle>
    </a:neCell>
    <a:nwCell>
      <a:tcStyle>
        <a:tcBdr/>
      </a:tcStyle>
    </a:nwCell>
  </a:tblStyle>
  <a:tblStyle styleId="{96BFA136-60C2-0513-DDB3-F814A4FAC428}" styleName="Средний стиль 2 — акцент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ABFCF23-3B69-468F-B69F-88F6DE6A72F2}" styleName="Средний стиль 1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06" autoAdjust="0"/>
    <p:restoredTop sz="93155" autoAdjust="0"/>
  </p:normalViewPr>
  <p:slideViewPr>
    <p:cSldViewPr>
      <p:cViewPr varScale="1">
        <p:scale>
          <a:sx n="68" d="100"/>
          <a:sy n="68" d="100"/>
        </p:scale>
        <p:origin x="828" y="30"/>
      </p:cViewPr>
      <p:guideLst>
        <p:guide orient="horz" pos="2795"/>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3" name="Google Shape;3;n"/>
          <p:cNvSpPr>
            <a:spLocks noGrp="1" noRot="1" noChangeAspect="1"/>
          </p:cNvSpPr>
          <p:nvPr>
            <p:ph type="sldImg" idx="2"/>
          </p:nvPr>
        </p:nvSpPr>
        <p:spPr bwMode="auto">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pPr>
              <a:defRPr/>
            </a:pPr>
            <a:endParaRPr/>
          </a:p>
        </p:txBody>
      </p:sp>
    </p:spTree>
  </p:cSld>
  <p:clrMap bg1="lt1" tx1="dk1" bg2="dk2" tx2="lt2" accent1="accent1" accent2="accent2" accent3="accent3" accent4="accent4" accent5="accent5" accent6="accent6" hlink="hlink" folHlink="folHlink"/>
  <p:notes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Перед заполнением слайда обратите внимание на статьи о заполнении паспорта проектной идеи и об ошибках при его заполнении</a:t>
            </a:r>
            <a:endParaRPr lang="ru-RU" b="0" dirty="0">
              <a:effectLst/>
            </a:endParaRPr>
          </a:p>
          <a:p>
            <a:pPr rtl="0"/>
            <a:r>
              <a:rPr lang="ru-RU" sz="1100" b="0" i="0" u="none" strike="noStrike" cap="none" dirty="0">
                <a:solidFill>
                  <a:srgbClr val="000000"/>
                </a:solidFill>
                <a:effectLst/>
                <a:latin typeface="Arial"/>
                <a:ea typeface="Arial"/>
                <a:cs typeface="Arial"/>
              </a:rPr>
              <a:t>Как заполнять паспорт проекта </a:t>
            </a:r>
            <a:r>
              <a:rPr lang="ru-RU" sz="1100" b="0" i="0" u="sng" strike="noStrike" cap="none" dirty="0">
                <a:solidFill>
                  <a:srgbClr val="000000"/>
                </a:solidFill>
                <a:effectLst/>
                <a:latin typeface="Arial"/>
                <a:ea typeface="Arial"/>
                <a:cs typeface="Arial"/>
                <a:hlinkClick r:id="rId3"/>
              </a:rPr>
              <a:t>https://www.notion.so/intensive2035/e16bcedd0635425083043cee40507eff?pvs=4</a:t>
            </a:r>
            <a:r>
              <a:rPr lang="ru-RU" sz="1100" b="0" i="0" u="none" strike="noStrike" cap="none" dirty="0">
                <a:solidFill>
                  <a:srgbClr val="000000"/>
                </a:solidFill>
                <a:effectLst/>
                <a:latin typeface="Arial"/>
                <a:ea typeface="Arial"/>
                <a:cs typeface="Arial"/>
              </a:rPr>
              <a:t> </a:t>
            </a:r>
            <a:endParaRPr lang="ru-RU" b="0" dirty="0">
              <a:effectLst/>
            </a:endParaRPr>
          </a:p>
          <a:p>
            <a:pPr rtl="0"/>
            <a:r>
              <a:rPr lang="ru-RU" sz="1100" b="0" i="0" u="none" strike="noStrike" cap="none" dirty="0">
                <a:solidFill>
                  <a:srgbClr val="000000"/>
                </a:solidFill>
                <a:effectLst/>
                <a:latin typeface="Arial"/>
                <a:ea typeface="Arial"/>
                <a:cs typeface="Arial"/>
              </a:rPr>
              <a:t>Ошибки при заполнении паспорта проекта </a:t>
            </a:r>
            <a:r>
              <a:rPr lang="ru-RU" sz="1100" b="0" i="0" u="sng" strike="noStrike" cap="none" dirty="0">
                <a:solidFill>
                  <a:srgbClr val="000000"/>
                </a:solidFill>
                <a:effectLst/>
                <a:latin typeface="Arial"/>
                <a:ea typeface="Arial"/>
                <a:cs typeface="Arial"/>
                <a:hlinkClick r:id="rId4"/>
              </a:rPr>
              <a:t>https://www.notion.so/intensive2035/08ff407807a14bdd940722bd2c2f5fe5?pvs=4</a:t>
            </a:r>
            <a:r>
              <a:rPr lang="ru-RU" sz="1100" b="0" i="0" u="none" strike="noStrike" cap="none" dirty="0">
                <a:solidFill>
                  <a:srgbClr val="000000"/>
                </a:solidFill>
                <a:effectLst/>
                <a:latin typeface="Arial"/>
                <a:ea typeface="Arial"/>
                <a:cs typeface="Arial"/>
              </a:rPr>
              <a:t> </a:t>
            </a:r>
            <a:endParaRPr lang="ru-RU" b="0" dirty="0">
              <a:effectLst/>
            </a:endParaRPr>
          </a:p>
          <a:p>
            <a:pPr rtl="0"/>
            <a:r>
              <a:rPr lang="ru-RU" sz="1100" b="0" i="0" u="none" strike="noStrike" cap="none" dirty="0">
                <a:solidFill>
                  <a:srgbClr val="000000"/>
                </a:solidFill>
                <a:effectLst/>
                <a:latin typeface="Arial"/>
                <a:ea typeface="Arial"/>
                <a:cs typeface="Arial"/>
              </a:rPr>
              <a:t>Проблема, которую вы решаете, не существует в вакууме.</a:t>
            </a:r>
            <a:endParaRPr lang="ru-RU" b="0" dirty="0">
              <a:effectLst/>
            </a:endParaRPr>
          </a:p>
          <a:p>
            <a:pPr rtl="0"/>
            <a:r>
              <a:rPr lang="ru-RU" sz="1100" b="0" i="0" u="none" strike="noStrike" cap="none" dirty="0">
                <a:solidFill>
                  <a:srgbClr val="000000"/>
                </a:solidFill>
                <a:effectLst/>
                <a:latin typeface="Arial"/>
                <a:ea typeface="Arial"/>
                <a:cs typeface="Arial"/>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lang="ru-RU" b="0" dirty="0">
              <a:effectLst/>
            </a:endParaRPr>
          </a:p>
          <a:p>
            <a:pPr rtl="0"/>
            <a:r>
              <a:rPr lang="ru-RU" sz="1100" b="0" i="0" u="none" strike="noStrike" cap="none" dirty="0">
                <a:solidFill>
                  <a:srgbClr val="000000"/>
                </a:solidFill>
                <a:effectLst/>
                <a:latin typeface="Arial"/>
                <a:ea typeface="Arial"/>
                <a:cs typeface="Arial"/>
              </a:rPr>
              <a:t>Проблема возникает не на пустом месте.</a:t>
            </a:r>
            <a:endParaRPr lang="ru-RU" b="0" dirty="0">
              <a:effectLst/>
            </a:endParaRPr>
          </a:p>
          <a:p>
            <a:pPr rtl="0"/>
            <a:r>
              <a:rPr lang="ru-RU" sz="1100" b="0" i="0" u="none" strike="noStrike" cap="none" dirty="0">
                <a:solidFill>
                  <a:srgbClr val="000000"/>
                </a:solidFill>
                <a:effectLst/>
                <a:latin typeface="Arial"/>
                <a:ea typeface="Arial"/>
                <a:cs typeface="Arial"/>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lang="ru-RU" b="0" dirty="0">
              <a:effectLst/>
            </a:endParaRPr>
          </a:p>
          <a:p>
            <a:pPr rtl="0"/>
            <a:r>
              <a:rPr lang="ru-RU" sz="1100" b="0" i="0" u="none" strike="noStrike" cap="none" dirty="0">
                <a:solidFill>
                  <a:srgbClr val="000000"/>
                </a:solidFill>
                <a:effectLst/>
                <a:latin typeface="Arial"/>
                <a:ea typeface="Arial"/>
                <a:cs typeface="Arial"/>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lang="ru-RU" b="0" dirty="0">
              <a:effectLst/>
            </a:endParaRPr>
          </a:p>
          <a:p>
            <a:pPr rtl="0"/>
            <a:r>
              <a:rPr lang="ru-RU" sz="1100" b="0" i="0" u="none" strike="noStrike" cap="none" dirty="0">
                <a:solidFill>
                  <a:srgbClr val="000000"/>
                </a:solidFill>
                <a:effectLst/>
                <a:latin typeface="Arial"/>
                <a:ea typeface="Arial"/>
                <a:cs typeface="Arial"/>
              </a:rPr>
              <a:t>Хороший индикатор: пользователь вынужден тратить дополнительное время, деньги, нервы, здоровье, чтобы решить свою первоначальную задачу.</a:t>
            </a:r>
            <a:endParaRPr lang="ru-RU" b="0" dirty="0">
              <a:effectLst/>
            </a:endParaRPr>
          </a:p>
          <a:p>
            <a:pPr rtl="0"/>
            <a:r>
              <a:rPr lang="ru-RU" sz="1100" b="0" i="0" u="none" strike="noStrike" cap="none" dirty="0">
                <a:solidFill>
                  <a:srgbClr val="000000"/>
                </a:solidFill>
                <a:effectLst/>
                <a:latin typeface="Arial"/>
                <a:ea typeface="Arial"/>
                <a:cs typeface="Arial"/>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lang="ru-RU" b="0" dirty="0">
              <a:effectLst/>
            </a:endParaRPr>
          </a:p>
          <a:p>
            <a:br>
              <a:rPr lang="ru-RU" dirty="0"/>
            </a:br>
            <a:endParaRPr lang="ru-RU" dirty="0"/>
          </a:p>
        </p:txBody>
      </p:sp>
    </p:spTree>
    <p:extLst>
      <p:ext uri="{BB962C8B-B14F-4D97-AF65-F5344CB8AC3E}">
        <p14:creationId xmlns:p14="http://schemas.microsoft.com/office/powerpoint/2010/main" val="2577546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lang="ru-RU" b="0" dirty="0">
              <a:effectLst/>
            </a:endParaRPr>
          </a:p>
          <a:p>
            <a:pPr rtl="0"/>
            <a:r>
              <a:rPr lang="ru-RU" sz="1100" b="0" i="0" u="none" strike="noStrike" cap="none" dirty="0">
                <a:solidFill>
                  <a:srgbClr val="000000"/>
                </a:solidFill>
                <a:effectLst/>
                <a:latin typeface="Arial"/>
                <a:ea typeface="Arial"/>
                <a:cs typeface="Arial"/>
              </a:rPr>
              <a:t>Аналоги продукта бываю полными (прямые конкуренты) и частичными (косвенные конкуренты).</a:t>
            </a:r>
            <a:endParaRPr lang="ru-RU" b="0" dirty="0">
              <a:effectLst/>
            </a:endParaRPr>
          </a:p>
          <a:p>
            <a:pPr rtl="0"/>
            <a:br>
              <a:rPr lang="ru-RU" b="0" dirty="0">
                <a:effectLst/>
              </a:rPr>
            </a:br>
            <a:r>
              <a:rPr lang="ru-RU" sz="1100" b="1" i="0" u="none" strike="noStrike" cap="none" dirty="0">
                <a:solidFill>
                  <a:srgbClr val="000000"/>
                </a:solidFill>
                <a:effectLst/>
                <a:latin typeface="Arial"/>
                <a:ea typeface="Arial"/>
                <a:cs typeface="Arial"/>
              </a:rPr>
              <a:t>Полные аналоги</a:t>
            </a:r>
            <a:r>
              <a:rPr lang="ru-RU" sz="1100" b="0" i="0" u="none" strike="noStrike" cap="none" dirty="0">
                <a:solidFill>
                  <a:srgbClr val="000000"/>
                </a:solidFill>
                <a:effectLst/>
                <a:latin typeface="Arial"/>
                <a:ea typeface="Arial"/>
                <a:cs typeface="Arial"/>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a:t>
            </a:r>
            <a:r>
              <a:rPr lang="ru-RU" sz="1100" b="0" i="0" u="none" strike="noStrike" cap="none" dirty="0" err="1">
                <a:solidFill>
                  <a:srgbClr val="000000"/>
                </a:solidFill>
                <a:effectLst/>
                <a:latin typeface="Arial"/>
                <a:ea typeface="Arial"/>
                <a:cs typeface="Arial"/>
              </a:rPr>
              <a:t>Kia</a:t>
            </a:r>
            <a:r>
              <a:rPr lang="ru-RU" sz="1100" b="0" i="0" u="none" strike="noStrike" cap="none" dirty="0">
                <a:solidFill>
                  <a:srgbClr val="000000"/>
                </a:solidFill>
                <a:effectLst/>
                <a:latin typeface="Arial"/>
                <a:ea typeface="Arial"/>
                <a:cs typeface="Arial"/>
              </a:rPr>
              <a:t> будут машины </a:t>
            </a:r>
            <a:r>
              <a:rPr lang="ru-RU" sz="1100" b="0" i="0" u="none" strike="noStrike" cap="none" dirty="0" err="1">
                <a:solidFill>
                  <a:srgbClr val="000000"/>
                </a:solidFill>
                <a:effectLst/>
                <a:latin typeface="Arial"/>
                <a:ea typeface="Arial"/>
                <a:cs typeface="Arial"/>
              </a:rPr>
              <a:t>Skoda</a:t>
            </a:r>
            <a:r>
              <a:rPr lang="ru-RU" sz="1100" b="0" i="0" u="none" strike="noStrike" cap="none" dirty="0">
                <a:solidFill>
                  <a:srgbClr val="000000"/>
                </a:solidFill>
                <a:effectLst/>
                <a:latin typeface="Arial"/>
                <a:ea typeface="Arial"/>
                <a:cs typeface="Arial"/>
              </a:rPr>
              <a:t> и </a:t>
            </a:r>
            <a:r>
              <a:rPr lang="ru-RU" sz="1100" b="0" i="0" u="none" strike="noStrike" cap="none" dirty="0" err="1">
                <a:solidFill>
                  <a:srgbClr val="000000"/>
                </a:solidFill>
                <a:effectLst/>
                <a:latin typeface="Arial"/>
                <a:ea typeface="Arial"/>
                <a:cs typeface="Arial"/>
              </a:rPr>
              <a:t>Volkswagen</a:t>
            </a:r>
            <a:r>
              <a:rPr lang="ru-RU" sz="1100" b="0" i="0" u="none" strike="noStrike" cap="none" dirty="0">
                <a:solidFill>
                  <a:srgbClr val="000000"/>
                </a:solidFill>
                <a:effectLst/>
                <a:latin typeface="Arial"/>
                <a:ea typeface="Arial"/>
                <a:cs typeface="Arial"/>
              </a:rPr>
              <a:t>.</a:t>
            </a:r>
            <a:endParaRPr lang="ru-RU" b="0" dirty="0">
              <a:effectLst/>
            </a:endParaRPr>
          </a:p>
          <a:p>
            <a:pPr rtl="0"/>
            <a:r>
              <a:rPr lang="ru-RU" sz="1100" b="1" i="0" u="none" strike="noStrike" cap="none" dirty="0">
                <a:solidFill>
                  <a:srgbClr val="000000"/>
                </a:solidFill>
                <a:effectLst/>
                <a:latin typeface="Arial"/>
                <a:ea typeface="Arial"/>
                <a:cs typeface="Arial"/>
              </a:rPr>
              <a:t>Частичными аналогами</a:t>
            </a:r>
            <a:r>
              <a:rPr lang="ru-RU" sz="1100" b="0" i="0" u="none" strike="noStrike" cap="none" dirty="0">
                <a:solidFill>
                  <a:srgbClr val="000000"/>
                </a:solidFill>
                <a:effectLst/>
                <a:latin typeface="Arial"/>
                <a:ea typeface="Arial"/>
                <a:cs typeface="Arial"/>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lang="ru-RU" b="0" dirty="0">
              <a:effectLst/>
            </a:endParaRPr>
          </a:p>
          <a:p>
            <a:pPr rtl="0"/>
            <a:r>
              <a:rPr lang="ru-RU" sz="1100" b="0" i="0" u="none" strike="noStrike" cap="none" dirty="0">
                <a:solidFill>
                  <a:srgbClr val="000000"/>
                </a:solidFill>
                <a:effectLst/>
                <a:latin typeface="Arial"/>
                <a:ea typeface="Arial"/>
                <a:cs typeface="Arial"/>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RU" sz="1100" b="1" i="0" u="none" strike="noStrike" cap="none" dirty="0">
                <a:solidFill>
                  <a:srgbClr val="000000"/>
                </a:solidFill>
                <a:effectLst/>
                <a:latin typeface="Arial"/>
                <a:ea typeface="Arial"/>
                <a:cs typeface="Arial"/>
              </a:rPr>
              <a:t>чем ваш проект отличается от аналогов, в чем превосходит их и как это помогает решать заявленную проблему.</a:t>
            </a:r>
            <a:endParaRPr lang="ru-RU" b="0" dirty="0">
              <a:effectLst/>
            </a:endParaRPr>
          </a:p>
          <a:p>
            <a:br>
              <a:rPr lang="ru-RU" dirty="0"/>
            </a:br>
            <a:endParaRPr lang="ru-RU" dirty="0"/>
          </a:p>
        </p:txBody>
      </p:sp>
    </p:spTree>
    <p:extLst>
      <p:ext uri="{BB962C8B-B14F-4D97-AF65-F5344CB8AC3E}">
        <p14:creationId xmlns:p14="http://schemas.microsoft.com/office/powerpoint/2010/main" val="1995293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Мы используем такой шаблон формулировки решения, но не настаиваем на нем: </a:t>
            </a:r>
            <a:endParaRPr lang="ru-RU" b="0" dirty="0">
              <a:effectLst/>
            </a:endParaRPr>
          </a:p>
          <a:p>
            <a:pPr rtl="0"/>
            <a:r>
              <a:rPr lang="ru-RU" sz="1100" b="0" i="1" u="none" strike="noStrike" cap="none" dirty="0">
                <a:solidFill>
                  <a:srgbClr val="000000"/>
                </a:solidFill>
                <a:effectLst/>
                <a:latin typeface="Arial"/>
                <a:ea typeface="Arial"/>
                <a:cs typeface="Arial"/>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lang="ru-RU" b="0" dirty="0">
              <a:effectLst/>
            </a:endParaRPr>
          </a:p>
          <a:p>
            <a:pPr rtl="0"/>
            <a:br>
              <a:rPr lang="ru-RU" b="0" dirty="0">
                <a:effectLst/>
              </a:rPr>
            </a:br>
            <a:r>
              <a:rPr lang="ru-RU" sz="1100" b="0" i="0" u="none" strike="noStrike" cap="none" dirty="0">
                <a:solidFill>
                  <a:srgbClr val="000000"/>
                </a:solidFill>
                <a:effectLst/>
                <a:latin typeface="Arial"/>
                <a:ea typeface="Arial"/>
                <a:cs typeface="Arial"/>
              </a:rPr>
              <a:t>Так или иначе, из описания вашего решения должно быть понятно следующее:</a:t>
            </a:r>
            <a:endParaRPr lang="ru-RU" b="0" dirty="0">
              <a:effectLst/>
            </a:endParaRPr>
          </a:p>
          <a:p>
            <a:pPr rtl="0" fontAlgn="base"/>
            <a:r>
              <a:rPr lang="ru-RU" sz="1100" b="0" i="0" u="none" strike="noStrike" cap="none" dirty="0">
                <a:solidFill>
                  <a:srgbClr val="000000"/>
                </a:solidFill>
                <a:effectLst/>
                <a:latin typeface="Arial"/>
                <a:ea typeface="Arial"/>
                <a:cs typeface="Arial"/>
              </a:rPr>
              <a:t>чья проблема решается</a:t>
            </a:r>
          </a:p>
          <a:p>
            <a:pPr rtl="0" fontAlgn="base"/>
            <a:r>
              <a:rPr lang="ru-RU" sz="1100" b="0" i="0" u="none" strike="noStrike" cap="none" dirty="0">
                <a:solidFill>
                  <a:srgbClr val="000000"/>
                </a:solidFill>
                <a:effectLst/>
                <a:latin typeface="Arial"/>
                <a:ea typeface="Arial"/>
                <a:cs typeface="Arial"/>
              </a:rPr>
              <a:t>что это за проблема</a:t>
            </a:r>
          </a:p>
          <a:p>
            <a:pPr rtl="0" fontAlgn="base"/>
            <a:r>
              <a:rPr lang="ru-RU" sz="1100" b="0" i="0" u="none" strike="noStrike" cap="none" dirty="0">
                <a:solidFill>
                  <a:srgbClr val="000000"/>
                </a:solidFill>
                <a:effectLst/>
                <a:latin typeface="Arial"/>
                <a:ea typeface="Arial"/>
                <a:cs typeface="Arial"/>
              </a:rPr>
              <a:t>что представляет собой ваше решение</a:t>
            </a:r>
          </a:p>
          <a:p>
            <a:pPr rtl="0" fontAlgn="base"/>
            <a:r>
              <a:rPr lang="ru-RU" sz="1100" b="0" i="0" u="none" strike="noStrike" cap="none" dirty="0">
                <a:solidFill>
                  <a:srgbClr val="000000"/>
                </a:solidFill>
                <a:effectLst/>
                <a:latin typeface="Arial"/>
                <a:ea typeface="Arial"/>
                <a:cs typeface="Arial"/>
              </a:rPr>
              <a:t>чем оно лучше аналогичных</a:t>
            </a:r>
          </a:p>
          <a:p>
            <a:pPr rtl="0"/>
            <a:br>
              <a:rPr lang="ru-RU" b="0" dirty="0">
                <a:effectLst/>
              </a:rPr>
            </a:br>
            <a:r>
              <a:rPr lang="ru-RU" sz="1100" b="0" i="0" u="none" strike="noStrike" cap="none" dirty="0">
                <a:solidFill>
                  <a:srgbClr val="000000"/>
                </a:solidFill>
                <a:effectLst/>
                <a:latin typeface="Arial"/>
                <a:ea typeface="Arial"/>
                <a:cs typeface="Arial"/>
              </a:rPr>
              <a:t>Например</a:t>
            </a:r>
            <a:endParaRPr lang="ru-RU" b="0" dirty="0">
              <a:effectLst/>
            </a:endParaRPr>
          </a:p>
          <a:p>
            <a:pPr rtl="0"/>
            <a:r>
              <a:rPr lang="ru-RU" sz="1100" b="0" i="0" u="none" strike="noStrike" cap="none" dirty="0">
                <a:solidFill>
                  <a:srgbClr val="000000"/>
                </a:solidFill>
                <a:effectLst/>
                <a:latin typeface="Arial"/>
                <a:ea typeface="Arial"/>
                <a:cs typeface="Arial"/>
              </a:rPr>
              <a:t>Для </a:t>
            </a:r>
            <a:r>
              <a:rPr lang="ru-RU" sz="1100" b="1" i="0" u="none" strike="noStrike" cap="none" dirty="0">
                <a:solidFill>
                  <a:srgbClr val="000000"/>
                </a:solidFill>
                <a:effectLst/>
                <a:latin typeface="Arial"/>
                <a:ea typeface="Arial"/>
                <a:cs typeface="Arial"/>
              </a:rPr>
              <a:t>&lt;мам с колясками&gt;</a:t>
            </a:r>
            <a:r>
              <a:rPr lang="ru-RU" sz="1100" b="0" i="0" u="none" strike="noStrike" cap="none" dirty="0">
                <a:solidFill>
                  <a:srgbClr val="000000"/>
                </a:solidFill>
                <a:effectLst/>
                <a:latin typeface="Arial"/>
                <a:ea typeface="Arial"/>
                <a:cs typeface="Arial"/>
              </a:rPr>
              <a:t>,</a:t>
            </a:r>
            <a:endParaRPr lang="ru-RU" b="0" dirty="0">
              <a:effectLst/>
            </a:endParaRPr>
          </a:p>
          <a:p>
            <a:pPr rtl="0"/>
            <a:r>
              <a:rPr lang="ru-RU" sz="1100" b="0" i="0" u="none" strike="noStrike" cap="none" dirty="0">
                <a:solidFill>
                  <a:srgbClr val="000000"/>
                </a:solidFill>
                <a:effectLst/>
                <a:latin typeface="Arial"/>
                <a:ea typeface="Arial"/>
                <a:cs typeface="Arial"/>
              </a:rPr>
              <a:t>которым нужно </a:t>
            </a:r>
            <a:r>
              <a:rPr lang="ru-RU" sz="1100" b="1" i="0" u="none" strike="noStrike" cap="none" dirty="0">
                <a:solidFill>
                  <a:srgbClr val="000000"/>
                </a:solidFill>
                <a:effectLst/>
                <a:latin typeface="Arial"/>
                <a:ea typeface="Arial"/>
                <a:cs typeface="Arial"/>
              </a:rPr>
              <a:t>&lt;два раза в день гулять с ребенком&gt;</a:t>
            </a:r>
            <a:r>
              <a:rPr lang="ru-RU" sz="1100" b="0" i="0" u="none" strike="noStrike" cap="none" dirty="0">
                <a:solidFill>
                  <a:srgbClr val="000000"/>
                </a:solidFill>
                <a:effectLst/>
                <a:latin typeface="Arial"/>
                <a:ea typeface="Arial"/>
                <a:cs typeface="Arial"/>
              </a:rPr>
              <a:t>,</a:t>
            </a:r>
            <a:endParaRPr lang="ru-RU" b="0" dirty="0">
              <a:effectLst/>
            </a:endParaRPr>
          </a:p>
          <a:p>
            <a:pPr rtl="0"/>
            <a:r>
              <a:rPr lang="ru-RU" sz="1100" b="0" i="0" u="none" strike="noStrike" cap="none" dirty="0">
                <a:solidFill>
                  <a:srgbClr val="000000"/>
                </a:solidFill>
                <a:effectLst/>
                <a:latin typeface="Arial"/>
                <a:ea typeface="Arial"/>
                <a:cs typeface="Arial"/>
              </a:rPr>
              <a:t>наше </a:t>
            </a:r>
            <a:r>
              <a:rPr lang="ru-RU" sz="1100" b="1" i="0" u="none" strike="noStrike" cap="none" dirty="0">
                <a:solidFill>
                  <a:srgbClr val="000000"/>
                </a:solidFill>
                <a:effectLst/>
                <a:latin typeface="Arial"/>
                <a:ea typeface="Arial"/>
                <a:cs typeface="Arial"/>
              </a:rPr>
              <a:t>&lt;мобильное приложение&gt;</a:t>
            </a:r>
            <a:endParaRPr lang="ru-RU" b="0" dirty="0">
              <a:effectLst/>
            </a:endParaRPr>
          </a:p>
          <a:p>
            <a:pPr rtl="0"/>
            <a:r>
              <a:rPr lang="ru-RU" sz="1100" b="0" i="0" u="none" strike="noStrike" cap="none" dirty="0">
                <a:solidFill>
                  <a:srgbClr val="000000"/>
                </a:solidFill>
                <a:effectLst/>
                <a:latin typeface="Arial"/>
                <a:ea typeface="Arial"/>
                <a:cs typeface="Arial"/>
              </a:rPr>
              <a:t>будет </a:t>
            </a:r>
            <a:r>
              <a:rPr lang="ru-RU" sz="1100" b="1" i="0" u="none" strike="noStrike" cap="none" dirty="0">
                <a:solidFill>
                  <a:srgbClr val="000000"/>
                </a:solidFill>
                <a:effectLst/>
                <a:latin typeface="Arial"/>
                <a:ea typeface="Arial"/>
                <a:cs typeface="Arial"/>
              </a:rPr>
              <a:t>&lt;строить удобные и интересные пешеходные маршруты прогулок&gt;.</a:t>
            </a:r>
            <a:endParaRPr lang="ru-RU" b="0" dirty="0">
              <a:effectLst/>
            </a:endParaRPr>
          </a:p>
          <a:p>
            <a:pPr rtl="0"/>
            <a:r>
              <a:rPr lang="ru-RU" sz="1100" b="0" i="0" u="none" strike="noStrike" cap="none" dirty="0">
                <a:solidFill>
                  <a:srgbClr val="000000"/>
                </a:solidFill>
                <a:effectLst/>
                <a:latin typeface="Arial"/>
                <a:ea typeface="Arial"/>
                <a:cs typeface="Arial"/>
              </a:rPr>
              <a:t>В отличие от </a:t>
            </a:r>
            <a:r>
              <a:rPr lang="ru-RU" sz="1100" b="1" i="0" u="none" strike="noStrike" cap="none" dirty="0">
                <a:solidFill>
                  <a:srgbClr val="000000"/>
                </a:solidFill>
                <a:effectLst/>
                <a:latin typeface="Arial"/>
                <a:ea typeface="Arial"/>
                <a:cs typeface="Arial"/>
              </a:rPr>
              <a:t>&lt;</a:t>
            </a:r>
            <a:r>
              <a:rPr lang="ru-RU" sz="1100" b="1" i="0" u="none" strike="noStrike" cap="none" dirty="0" err="1">
                <a:solidFill>
                  <a:srgbClr val="000000"/>
                </a:solidFill>
                <a:effectLst/>
                <a:latin typeface="Arial"/>
                <a:ea typeface="Arial"/>
                <a:cs typeface="Arial"/>
              </a:rPr>
              <a:t>Яндекс.Карт</a:t>
            </a:r>
            <a:r>
              <a:rPr lang="ru-RU" sz="1100" b="1" i="0" u="none" strike="noStrike" cap="none" dirty="0">
                <a:solidFill>
                  <a:srgbClr val="000000"/>
                </a:solidFill>
                <a:effectLst/>
                <a:latin typeface="Arial"/>
                <a:ea typeface="Arial"/>
                <a:cs typeface="Arial"/>
              </a:rPr>
              <a:t>, </a:t>
            </a:r>
            <a:r>
              <a:rPr lang="ru-RU" sz="1100" b="1" i="0" u="none" strike="noStrike" cap="none" dirty="0" err="1">
                <a:solidFill>
                  <a:srgbClr val="000000"/>
                </a:solidFill>
                <a:effectLst/>
                <a:latin typeface="Arial"/>
                <a:ea typeface="Arial"/>
                <a:cs typeface="Arial"/>
              </a:rPr>
              <a:t>Google</a:t>
            </a:r>
            <a:r>
              <a:rPr lang="ru-RU" sz="1100" b="1" i="0" u="none" strike="noStrike" cap="none" dirty="0">
                <a:solidFill>
                  <a:srgbClr val="000000"/>
                </a:solidFill>
                <a:effectLst/>
                <a:latin typeface="Arial"/>
                <a:ea typeface="Arial"/>
                <a:cs typeface="Arial"/>
              </a:rPr>
              <a:t> </a:t>
            </a:r>
            <a:r>
              <a:rPr lang="ru-RU" sz="1100" b="1" i="0" u="none" strike="noStrike" cap="none" dirty="0" err="1">
                <a:solidFill>
                  <a:srgbClr val="000000"/>
                </a:solidFill>
                <a:effectLst/>
                <a:latin typeface="Arial"/>
                <a:ea typeface="Arial"/>
                <a:cs typeface="Arial"/>
              </a:rPr>
              <a:t>Maps</a:t>
            </a:r>
            <a:r>
              <a:rPr lang="ru-RU" sz="1100" b="1" i="0" u="none" strike="noStrike" cap="none" dirty="0">
                <a:solidFill>
                  <a:srgbClr val="000000"/>
                </a:solidFill>
                <a:effectLst/>
                <a:latin typeface="Arial"/>
                <a:ea typeface="Arial"/>
                <a:cs typeface="Arial"/>
              </a:rPr>
              <a:t> и 2Gis&gt;</a:t>
            </a:r>
            <a:r>
              <a:rPr lang="ru-RU" sz="1100" b="0" i="0" u="none" strike="noStrike" cap="none" dirty="0">
                <a:solidFill>
                  <a:srgbClr val="000000"/>
                </a:solidFill>
                <a:effectLst/>
                <a:latin typeface="Arial"/>
                <a:ea typeface="Arial"/>
                <a:cs typeface="Arial"/>
              </a:rPr>
              <a:t>, наше приложение будет лучше тем,</a:t>
            </a:r>
            <a:endParaRPr lang="ru-RU" b="0" dirty="0">
              <a:effectLst/>
            </a:endParaRPr>
          </a:p>
          <a:p>
            <a:pPr rtl="0"/>
            <a:r>
              <a:rPr lang="ru-RU" sz="1100" b="0" i="0" u="none" strike="noStrike" cap="none" dirty="0">
                <a:solidFill>
                  <a:srgbClr val="000000"/>
                </a:solidFill>
                <a:effectLst/>
                <a:latin typeface="Arial"/>
                <a:ea typeface="Arial"/>
                <a:cs typeface="Arial"/>
              </a:rPr>
              <a:t>что </a:t>
            </a:r>
            <a:r>
              <a:rPr lang="ru-RU" sz="1100" b="1" i="0" u="none" strike="noStrike" cap="none" dirty="0">
                <a:solidFill>
                  <a:srgbClr val="000000"/>
                </a:solidFill>
                <a:effectLst/>
                <a:latin typeface="Arial"/>
                <a:ea typeface="Arial"/>
                <a:cs typeface="Arial"/>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lang="ru-RU" b="0" dirty="0">
              <a:effectLst/>
            </a:endParaRPr>
          </a:p>
          <a:p>
            <a:br>
              <a:rPr lang="ru-RU" b="0" dirty="0">
                <a:effectLst/>
              </a:rPr>
            </a:br>
            <a:endParaRPr lang="ru-RU" dirty="0"/>
          </a:p>
        </p:txBody>
      </p:sp>
    </p:spTree>
    <p:extLst>
      <p:ext uri="{BB962C8B-B14F-4D97-AF65-F5344CB8AC3E}">
        <p14:creationId xmlns:p14="http://schemas.microsoft.com/office/powerpoint/2010/main" val="676551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Насколько актуальна проблема, которую вы решаете?</a:t>
            </a:r>
            <a:endParaRPr lang="ru-RU" b="0" dirty="0">
              <a:effectLst/>
            </a:endParaRPr>
          </a:p>
          <a:p>
            <a:pPr rtl="0" fontAlgn="base"/>
            <a:r>
              <a:rPr lang="ru-RU" sz="1100" b="0" i="0" u="none" strike="noStrike" cap="none" dirty="0">
                <a:solidFill>
                  <a:srgbClr val="000000"/>
                </a:solidFill>
                <a:effectLst/>
                <a:latin typeface="Arial"/>
                <a:ea typeface="Arial"/>
                <a:cs typeface="Arial"/>
              </a:rPr>
              <a:t>кто несёт ущерб и в чём он выражается? (время, деньги, здоровье и т.д.)</a:t>
            </a:r>
          </a:p>
          <a:p>
            <a:pPr rtl="0" fontAlgn="base"/>
            <a:r>
              <a:rPr lang="ru-RU" sz="1100" b="0" i="0" u="none" strike="noStrike" cap="none" dirty="0">
                <a:solidFill>
                  <a:srgbClr val="000000"/>
                </a:solidFill>
                <a:effectLst/>
                <a:latin typeface="Arial"/>
                <a:ea typeface="Arial"/>
                <a:cs typeface="Arial"/>
              </a:rPr>
              <a:t>что будет, если проблему не решать? к каким последствиям это приведёт в ближайшее время и в отдалённой перспективе?</a:t>
            </a:r>
          </a:p>
          <a:p>
            <a:pPr rtl="0"/>
            <a:br>
              <a:rPr lang="ru-RU" b="0" dirty="0">
                <a:effectLst/>
              </a:rPr>
            </a:br>
            <a:r>
              <a:rPr lang="ru-RU" sz="1100" b="0" i="0" u="none" strike="noStrike" cap="none" dirty="0">
                <a:solidFill>
                  <a:srgbClr val="000000"/>
                </a:solidFill>
                <a:effectLst/>
                <a:latin typeface="Arial"/>
                <a:ea typeface="Arial"/>
                <a:cs typeface="Arial"/>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lang="ru-RU" b="0" dirty="0">
              <a:effectLst/>
            </a:endParaRPr>
          </a:p>
          <a:p>
            <a:br>
              <a:rPr lang="ru-RU" b="0" dirty="0">
                <a:effectLst/>
              </a:rPr>
            </a:br>
            <a:endParaRPr lang="ru-RU" dirty="0"/>
          </a:p>
        </p:txBody>
      </p:sp>
    </p:spTree>
    <p:extLst>
      <p:ext uri="{BB962C8B-B14F-4D97-AF65-F5344CB8AC3E}">
        <p14:creationId xmlns:p14="http://schemas.microsoft.com/office/powerpoint/2010/main" val="24657202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Насколько актуальна проблема, которую вы решаете?</a:t>
            </a:r>
            <a:endParaRPr lang="ru-RU" b="0" dirty="0">
              <a:effectLst/>
            </a:endParaRPr>
          </a:p>
          <a:p>
            <a:pPr rtl="0" fontAlgn="base"/>
            <a:r>
              <a:rPr lang="ru-RU" sz="1100" b="0" i="0" u="none" strike="noStrike" cap="none" dirty="0">
                <a:solidFill>
                  <a:srgbClr val="000000"/>
                </a:solidFill>
                <a:effectLst/>
                <a:latin typeface="Arial"/>
                <a:ea typeface="Arial"/>
                <a:cs typeface="Arial"/>
              </a:rPr>
              <a:t>кто несёт ущерб и в чём он выражается? (время, деньги, здоровье и т.д.)</a:t>
            </a:r>
          </a:p>
          <a:p>
            <a:pPr rtl="0" fontAlgn="base"/>
            <a:r>
              <a:rPr lang="ru-RU" sz="1100" b="0" i="0" u="none" strike="noStrike" cap="none" dirty="0">
                <a:solidFill>
                  <a:srgbClr val="000000"/>
                </a:solidFill>
                <a:effectLst/>
                <a:latin typeface="Arial"/>
                <a:ea typeface="Arial"/>
                <a:cs typeface="Arial"/>
              </a:rPr>
              <a:t>что будет, если проблему не решать? к каким последствиям это приведёт в ближайшее время и в отдалённой перспективе?</a:t>
            </a:r>
          </a:p>
          <a:p>
            <a:pPr rtl="0"/>
            <a:br>
              <a:rPr lang="ru-RU" b="0" dirty="0">
                <a:effectLst/>
              </a:rPr>
            </a:br>
            <a:r>
              <a:rPr lang="ru-RU" sz="1100" b="0" i="0" u="none" strike="noStrike" cap="none" dirty="0">
                <a:solidFill>
                  <a:srgbClr val="000000"/>
                </a:solidFill>
                <a:effectLst/>
                <a:latin typeface="Arial"/>
                <a:ea typeface="Arial"/>
                <a:cs typeface="Arial"/>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lang="ru-RU" b="0" dirty="0">
              <a:effectLst/>
            </a:endParaRPr>
          </a:p>
          <a:p>
            <a:br>
              <a:rPr lang="ru-RU" b="0" dirty="0">
                <a:effectLst/>
              </a:rPr>
            </a:br>
            <a:endParaRPr lang="ru-RU" dirty="0"/>
          </a:p>
        </p:txBody>
      </p:sp>
    </p:spTree>
    <p:extLst>
      <p:ext uri="{BB962C8B-B14F-4D97-AF65-F5344CB8AC3E}">
        <p14:creationId xmlns:p14="http://schemas.microsoft.com/office/powerpoint/2010/main" val="3370856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2827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38BFE160-97AF-F5D2-28EF-E84C065A2BA5}"/>
              </a:ext>
            </a:extLst>
          </p:cNvPr>
          <p:cNvSpPr>
            <a:spLocks noGrp="1"/>
          </p:cNvSpPr>
          <p:nvPr>
            <p:ph type="title"/>
          </p:nvPr>
        </p:nvSpPr>
        <p:spPr>
          <a:xfrm>
            <a:off x="202173" y="318641"/>
            <a:ext cx="10514926" cy="799971"/>
          </a:xfrm>
          <a:prstGeom prst="rect">
            <a:avLst/>
          </a:prstGeom>
        </p:spPr>
        <p:txBody>
          <a:bodyPr/>
          <a:lstStyle>
            <a:lvl1pPr>
              <a:defRPr sz="3638" cap="all" baseline="0">
                <a:solidFill>
                  <a:schemeClr val="accent1"/>
                </a:solidFill>
              </a:defRPr>
            </a:lvl1pPr>
          </a:lstStyle>
          <a:p>
            <a:r>
              <a:rPr lang="ru-RU" dirty="0"/>
              <a:t>Образец заголовка</a:t>
            </a:r>
          </a:p>
        </p:txBody>
      </p:sp>
    </p:spTree>
    <p:extLst>
      <p:ext uri="{BB962C8B-B14F-4D97-AF65-F5344CB8AC3E}">
        <p14:creationId xmlns:p14="http://schemas.microsoft.com/office/powerpoint/2010/main" val="53521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5049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Заголовок">
    <p:spTree>
      <p:nvGrpSpPr>
        <p:cNvPr id="1" name=""/>
        <p:cNvGrpSpPr/>
        <p:nvPr/>
      </p:nvGrpSpPr>
      <p:grpSpPr>
        <a:xfrm>
          <a:off x="0" y="0"/>
          <a:ext cx="0" cy="0"/>
          <a:chOff x="0" y="0"/>
          <a:chExt cx="0" cy="0"/>
        </a:xfrm>
      </p:grpSpPr>
      <p:sp>
        <p:nvSpPr>
          <p:cNvPr id="11" name="Уровень текста 1…"/>
          <p:cNvSpPr txBox="1">
            <a:spLocks noGrp="1"/>
          </p:cNvSpPr>
          <p:nvPr>
            <p:ph type="body" sz="quarter" idx="1"/>
          </p:nvPr>
        </p:nvSpPr>
        <p:spPr>
          <a:xfrm>
            <a:off x="600671" y="5929932"/>
            <a:ext cx="10985503" cy="318491"/>
          </a:xfrm>
          <a:prstGeom prst="rect">
            <a:avLst/>
          </a:prstGeom>
        </p:spPr>
        <p:txBody>
          <a:bodyPr lIns="45718" tIns="45718" rIns="45718" bIns="45718" spcCol="38100"/>
          <a:lstStyle>
            <a:lvl1pPr marL="0" indent="0" defTabSz="412731">
              <a:lnSpc>
                <a:spcPct val="100000"/>
              </a:lnSpc>
              <a:spcBef>
                <a:spcPts val="0"/>
              </a:spcBef>
              <a:buSzTx/>
              <a:buNone/>
              <a:defRPr sz="1800" b="1"/>
            </a:lvl1pPr>
            <a:lvl2pPr marL="533375" indent="-228589" defTabSz="412731">
              <a:lnSpc>
                <a:spcPct val="100000"/>
              </a:lnSpc>
              <a:spcBef>
                <a:spcPts val="0"/>
              </a:spcBef>
              <a:defRPr sz="1800" b="1"/>
            </a:lvl2pPr>
            <a:lvl3pPr marL="838161" indent="-228589" defTabSz="412731">
              <a:lnSpc>
                <a:spcPct val="100000"/>
              </a:lnSpc>
              <a:spcBef>
                <a:spcPts val="0"/>
              </a:spcBef>
              <a:defRPr sz="1800" b="1"/>
            </a:lvl3pPr>
            <a:lvl4pPr marL="1142947" indent="-228589" defTabSz="412731">
              <a:lnSpc>
                <a:spcPct val="100000"/>
              </a:lnSpc>
              <a:spcBef>
                <a:spcPts val="0"/>
              </a:spcBef>
              <a:defRPr sz="1800" b="1"/>
            </a:lvl4pPr>
            <a:lvl5pPr marL="1447733" indent="-228589" defTabSz="412731">
              <a:lnSpc>
                <a:spcPct val="100000"/>
              </a:lnSpc>
              <a:spcBef>
                <a:spcPts val="0"/>
              </a:spcBef>
              <a:defRPr sz="1800" b="1"/>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a:p>
        </p:txBody>
      </p:sp>
      <p:sp>
        <p:nvSpPr>
          <p:cNvPr id="12" name="Заголовок презентации"/>
          <p:cNvSpPr txBox="1">
            <a:spLocks noGrp="1"/>
          </p:cNvSpPr>
          <p:nvPr>
            <p:ph type="title"/>
          </p:nvPr>
        </p:nvSpPr>
        <p:spPr>
          <a:xfrm>
            <a:off x="603249" y="1287496"/>
            <a:ext cx="10985503" cy="2324102"/>
          </a:xfrm>
          <a:prstGeom prst="rect">
            <a:avLst/>
          </a:prstGeom>
        </p:spPr>
        <p:txBody>
          <a:bodyPr anchor="b"/>
          <a:lstStyle>
            <a:lvl1pPr>
              <a:defRPr sz="5800" spc="-116"/>
            </a:lvl1pPr>
          </a:lstStyle>
          <a:p>
            <a:r>
              <a:rPr lang="ru-RU"/>
              <a:t>Образец заголовка</a:t>
            </a:r>
            <a:endParaRPr/>
          </a:p>
        </p:txBody>
      </p:sp>
      <p:sp>
        <p:nvSpPr>
          <p:cNvPr id="13" name="Уровень текста 1…"/>
          <p:cNvSpPr txBox="1">
            <a:spLocks noGrp="1"/>
          </p:cNvSpPr>
          <p:nvPr>
            <p:ph type="body" sz="quarter" idx="21"/>
          </p:nvPr>
        </p:nvSpPr>
        <p:spPr>
          <a:xfrm>
            <a:off x="600672" y="3611595"/>
            <a:ext cx="10985501" cy="952502"/>
          </a:xfrm>
          <a:prstGeom prst="rect">
            <a:avLst/>
          </a:prstGeom>
        </p:spPr>
        <p:txBody>
          <a:bodyPr spcCol="38100"/>
          <a:lstStyle>
            <a:lvl1pPr marL="0" indent="0" defTabSz="412731">
              <a:lnSpc>
                <a:spcPct val="100000"/>
              </a:lnSpc>
              <a:spcBef>
                <a:spcPts val="0"/>
              </a:spcBef>
              <a:buSzTx/>
              <a:buNone/>
              <a:defRPr sz="2750" b="1"/>
            </a:lvl1pPr>
          </a:lstStyle>
          <a:p>
            <a:pPr lvl="0"/>
            <a:r>
              <a:rPr lang="ru-RU"/>
              <a:t>Образец текста</a:t>
            </a:r>
          </a:p>
        </p:txBody>
      </p:sp>
      <p:sp>
        <p:nvSpPr>
          <p:cNvPr id="2" name="Номер слайда">
            <a:extLst>
              <a:ext uri="{FF2B5EF4-FFF2-40B4-BE49-F238E27FC236}">
                <a16:creationId xmlns:a16="http://schemas.microsoft.com/office/drawing/2014/main" id="{A4B7D94B-7166-495F-F7F5-FEADFC81131C}"/>
              </a:ext>
            </a:extLst>
          </p:cNvPr>
          <p:cNvSpPr txBox="1">
            <a:spLocks noGrp="1"/>
          </p:cNvSpPr>
          <p:nvPr>
            <p:ph type="sldNum" sz="quarter" idx="22"/>
          </p:nvPr>
        </p:nvSpPr>
        <p:spPr/>
        <p:txBody>
          <a:bodyPr/>
          <a:lstStyle>
            <a:lvl1pPr>
              <a:defRPr/>
            </a:lvl1pPr>
          </a:lstStyle>
          <a:p>
            <a:pPr defTabSz="554492" rtl="0">
              <a:buClrTx/>
            </a:pPr>
            <a:fld id="{B0489526-BA99-4733-AEC4-101D6143F289}" type="slidenum">
              <a:rPr lang="ru-RU" altLang="ru-RU" sz="1092" kern="1200" smtClean="0">
                <a:solidFill>
                  <a:prstClr val="black"/>
                </a:solidFill>
                <a:latin typeface="Gilroy"/>
                <a:ea typeface="+mn-ea"/>
                <a:cs typeface="+mn-cs"/>
              </a:rPr>
              <a:pPr defTabSz="554492" rtl="0">
                <a:buClrTx/>
              </a:pPr>
              <a:t>‹#›</a:t>
            </a:fld>
            <a:endParaRPr lang="ru-RU" altLang="ru-RU" sz="1092" kern="1200">
              <a:solidFill>
                <a:prstClr val="black"/>
              </a:solidFill>
              <a:latin typeface="Gilroy"/>
              <a:ea typeface="+mn-ea"/>
              <a:cs typeface="+mn-cs"/>
            </a:endParaRPr>
          </a:p>
        </p:txBody>
      </p:sp>
    </p:spTree>
    <p:extLst>
      <p:ext uri="{BB962C8B-B14F-4D97-AF65-F5344CB8AC3E}">
        <p14:creationId xmlns:p14="http://schemas.microsoft.com/office/powerpoint/2010/main" val="1804603997"/>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Заголовок и объект">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504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38BFE160-97AF-F5D2-28EF-E84C065A2BA5}"/>
              </a:ext>
            </a:extLst>
          </p:cNvPr>
          <p:cNvSpPr>
            <a:spLocks noGrp="1"/>
          </p:cNvSpPr>
          <p:nvPr>
            <p:ph type="title"/>
          </p:nvPr>
        </p:nvSpPr>
        <p:spPr>
          <a:xfrm>
            <a:off x="202173" y="318641"/>
            <a:ext cx="10514926" cy="799971"/>
          </a:xfrm>
          <a:prstGeom prst="rect">
            <a:avLst/>
          </a:prstGeom>
        </p:spPr>
        <p:txBody>
          <a:bodyPr/>
          <a:lstStyle>
            <a:lvl1pPr>
              <a:defRPr sz="3638" cap="all" baseline="0">
                <a:solidFill>
                  <a:schemeClr val="accent1"/>
                </a:solidFill>
              </a:defRPr>
            </a:lvl1pPr>
          </a:lstStyle>
          <a:p>
            <a:r>
              <a:rPr lang="ru-RU" dirty="0"/>
              <a:t>Образец заголовка</a:t>
            </a:r>
          </a:p>
        </p:txBody>
      </p:sp>
    </p:spTree>
    <p:extLst>
      <p:ext uri="{BB962C8B-B14F-4D97-AF65-F5344CB8AC3E}">
        <p14:creationId xmlns:p14="http://schemas.microsoft.com/office/powerpoint/2010/main" val="1404259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4982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Группа 6">
            <a:extLst>
              <a:ext uri="{FF2B5EF4-FFF2-40B4-BE49-F238E27FC236}">
                <a16:creationId xmlns:a16="http://schemas.microsoft.com/office/drawing/2014/main" id="{810629CF-10CA-8B6A-4733-1DBF04317230}"/>
              </a:ext>
            </a:extLst>
          </p:cNvPr>
          <p:cNvGrpSpPr/>
          <p:nvPr userDrawn="1"/>
        </p:nvGrpSpPr>
        <p:grpSpPr>
          <a:xfrm>
            <a:off x="-15875" y="6554570"/>
            <a:ext cx="12236450" cy="327002"/>
            <a:chOff x="-15875" y="6554788"/>
            <a:chExt cx="12236450" cy="327025"/>
          </a:xfrm>
        </p:grpSpPr>
        <p:sp>
          <p:nvSpPr>
            <p:cNvPr id="8" name="Прямоугольник">
              <a:extLst>
                <a:ext uri="{FF2B5EF4-FFF2-40B4-BE49-F238E27FC236}">
                  <a16:creationId xmlns:a16="http://schemas.microsoft.com/office/drawing/2014/main" id="{A9CABD2D-30FD-9256-79CB-436AF9EE2AB9}"/>
                </a:ext>
              </a:extLst>
            </p:cNvPr>
            <p:cNvSpPr>
              <a:spLocks noChangeArrowheads="1"/>
            </p:cNvSpPr>
            <p:nvPr/>
          </p:nvSpPr>
          <p:spPr bwMode="auto">
            <a:xfrm>
              <a:off x="-15875" y="6554788"/>
              <a:ext cx="1503363" cy="327025"/>
            </a:xfrm>
            <a:prstGeom prst="rect">
              <a:avLst/>
            </a:prstGeom>
            <a:blipFill dpi="0" rotWithShape="1">
              <a:blip r:embed="rId9"/>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9" name="Прямоугольник">
              <a:extLst>
                <a:ext uri="{FF2B5EF4-FFF2-40B4-BE49-F238E27FC236}">
                  <a16:creationId xmlns:a16="http://schemas.microsoft.com/office/drawing/2014/main" id="{47F4E153-CBCE-9309-89EF-F64E69322902}"/>
                </a:ext>
              </a:extLst>
            </p:cNvPr>
            <p:cNvSpPr>
              <a:spLocks noChangeArrowheads="1"/>
            </p:cNvSpPr>
            <p:nvPr/>
          </p:nvSpPr>
          <p:spPr bwMode="auto">
            <a:xfrm>
              <a:off x="1481138" y="6554788"/>
              <a:ext cx="1501775" cy="327025"/>
            </a:xfrm>
            <a:prstGeom prst="rect">
              <a:avLst/>
            </a:prstGeom>
            <a:blipFill dpi="0" rotWithShape="1">
              <a:blip r:embed="rId10"/>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0" name="Прямоугольник">
              <a:extLst>
                <a:ext uri="{FF2B5EF4-FFF2-40B4-BE49-F238E27FC236}">
                  <a16:creationId xmlns:a16="http://schemas.microsoft.com/office/drawing/2014/main" id="{380527E8-3B18-E5E5-0110-9560F3AC80FA}"/>
                </a:ext>
              </a:extLst>
            </p:cNvPr>
            <p:cNvSpPr>
              <a:spLocks noChangeArrowheads="1"/>
            </p:cNvSpPr>
            <p:nvPr/>
          </p:nvSpPr>
          <p:spPr bwMode="auto">
            <a:xfrm>
              <a:off x="2968625" y="6554788"/>
              <a:ext cx="1501775" cy="327025"/>
            </a:xfrm>
            <a:prstGeom prst="rect">
              <a:avLst/>
            </a:prstGeom>
            <a:blipFill dpi="0" rotWithShape="1">
              <a:blip r:embed="rId11"/>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1" name="Прямоугольник">
              <a:extLst>
                <a:ext uri="{FF2B5EF4-FFF2-40B4-BE49-F238E27FC236}">
                  <a16:creationId xmlns:a16="http://schemas.microsoft.com/office/drawing/2014/main" id="{CD700213-111B-C0C6-F64C-C31AB6A67467}"/>
                </a:ext>
              </a:extLst>
            </p:cNvPr>
            <p:cNvSpPr>
              <a:spLocks noChangeArrowheads="1"/>
            </p:cNvSpPr>
            <p:nvPr/>
          </p:nvSpPr>
          <p:spPr bwMode="auto">
            <a:xfrm>
              <a:off x="4449763" y="6554788"/>
              <a:ext cx="1503362" cy="327025"/>
            </a:xfrm>
            <a:prstGeom prst="rect">
              <a:avLst/>
            </a:prstGeom>
            <a:blipFill dpi="0" rotWithShape="1">
              <a:blip r:embed="rId1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2" name="Прямоугольник">
              <a:extLst>
                <a:ext uri="{FF2B5EF4-FFF2-40B4-BE49-F238E27FC236}">
                  <a16:creationId xmlns:a16="http://schemas.microsoft.com/office/drawing/2014/main" id="{E8E87C2D-6745-0207-2153-51940CF6B083}"/>
                </a:ext>
              </a:extLst>
            </p:cNvPr>
            <p:cNvSpPr>
              <a:spLocks noChangeArrowheads="1"/>
            </p:cNvSpPr>
            <p:nvPr/>
          </p:nvSpPr>
          <p:spPr bwMode="auto">
            <a:xfrm>
              <a:off x="5951538" y="6554788"/>
              <a:ext cx="1501775" cy="327025"/>
            </a:xfrm>
            <a:prstGeom prst="rect">
              <a:avLst/>
            </a:prstGeom>
            <a:blipFill dpi="0" rotWithShape="1">
              <a:blip r:embed="rId11"/>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3" name="Прямоугольник">
              <a:extLst>
                <a:ext uri="{FF2B5EF4-FFF2-40B4-BE49-F238E27FC236}">
                  <a16:creationId xmlns:a16="http://schemas.microsoft.com/office/drawing/2014/main" id="{FD48D0B4-16E8-BB20-F631-63C06F235C85}"/>
                </a:ext>
              </a:extLst>
            </p:cNvPr>
            <p:cNvSpPr>
              <a:spLocks noChangeArrowheads="1"/>
            </p:cNvSpPr>
            <p:nvPr/>
          </p:nvSpPr>
          <p:spPr bwMode="auto">
            <a:xfrm>
              <a:off x="7419975" y="6554788"/>
              <a:ext cx="1501775" cy="327025"/>
            </a:xfrm>
            <a:prstGeom prst="rect">
              <a:avLst/>
            </a:prstGeom>
            <a:blipFill dpi="0" rotWithShape="1">
              <a:blip r:embed="rId1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4" name="Прямоугольник">
              <a:extLst>
                <a:ext uri="{FF2B5EF4-FFF2-40B4-BE49-F238E27FC236}">
                  <a16:creationId xmlns:a16="http://schemas.microsoft.com/office/drawing/2014/main" id="{CE488FD2-63D9-28DD-9402-CDF9039C2A74}"/>
                </a:ext>
              </a:extLst>
            </p:cNvPr>
            <p:cNvSpPr>
              <a:spLocks noChangeArrowheads="1"/>
            </p:cNvSpPr>
            <p:nvPr/>
          </p:nvSpPr>
          <p:spPr bwMode="auto">
            <a:xfrm>
              <a:off x="8920163" y="6554788"/>
              <a:ext cx="1503362" cy="327025"/>
            </a:xfrm>
            <a:prstGeom prst="rect">
              <a:avLst/>
            </a:prstGeom>
            <a:blipFill dpi="0" rotWithShape="1">
              <a:blip r:embed="rId9"/>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5" name="Прямоугольник">
              <a:extLst>
                <a:ext uri="{FF2B5EF4-FFF2-40B4-BE49-F238E27FC236}">
                  <a16:creationId xmlns:a16="http://schemas.microsoft.com/office/drawing/2014/main" id="{86D85FBD-EFD2-C6A5-A63D-3360367BFBDC}"/>
                </a:ext>
              </a:extLst>
            </p:cNvPr>
            <p:cNvSpPr>
              <a:spLocks noChangeArrowheads="1"/>
            </p:cNvSpPr>
            <p:nvPr/>
          </p:nvSpPr>
          <p:spPr bwMode="auto">
            <a:xfrm>
              <a:off x="10234613" y="6554788"/>
              <a:ext cx="1503362" cy="327025"/>
            </a:xfrm>
            <a:prstGeom prst="rect">
              <a:avLst/>
            </a:prstGeom>
            <a:blipFill dpi="0" rotWithShape="1">
              <a:blip r:embed="rId1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6" name="Прямоугольник">
              <a:extLst>
                <a:ext uri="{FF2B5EF4-FFF2-40B4-BE49-F238E27FC236}">
                  <a16:creationId xmlns:a16="http://schemas.microsoft.com/office/drawing/2014/main" id="{BFD85403-139B-47EA-41BC-C0C0727610BB}"/>
                </a:ext>
              </a:extLst>
            </p:cNvPr>
            <p:cNvSpPr>
              <a:spLocks noChangeArrowheads="1"/>
            </p:cNvSpPr>
            <p:nvPr/>
          </p:nvSpPr>
          <p:spPr bwMode="auto">
            <a:xfrm>
              <a:off x="11731625" y="6554788"/>
              <a:ext cx="488950" cy="327025"/>
            </a:xfrm>
            <a:prstGeom prst="rect">
              <a:avLst/>
            </a:prstGeom>
            <a:blipFill dpi="0" rotWithShape="1">
              <a:blip r:embed="rId9"/>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grpSp>
      <p:sp>
        <p:nvSpPr>
          <p:cNvPr id="17" name="Прямоугольник">
            <a:extLst>
              <a:ext uri="{FF2B5EF4-FFF2-40B4-BE49-F238E27FC236}">
                <a16:creationId xmlns:a16="http://schemas.microsoft.com/office/drawing/2014/main" id="{FFF8CBD4-87DD-13A3-9A8F-990F8245B4E4}"/>
              </a:ext>
            </a:extLst>
          </p:cNvPr>
          <p:cNvSpPr>
            <a:spLocks noChangeArrowheads="1"/>
          </p:cNvSpPr>
          <p:nvPr userDrawn="1"/>
        </p:nvSpPr>
        <p:spPr bwMode="auto">
          <a:xfrm>
            <a:off x="11496718" y="-7697"/>
            <a:ext cx="696871" cy="1760415"/>
          </a:xfrm>
          <a:prstGeom prst="rect">
            <a:avLst/>
          </a:prstGeom>
          <a:blipFill dpi="0" rotWithShape="1">
            <a:blip r:embed="rId11"/>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8" name="Прямоугольник">
            <a:extLst>
              <a:ext uri="{FF2B5EF4-FFF2-40B4-BE49-F238E27FC236}">
                <a16:creationId xmlns:a16="http://schemas.microsoft.com/office/drawing/2014/main" id="{1F8319DE-6B1F-876E-A3B0-D65172202FE1}"/>
              </a:ext>
            </a:extLst>
          </p:cNvPr>
          <p:cNvSpPr>
            <a:spLocks noChangeArrowheads="1"/>
          </p:cNvSpPr>
          <p:nvPr userDrawn="1"/>
        </p:nvSpPr>
        <p:spPr bwMode="auto">
          <a:xfrm>
            <a:off x="11496718" y="1751131"/>
            <a:ext cx="696871" cy="1760413"/>
          </a:xfrm>
          <a:prstGeom prst="rect">
            <a:avLst/>
          </a:prstGeom>
          <a:blipFill dpi="0" rotWithShape="1">
            <a:blip r:embed="rId9"/>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9" name="Прямоугольник">
            <a:extLst>
              <a:ext uri="{FF2B5EF4-FFF2-40B4-BE49-F238E27FC236}">
                <a16:creationId xmlns:a16="http://schemas.microsoft.com/office/drawing/2014/main" id="{2838CEC7-A244-778B-A37A-50A2324147BA}"/>
              </a:ext>
            </a:extLst>
          </p:cNvPr>
          <p:cNvSpPr>
            <a:spLocks noChangeArrowheads="1"/>
          </p:cNvSpPr>
          <p:nvPr userDrawn="1"/>
        </p:nvSpPr>
        <p:spPr bwMode="auto">
          <a:xfrm>
            <a:off x="11496718" y="3505195"/>
            <a:ext cx="696871" cy="1760415"/>
          </a:xfrm>
          <a:prstGeom prst="rect">
            <a:avLst/>
          </a:prstGeom>
          <a:blipFill dpi="0" rotWithShape="1">
            <a:blip r:embed="rId1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20" name="Прямоугольник">
            <a:extLst>
              <a:ext uri="{FF2B5EF4-FFF2-40B4-BE49-F238E27FC236}">
                <a16:creationId xmlns:a16="http://schemas.microsoft.com/office/drawing/2014/main" id="{E419DE2C-BC4D-CFD3-59F5-4006E7D3F6DD}"/>
              </a:ext>
            </a:extLst>
          </p:cNvPr>
          <p:cNvSpPr>
            <a:spLocks noChangeArrowheads="1"/>
          </p:cNvSpPr>
          <p:nvPr userDrawn="1"/>
        </p:nvSpPr>
        <p:spPr bwMode="auto">
          <a:xfrm>
            <a:off x="11496718" y="5264021"/>
            <a:ext cx="696871" cy="1290547"/>
          </a:xfrm>
          <a:prstGeom prst="rect">
            <a:avLst/>
          </a:prstGeom>
          <a:blipFill dpi="0" rotWithShape="1">
            <a:blip r:embed="rId11"/>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21" name="Номер слайда 135">
            <a:extLst>
              <a:ext uri="{FF2B5EF4-FFF2-40B4-BE49-F238E27FC236}">
                <a16:creationId xmlns:a16="http://schemas.microsoft.com/office/drawing/2014/main" id="{983BEB8E-615E-2599-CF07-A65202253448}"/>
              </a:ext>
            </a:extLst>
          </p:cNvPr>
          <p:cNvSpPr txBox="1">
            <a:spLocks/>
          </p:cNvSpPr>
          <p:nvPr userDrawn="1"/>
        </p:nvSpPr>
        <p:spPr>
          <a:xfrm>
            <a:off x="8988425" y="6564183"/>
            <a:ext cx="2743200" cy="307771"/>
          </a:xfrm>
          <a:prstGeom prst="rect">
            <a:avLst/>
          </a:prstGeom>
        </p:spPr>
        <p:txBody>
          <a:bodyPr vert="horz" wrap="square" lIns="91434" tIns="45717" rIns="91434" bIns="45717" rtlCol="0" anchor="ctr">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fld id="{B0489526-BA99-4733-AEC4-101D6143F289}" type="slidenum">
              <a:rPr kumimoji="0" lang="ru-RU" altLang="ru-RU" sz="1400" b="1" i="0" u="none" strike="noStrike" kern="1200" cap="none" spc="0" normalizeH="0" baseline="0" noProof="0" smtClean="0">
                <a:ln>
                  <a:noFill/>
                </a:ln>
                <a:solidFill>
                  <a:prstClr val="white"/>
                </a:solidFill>
                <a:effectLst/>
                <a:uLnTx/>
                <a:uFillTx/>
                <a:latin typeface="Gilroy" panose="00000500000000000000" pitchFamily="2" charset="-52"/>
                <a:ea typeface="+mn-ea"/>
                <a:cs typeface="+mn-cs"/>
              </a:rPr>
              <a:pPr marL="0" marR="0" lvl="0" indent="0" algn="r" defTabSz="554492" rtl="0" eaLnBrk="1" fontAlgn="auto" latinLnBrk="0" hangingPunct="1">
                <a:lnSpc>
                  <a:spcPct val="100000"/>
                </a:lnSpc>
                <a:spcBef>
                  <a:spcPts val="0"/>
                </a:spcBef>
                <a:spcAft>
                  <a:spcPts val="0"/>
                </a:spcAft>
                <a:buClrTx/>
                <a:buSzTx/>
                <a:buFontTx/>
                <a:buNone/>
                <a:tabLst/>
                <a:defRPr/>
              </a:pPr>
              <a:t>‹#›</a:t>
            </a:fld>
            <a:endParaRPr kumimoji="0" lang="ru-RU" altLang="ru-RU" sz="1400" b="1" i="0" u="none" strike="noStrike" kern="1200" cap="none" spc="0" normalizeH="0" baseline="0" noProof="0" dirty="0">
              <a:ln>
                <a:noFill/>
              </a:ln>
              <a:solidFill>
                <a:prstClr val="white"/>
              </a:solidFill>
              <a:effectLst/>
              <a:uLnTx/>
              <a:uFillTx/>
              <a:latin typeface="Gilroy" panose="00000500000000000000" pitchFamily="2" charset="-52"/>
              <a:ea typeface="+mn-ea"/>
              <a:cs typeface="+mn-cs"/>
            </a:endParaRPr>
          </a:p>
        </p:txBody>
      </p:sp>
    </p:spTree>
    <p:extLst>
      <p:ext uri="{BB962C8B-B14F-4D97-AF65-F5344CB8AC3E}">
        <p14:creationId xmlns:p14="http://schemas.microsoft.com/office/powerpoint/2010/main" val="2133813028"/>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87" r:id="rId5"/>
    <p:sldLayoutId id="2147483659" r:id="rId6"/>
    <p:sldLayoutId id="2147483660" r:id="rId7"/>
  </p:sldLayoutIdLst>
  <p:txStyles>
    <p:titleStyle>
      <a:lvl1pPr algn="l" defTabSz="91435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8" indent="-228589" algn="l" defTabSz="91435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7" indent="-228589" algn="l" defTabSz="91435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6"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05"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83"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62"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41"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20"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358" rtl="0" eaLnBrk="1" latinLnBrk="0" hangingPunct="1">
        <a:defRPr sz="1800" kern="1200">
          <a:solidFill>
            <a:schemeClr val="tx1"/>
          </a:solidFill>
          <a:latin typeface="+mn-lt"/>
          <a:ea typeface="+mn-ea"/>
          <a:cs typeface="+mn-cs"/>
        </a:defRPr>
      </a:lvl1pPr>
      <a:lvl2pPr marL="457179" algn="l" defTabSz="914358" rtl="0" eaLnBrk="1" latinLnBrk="0" hangingPunct="1">
        <a:defRPr sz="1800" kern="1200">
          <a:solidFill>
            <a:schemeClr val="tx1"/>
          </a:solidFill>
          <a:latin typeface="+mn-lt"/>
          <a:ea typeface="+mn-ea"/>
          <a:cs typeface="+mn-cs"/>
        </a:defRPr>
      </a:lvl2pPr>
      <a:lvl3pPr marL="914358" algn="l" defTabSz="914358" rtl="0" eaLnBrk="1" latinLnBrk="0" hangingPunct="1">
        <a:defRPr sz="1800" kern="1200">
          <a:solidFill>
            <a:schemeClr val="tx1"/>
          </a:solidFill>
          <a:latin typeface="+mn-lt"/>
          <a:ea typeface="+mn-ea"/>
          <a:cs typeface="+mn-cs"/>
        </a:defRPr>
      </a:lvl3pPr>
      <a:lvl4pPr marL="1371536" algn="l" defTabSz="914358" rtl="0" eaLnBrk="1" latinLnBrk="0" hangingPunct="1">
        <a:defRPr sz="1800" kern="1200">
          <a:solidFill>
            <a:schemeClr val="tx1"/>
          </a:solidFill>
          <a:latin typeface="+mn-lt"/>
          <a:ea typeface="+mn-ea"/>
          <a:cs typeface="+mn-cs"/>
        </a:defRPr>
      </a:lvl4pPr>
      <a:lvl5pPr marL="1828715" algn="l" defTabSz="914358" rtl="0" eaLnBrk="1" latinLnBrk="0" hangingPunct="1">
        <a:defRPr sz="1800" kern="1200">
          <a:solidFill>
            <a:schemeClr val="tx1"/>
          </a:solidFill>
          <a:latin typeface="+mn-lt"/>
          <a:ea typeface="+mn-ea"/>
          <a:cs typeface="+mn-cs"/>
        </a:defRPr>
      </a:lvl5pPr>
      <a:lvl6pPr marL="2285894" algn="l" defTabSz="914358" rtl="0" eaLnBrk="1" latinLnBrk="0" hangingPunct="1">
        <a:defRPr sz="1800" kern="1200">
          <a:solidFill>
            <a:schemeClr val="tx1"/>
          </a:solidFill>
          <a:latin typeface="+mn-lt"/>
          <a:ea typeface="+mn-ea"/>
          <a:cs typeface="+mn-cs"/>
        </a:defRPr>
      </a:lvl6pPr>
      <a:lvl7pPr marL="2743073" algn="l" defTabSz="914358" rtl="0" eaLnBrk="1" latinLnBrk="0" hangingPunct="1">
        <a:defRPr sz="1800" kern="1200">
          <a:solidFill>
            <a:schemeClr val="tx1"/>
          </a:solidFill>
          <a:latin typeface="+mn-lt"/>
          <a:ea typeface="+mn-ea"/>
          <a:cs typeface="+mn-cs"/>
        </a:defRPr>
      </a:lvl7pPr>
      <a:lvl8pPr marL="3200252" algn="l" defTabSz="914358" rtl="0" eaLnBrk="1" latinLnBrk="0" hangingPunct="1">
        <a:defRPr sz="1800" kern="1200">
          <a:solidFill>
            <a:schemeClr val="tx1"/>
          </a:solidFill>
          <a:latin typeface="+mn-lt"/>
          <a:ea typeface="+mn-ea"/>
          <a:cs typeface="+mn-cs"/>
        </a:defRPr>
      </a:lvl8pPr>
      <a:lvl9pPr marL="3657430" algn="l" defTabSz="91435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562">
          <p15:clr>
            <a:srgbClr val="F26B43"/>
          </p15:clr>
        </p15:guide>
        <p15:guide id="2" pos="633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9.jp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IMG_6814.png" descr="IMG_6814.png">
            <a:extLst>
              <a:ext uri="{FF2B5EF4-FFF2-40B4-BE49-F238E27FC236}">
                <a16:creationId xmlns:a16="http://schemas.microsoft.com/office/drawing/2014/main" id="{A623959B-9984-B209-520A-9F94DCBD547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4441"/>
            <a:ext cx="12251465" cy="6892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4" name="TextBox 3">
            <a:extLst>
              <a:ext uri="{FF2B5EF4-FFF2-40B4-BE49-F238E27FC236}">
                <a16:creationId xmlns:a16="http://schemas.microsoft.com/office/drawing/2014/main" id="{A8CDC384-FC7A-C2BB-48A0-5DAF22DE98B3}"/>
              </a:ext>
            </a:extLst>
          </p:cNvPr>
          <p:cNvSpPr txBox="1"/>
          <p:nvPr/>
        </p:nvSpPr>
        <p:spPr>
          <a:xfrm>
            <a:off x="263352" y="1742625"/>
            <a:ext cx="9828824" cy="1754326"/>
          </a:xfrm>
          <a:prstGeom prst="rect">
            <a:avLst/>
          </a:prstGeom>
          <a:noFill/>
        </p:spPr>
        <p:txBody>
          <a:bodyPr wrap="square">
            <a:spAutoFit/>
          </a:bodyPr>
          <a:lstStyle/>
          <a:p>
            <a:r>
              <a:rPr lang="ru-RU" sz="3600" b="1" dirty="0">
                <a:solidFill>
                  <a:srgbClr val="FFFFFF"/>
                </a:solidFill>
                <a:latin typeface="Arial" panose="020B0604020202020204" pitchFamily="34" charset="0"/>
                <a:cs typeface="Arial" panose="020B0604020202020204" pitchFamily="34" charset="0"/>
              </a:rPr>
              <a:t>СОЗДАНИЕ КОМПАКТНОГО МОДУЛЯ GRIBBOX ДЛЯ ВЫРАЩИВАНИЯ ГРИБОВ В ДОМАШНИХ УСЛОВИЯХ</a:t>
            </a:r>
          </a:p>
        </p:txBody>
      </p:sp>
      <p:pic>
        <p:nvPicPr>
          <p:cNvPr id="3" name="Рисунок 2">
            <a:extLst>
              <a:ext uri="{FF2B5EF4-FFF2-40B4-BE49-F238E27FC236}">
                <a16:creationId xmlns:a16="http://schemas.microsoft.com/office/drawing/2014/main" id="{4F72D016-FF9C-F0A2-13CB-866DBB643D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336" y="186317"/>
            <a:ext cx="2104735" cy="1658507"/>
          </a:xfrm>
          <a:prstGeom prst="rect">
            <a:avLst/>
          </a:prstGeom>
        </p:spPr>
      </p:pic>
    </p:spTree>
    <p:extLst>
      <p:ext uri="{BB962C8B-B14F-4D97-AF65-F5344CB8AC3E}">
        <p14:creationId xmlns:p14="http://schemas.microsoft.com/office/powerpoint/2010/main" val="325443690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7D1519-999B-4CAA-ADAA-69144F3F86D0}"/>
              </a:ext>
            </a:extLst>
          </p:cNvPr>
          <p:cNvSpPr>
            <a:spLocks noGrp="1"/>
          </p:cNvSpPr>
          <p:nvPr>
            <p:ph type="title"/>
          </p:nvPr>
        </p:nvSpPr>
        <p:spPr/>
        <p:txBody>
          <a:bodyPr/>
          <a:lstStyle/>
          <a:p>
            <a:r>
              <a:rPr lang="ru-RU" dirty="0">
                <a:latin typeface="Arial" panose="020B0604020202020204" pitchFamily="34" charset="0"/>
                <a:cs typeface="Arial" panose="020B0604020202020204" pitchFamily="34" charset="0"/>
              </a:rPr>
              <a:t>Пользователь и проблема</a:t>
            </a:r>
            <a:br>
              <a:rPr lang="ru-RU" dirty="0">
                <a:latin typeface="Arial" panose="020B0604020202020204" pitchFamily="34" charset="0"/>
                <a:cs typeface="Arial" panose="020B0604020202020204" pitchFamily="34" charset="0"/>
              </a:rPr>
            </a:br>
            <a:br>
              <a:rPr lang="ru-RU" dirty="0">
                <a:latin typeface="Arial" panose="020B0604020202020204" pitchFamily="34" charset="0"/>
                <a:cs typeface="Arial" panose="020B0604020202020204" pitchFamily="34" charset="0"/>
              </a:rPr>
            </a:br>
            <a:endParaRPr lang="ru-RU"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62C0F152-952C-4DDA-B3DC-D061D28C0D35}"/>
              </a:ext>
            </a:extLst>
          </p:cNvPr>
          <p:cNvSpPr txBox="1"/>
          <p:nvPr/>
        </p:nvSpPr>
        <p:spPr>
          <a:xfrm>
            <a:off x="218767" y="984746"/>
            <a:ext cx="10286315" cy="2308324"/>
          </a:xfrm>
          <a:prstGeom prst="rect">
            <a:avLst/>
          </a:prstGeom>
          <a:noFill/>
        </p:spPr>
        <p:txBody>
          <a:bodyPr wrap="square" rtlCol="0">
            <a:spAutoFit/>
          </a:bodyPr>
          <a:lstStyle/>
          <a:p>
            <a:r>
              <a:rPr lang="ru-RU" sz="2400" u="sng" dirty="0">
                <a:ln w="0"/>
                <a:solidFill>
                  <a:schemeClr val="accent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Пользователи :</a:t>
            </a:r>
            <a:r>
              <a:rPr lang="ru-RU" sz="2400" dirty="0">
                <a:ln w="0"/>
                <a:solidFill>
                  <a:schemeClr val="accent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 </a:t>
            </a:r>
            <a:r>
              <a:rPr lang="ru-RU" sz="2400" dirty="0">
                <a:latin typeface="Arial" panose="020B0604020202020204" pitchFamily="34" charset="0"/>
                <a:cs typeface="Arial" panose="020B0604020202020204" pitchFamily="34" charset="0"/>
              </a:rPr>
              <a:t>физические  лица, которые любят грибы и используют их в приготовлении пищи, в лечебных целях. Основной сегмент – платежеспособные лица, возраста от 25 до 55 лет. </a:t>
            </a:r>
          </a:p>
          <a:p>
            <a:br>
              <a:rPr lang="ru-RU" sz="2400" dirty="0">
                <a:latin typeface="Arial" panose="020B0604020202020204" pitchFamily="34" charset="0"/>
                <a:cs typeface="Arial" panose="020B0604020202020204" pitchFamily="34" charset="0"/>
              </a:rPr>
            </a:br>
            <a:r>
              <a:rPr lang="ru-RU" sz="2400" u="sng" dirty="0">
                <a:ln w="0"/>
                <a:solidFill>
                  <a:schemeClr val="accent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Проблема:</a:t>
            </a:r>
            <a:r>
              <a:rPr lang="ru-RU" sz="2400" dirty="0">
                <a:ln w="0"/>
                <a:solidFill>
                  <a:schemeClr val="accent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 </a:t>
            </a:r>
            <a:r>
              <a:rPr lang="ru-RU" sz="2400" dirty="0">
                <a:latin typeface="Arial" panose="020B0604020202020204" pitchFamily="34" charset="0"/>
                <a:cs typeface="Arial" panose="020B0604020202020204" pitchFamily="34" charset="0"/>
              </a:rPr>
              <a:t>грибы растут долго и сложно в домашних условиях, </a:t>
            </a:r>
          </a:p>
          <a:p>
            <a:r>
              <a:rPr lang="ru-RU" sz="2400" dirty="0">
                <a:latin typeface="Arial" panose="020B0604020202020204" pitchFamily="34" charset="0"/>
                <a:cs typeface="Arial" panose="020B0604020202020204" pitchFamily="34" charset="0"/>
              </a:rPr>
              <a:t>не все грибы есть в продаже. Доступность грибов – сезонна</a:t>
            </a:r>
            <a:r>
              <a:rPr lang="ru-RU" sz="2400" dirty="0">
                <a:latin typeface="Times New Roman" panose="02020603050405020304" pitchFamily="18" charset="0"/>
                <a:cs typeface="Times New Roman" panose="02020603050405020304" pitchFamily="18" charset="0"/>
              </a:rPr>
              <a:t>.  </a:t>
            </a:r>
          </a:p>
        </p:txBody>
      </p:sp>
      <p:pic>
        <p:nvPicPr>
          <p:cNvPr id="2050" name="Picture 2" descr="https://zamanilka.ru/wp-content/uploads/2022/10/griby-kartinki-detyam-63.png">
            <a:extLst>
              <a:ext uri="{FF2B5EF4-FFF2-40B4-BE49-F238E27FC236}">
                <a16:creationId xmlns:a16="http://schemas.microsoft.com/office/drawing/2014/main" id="{A1F15161-8F58-4851-8C48-D0B1F24BA1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8208" y="3159203"/>
            <a:ext cx="3301540" cy="3348040"/>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a:extLst>
              <a:ext uri="{FF2B5EF4-FFF2-40B4-BE49-F238E27FC236}">
                <a16:creationId xmlns:a16="http://schemas.microsoft.com/office/drawing/2014/main" id="{4073AE68-3ABC-4B2F-8A95-B5B153C7303A}"/>
              </a:ext>
            </a:extLst>
          </p:cNvPr>
          <p:cNvPicPr>
            <a:picLocks noChangeAspect="1"/>
          </p:cNvPicPr>
          <p:nvPr/>
        </p:nvPicPr>
        <p:blipFill rotWithShape="1">
          <a:blip r:embed="rId4"/>
          <a:srcRect t="10383"/>
          <a:stretch/>
        </p:blipFill>
        <p:spPr>
          <a:xfrm>
            <a:off x="1487488" y="3305322"/>
            <a:ext cx="6120680" cy="3089959"/>
          </a:xfrm>
          <a:prstGeom prst="rect">
            <a:avLst/>
          </a:prstGeom>
        </p:spPr>
      </p:pic>
    </p:spTree>
    <p:extLst>
      <p:ext uri="{BB962C8B-B14F-4D97-AF65-F5344CB8AC3E}">
        <p14:creationId xmlns:p14="http://schemas.microsoft.com/office/powerpoint/2010/main" val="4018483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01B65E-27FD-4BE0-9B37-BBACD52D8A90}"/>
              </a:ext>
            </a:extLst>
          </p:cNvPr>
          <p:cNvSpPr>
            <a:spLocks noGrp="1"/>
          </p:cNvSpPr>
          <p:nvPr>
            <p:ph type="title"/>
          </p:nvPr>
        </p:nvSpPr>
        <p:spPr/>
        <p:txBody>
          <a:bodyPr/>
          <a:lstStyle/>
          <a:p>
            <a:r>
              <a:rPr lang="ru-RU" dirty="0">
                <a:latin typeface="Arial" panose="020B0604020202020204" pitchFamily="34" charset="0"/>
                <a:cs typeface="Arial" panose="020B0604020202020204" pitchFamily="34" charset="0"/>
              </a:rPr>
              <a:t>Как уже решается проблема</a:t>
            </a:r>
            <a:br>
              <a:rPr lang="ru-RU" dirty="0">
                <a:latin typeface="Arial" panose="020B0604020202020204" pitchFamily="34" charset="0"/>
                <a:cs typeface="Arial" panose="020B0604020202020204" pitchFamily="34" charset="0"/>
              </a:rPr>
            </a:br>
            <a:br>
              <a:rPr lang="ru-RU" dirty="0">
                <a:latin typeface="Arial" panose="020B0604020202020204" pitchFamily="34" charset="0"/>
                <a:cs typeface="Arial" panose="020B0604020202020204" pitchFamily="34" charset="0"/>
              </a:rPr>
            </a:br>
            <a:endParaRPr lang="ru-RU"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73F3A54F-AEDF-4EDB-894F-93C0A24CBFC7}"/>
              </a:ext>
            </a:extLst>
          </p:cNvPr>
          <p:cNvSpPr txBox="1"/>
          <p:nvPr/>
        </p:nvSpPr>
        <p:spPr>
          <a:xfrm>
            <a:off x="202173" y="1772816"/>
            <a:ext cx="11285658" cy="4154984"/>
          </a:xfrm>
          <a:prstGeom prst="rect">
            <a:avLst/>
          </a:prstGeom>
          <a:noFill/>
        </p:spPr>
        <p:txBody>
          <a:bodyPr wrap="square" rtlCol="0">
            <a:spAutoFit/>
          </a:bodyPr>
          <a:lstStyle/>
          <a:p>
            <a:pPr marL="457200" lvl="0" indent="-457200" rtl="0" fontAlgn="base">
              <a:spcAft>
                <a:spcPct val="0"/>
              </a:spcAft>
              <a:buClrTx/>
              <a:buAutoNum type="arabicParenR"/>
            </a:pPr>
            <a:r>
              <a:rPr lang="ru-RU" altLang="ru-RU" sz="2400" kern="1200" dirty="0">
                <a:solidFill>
                  <a:prstClr val="black"/>
                </a:solidFill>
                <a:latin typeface="Arial" panose="020B0604020202020204" pitchFamily="34" charset="0"/>
                <a:ea typeface="+mn-ea"/>
                <a:cs typeface="Arial" panose="020B0604020202020204" pitchFamily="34" charset="0"/>
              </a:rPr>
              <a:t>Способы самостоятельного сбора и выращивания грибов. Однако, возможность самостоятельного похода в лес для сбора грибов иногда отсутствует, иногда не это безопасно, а иногда бесполезно. </a:t>
            </a:r>
          </a:p>
          <a:p>
            <a:pPr marL="457200" lvl="0" indent="-457200" rtl="0" fontAlgn="base">
              <a:spcAft>
                <a:spcPct val="0"/>
              </a:spcAft>
              <a:buClrTx/>
              <a:buAutoNum type="arabicParenR"/>
            </a:pPr>
            <a:endParaRPr lang="ru-RU" altLang="ru-RU" sz="2400" kern="1200" dirty="0">
              <a:solidFill>
                <a:prstClr val="black"/>
              </a:solidFill>
              <a:latin typeface="Arial" panose="020B0604020202020204" pitchFamily="34" charset="0"/>
              <a:ea typeface="+mn-ea"/>
              <a:cs typeface="Arial" panose="020B0604020202020204" pitchFamily="34" charset="0"/>
            </a:endParaRPr>
          </a:p>
          <a:p>
            <a:pPr marL="457200" lvl="0" indent="-457200" rtl="0" fontAlgn="base">
              <a:spcAft>
                <a:spcPct val="0"/>
              </a:spcAft>
              <a:buClrTx/>
              <a:buAutoNum type="arabicParenR"/>
            </a:pPr>
            <a:r>
              <a:rPr lang="ru-RU" altLang="ru-RU" sz="2400" kern="1200" dirty="0">
                <a:solidFill>
                  <a:prstClr val="black"/>
                </a:solidFill>
                <a:latin typeface="Arial" panose="020B0604020202020204" pitchFamily="34" charset="0"/>
                <a:ea typeface="+mn-ea"/>
                <a:cs typeface="Arial" panose="020B0604020202020204" pitchFamily="34" charset="0"/>
              </a:rPr>
              <a:t>Покупка грибов. Из минусов : маленький ассортимент, высокая цена.</a:t>
            </a:r>
          </a:p>
          <a:p>
            <a:pPr marL="457200" lvl="0" indent="-457200" rtl="0" fontAlgn="base">
              <a:spcAft>
                <a:spcPct val="0"/>
              </a:spcAft>
              <a:buClrTx/>
              <a:buAutoNum type="arabicParenR"/>
            </a:pPr>
            <a:endParaRPr lang="ru-RU" altLang="ru-RU" sz="2400" kern="1200" dirty="0">
              <a:solidFill>
                <a:prstClr val="black"/>
              </a:solidFill>
              <a:latin typeface="Arial" panose="020B0604020202020204" pitchFamily="34" charset="0"/>
              <a:ea typeface="+mn-ea"/>
              <a:cs typeface="Arial" panose="020B0604020202020204" pitchFamily="34" charset="0"/>
            </a:endParaRPr>
          </a:p>
          <a:p>
            <a:pPr marL="457200" lvl="0" indent="-457200" rtl="0" fontAlgn="base">
              <a:spcAft>
                <a:spcPct val="0"/>
              </a:spcAft>
              <a:buClrTx/>
              <a:buAutoNum type="arabicParenR"/>
            </a:pPr>
            <a:r>
              <a:rPr lang="ru-RU" altLang="ru-RU" sz="2400" kern="1200" dirty="0">
                <a:solidFill>
                  <a:prstClr val="black"/>
                </a:solidFill>
                <a:latin typeface="Arial" panose="020B0604020202020204" pitchFamily="34" charset="0"/>
                <a:ea typeface="+mn-ea"/>
                <a:cs typeface="Arial" panose="020B0604020202020204" pitchFamily="34" charset="0"/>
              </a:rPr>
              <a:t>Покупка картонных боксов. Низкая производительность. Отсутствие информации о субстрате на котором грибы выращены и средствах защиты, применяемых при их выращивании. Есть вероятность, что грибы не вырастут. Так же часто происходит заражение плесенью и вредителями (мошки). </a:t>
            </a:r>
          </a:p>
        </p:txBody>
      </p:sp>
    </p:spTree>
    <p:extLst>
      <p:ext uri="{BB962C8B-B14F-4D97-AF65-F5344CB8AC3E}">
        <p14:creationId xmlns:p14="http://schemas.microsoft.com/office/powerpoint/2010/main" val="970765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C0EA351-1441-48BE-A752-6BD1B3200A83}"/>
              </a:ext>
            </a:extLst>
          </p:cNvPr>
          <p:cNvSpPr>
            <a:spLocks noGrp="1"/>
          </p:cNvSpPr>
          <p:nvPr>
            <p:ph type="title"/>
          </p:nvPr>
        </p:nvSpPr>
        <p:spPr/>
        <p:txBody>
          <a:bodyPr/>
          <a:lstStyle/>
          <a:p>
            <a:r>
              <a:rPr lang="ru-RU" dirty="0">
                <a:latin typeface="Arial" panose="020B0604020202020204" pitchFamily="34" charset="0"/>
                <a:cs typeface="Arial" panose="020B0604020202020204" pitchFamily="34" charset="0"/>
              </a:rPr>
              <a:t>Решение</a:t>
            </a:r>
            <a:br>
              <a:rPr lang="ru-RU" dirty="0">
                <a:latin typeface="Arial" panose="020B0604020202020204" pitchFamily="34" charset="0"/>
                <a:cs typeface="Arial" panose="020B0604020202020204" pitchFamily="34" charset="0"/>
              </a:rPr>
            </a:br>
            <a:br>
              <a:rPr lang="ru-RU" dirty="0">
                <a:latin typeface="Arial" panose="020B0604020202020204" pitchFamily="34" charset="0"/>
                <a:cs typeface="Arial" panose="020B0604020202020204" pitchFamily="34" charset="0"/>
              </a:rPr>
            </a:br>
            <a:endParaRPr lang="ru-RU"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AA2E4605-463F-419D-9292-518C08DBADD6}"/>
              </a:ext>
            </a:extLst>
          </p:cNvPr>
          <p:cNvSpPr txBox="1"/>
          <p:nvPr/>
        </p:nvSpPr>
        <p:spPr>
          <a:xfrm>
            <a:off x="1919536" y="2204864"/>
            <a:ext cx="5040560" cy="2160240"/>
          </a:xfrm>
          <a:prstGeom prst="rect">
            <a:avLst/>
          </a:prstGeom>
          <a:noFill/>
        </p:spPr>
        <p:txBody>
          <a:bodyPr wrap="square" rtlCol="0">
            <a:spAutoFit/>
          </a:bodyPr>
          <a:lstStyle/>
          <a:p>
            <a:endParaRPr lang="ru-RU" dirty="0"/>
          </a:p>
        </p:txBody>
      </p:sp>
      <p:sp>
        <p:nvSpPr>
          <p:cNvPr id="4" name="Content Placeholder 2">
            <a:extLst>
              <a:ext uri="{FF2B5EF4-FFF2-40B4-BE49-F238E27FC236}">
                <a16:creationId xmlns:a16="http://schemas.microsoft.com/office/drawing/2014/main" id="{D69FE95D-26C9-46CD-A1A2-35E6C5C5C8AF}"/>
              </a:ext>
            </a:extLst>
          </p:cNvPr>
          <p:cNvSpPr txBox="1">
            <a:spLocks/>
          </p:cNvSpPr>
          <p:nvPr/>
        </p:nvSpPr>
        <p:spPr bwMode="auto">
          <a:xfrm>
            <a:off x="202173" y="1041090"/>
            <a:ext cx="11233248" cy="2097289"/>
          </a:xfrm>
          <a:prstGeom prst="rect">
            <a:avLst/>
          </a:prstGeo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2800" kern="1200">
                <a:solidFill>
                  <a:srgbClr val="404040"/>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rgbClr val="404040"/>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ern="1200">
                <a:solidFill>
                  <a:srgbClr val="404040"/>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30000"/>
              </a:lnSpc>
              <a:spcBef>
                <a:spcPts val="0"/>
              </a:spcBef>
              <a:spcAft>
                <a:spcPct val="0"/>
              </a:spcAft>
              <a:buClrTx/>
              <a:buSzTx/>
              <a:buFont typeface="Arial" panose="020B0604020202020204" pitchFamily="34" charset="0"/>
              <a:buNone/>
              <a:tabLst/>
              <a:defRPr/>
            </a:pPr>
            <a:r>
              <a:rPr kumimoji="0" lang="ru-RU" altLang="ru-RU" sz="2400" i="0"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        </a:t>
            </a:r>
            <a:r>
              <a:rPr kumimoji="0" lang="ru-RU" altLang="ru-RU" b="1" i="0" strike="noStrike" kern="1200" normalizeH="0" baseline="0" noProof="0" dirty="0" err="1">
                <a:ln w="12700">
                  <a:solidFill>
                    <a:schemeClr val="accent1"/>
                  </a:solidFill>
                  <a:prstDash val="solid"/>
                </a:ln>
                <a:pattFill prst="pct50">
                  <a:fgClr>
                    <a:schemeClr val="accent1"/>
                  </a:fgClr>
                  <a:bgClr>
                    <a:schemeClr val="accent1">
                      <a:lumMod val="20000"/>
                      <a:lumOff val="80000"/>
                    </a:schemeClr>
                  </a:bgClr>
                </a:pattFill>
                <a:uLnTx/>
                <a:uFillTx/>
                <a:latin typeface="Arial" panose="020B0604020202020204" pitchFamily="34" charset="0"/>
                <a:cs typeface="Arial" panose="020B0604020202020204" pitchFamily="34" charset="0"/>
              </a:rPr>
              <a:t>GribBox</a:t>
            </a:r>
            <a:r>
              <a:rPr kumimoji="0" lang="ru-RU" altLang="ru-RU" b="1" i="0" strike="noStrike" kern="1200" normalizeH="0" baseline="0" noProof="0" dirty="0">
                <a:ln w="12700">
                  <a:solidFill>
                    <a:schemeClr val="accent1"/>
                  </a:solidFill>
                  <a:prstDash val="solid"/>
                </a:ln>
                <a:pattFill prst="pct50">
                  <a:fgClr>
                    <a:schemeClr val="accent1"/>
                  </a:fgClr>
                  <a:bgClr>
                    <a:schemeClr val="accent1">
                      <a:lumMod val="20000"/>
                      <a:lumOff val="80000"/>
                    </a:schemeClr>
                  </a:bgClr>
                </a:pattFill>
                <a:uLnTx/>
                <a:uFillTx/>
                <a:latin typeface="Arial" panose="020B0604020202020204" pitchFamily="34" charset="0"/>
                <a:cs typeface="Arial" panose="020B0604020202020204" pitchFamily="34" charset="0"/>
              </a:rPr>
              <a:t> </a:t>
            </a:r>
            <a:r>
              <a:rPr kumimoji="0" lang="ru-RU" altLang="ru-RU" sz="240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 это бытовой прибор для выращивания грибов в домашних условиях. Внутри герметичного бокса в автоматическом режиме поддерживается оптимальный микроклимат, необходимый для успешного получения высоких урожаев грибов</a:t>
            </a:r>
            <a:r>
              <a:rPr kumimoji="0" lang="ru-RU" altLang="ru-RU" sz="2400" i="0" u="none" strike="noStrike" kern="120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a:t>
            </a:r>
          </a:p>
        </p:txBody>
      </p:sp>
      <p:sp>
        <p:nvSpPr>
          <p:cNvPr id="5" name="Прямоугольник 1">
            <a:extLst>
              <a:ext uri="{FF2B5EF4-FFF2-40B4-BE49-F238E27FC236}">
                <a16:creationId xmlns:a16="http://schemas.microsoft.com/office/drawing/2014/main" id="{1E7D597C-FC91-41B6-9D2D-8156357B9CFA}"/>
              </a:ext>
            </a:extLst>
          </p:cNvPr>
          <p:cNvSpPr>
            <a:spLocks noChangeArrowheads="1"/>
          </p:cNvSpPr>
          <p:nvPr/>
        </p:nvSpPr>
        <p:spPr bwMode="auto">
          <a:xfrm>
            <a:off x="225198" y="3681505"/>
            <a:ext cx="11233248"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rgbClr val="404040"/>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rgbClr val="404040"/>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rgbClr val="404040"/>
                </a:solidFill>
                <a:latin typeface="Calibri" panose="020F0502020204030204" pitchFamily="34" charset="0"/>
              </a:defRPr>
            </a:lvl3pPr>
            <a:lvl4pPr marL="1600200" indent="-228600">
              <a:spcBef>
                <a:spcPct val="20000"/>
              </a:spcBef>
              <a:buFont typeface="Arial" panose="020B0604020202020204" pitchFamily="34" charset="0"/>
              <a:buChar char="–"/>
              <a:defRPr>
                <a:solidFill>
                  <a:srgbClr val="404040"/>
                </a:solidFill>
                <a:latin typeface="Calibri" panose="020F0502020204030204" pitchFamily="34" charset="0"/>
              </a:defRPr>
            </a:lvl4pPr>
            <a:lvl5pPr marL="2057400" indent="-228600">
              <a:spcBef>
                <a:spcPct val="20000"/>
              </a:spcBef>
              <a:buFont typeface="Arial" panose="020B0604020202020204" pitchFamily="34" charset="0"/>
              <a:buChar char="»"/>
              <a:defRPr>
                <a:solidFill>
                  <a:srgbClr val="404040"/>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rgbClr val="404040"/>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rgbClr val="404040"/>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rgbClr val="404040"/>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rgbClr val="404040"/>
                </a:solidFill>
                <a:latin typeface="Calibri" panose="020F0502020204030204" pitchFamily="34" charset="0"/>
              </a:defRPr>
            </a:lvl9pPr>
          </a:lstStyle>
          <a:p>
            <a:pPr rtl="0" fontAlgn="base">
              <a:spcBef>
                <a:spcPct val="0"/>
              </a:spcBef>
              <a:spcAft>
                <a:spcPct val="0"/>
              </a:spcAft>
              <a:buClrTx/>
              <a:buFontTx/>
              <a:buNone/>
            </a:pPr>
            <a:r>
              <a:rPr lang="ru-RU" altLang="ru-RU" sz="2400" kern="1200" dirty="0">
                <a:solidFill>
                  <a:schemeClr val="tx1">
                    <a:lumMod val="95000"/>
                    <a:lumOff val="5000"/>
                  </a:schemeClr>
                </a:solidFill>
                <a:latin typeface="Arial" panose="020B0604020202020204" pitchFamily="34" charset="0"/>
                <a:ea typeface="+mn-ea"/>
                <a:cs typeface="Arial" panose="020B0604020202020204" pitchFamily="34" charset="0"/>
              </a:rPr>
              <a:t>  	Разработка аппаратной части устройства и программного обеспечения к нему предполагает эффективно управлять газовоздушным и температурным режимами, периодичностью освещения и поддержания оптимальной влажности в домашних условиях без ущерба для климата внутри жилых помещений.</a:t>
            </a:r>
          </a:p>
          <a:p>
            <a:pPr rtl="0" fontAlgn="base">
              <a:spcBef>
                <a:spcPct val="0"/>
              </a:spcBef>
              <a:spcAft>
                <a:spcPct val="0"/>
              </a:spcAft>
              <a:buClrTx/>
              <a:buFontTx/>
              <a:buNone/>
            </a:pPr>
            <a:endParaRPr lang="ru-RU" altLang="ru-RU" sz="1600" kern="1200" dirty="0">
              <a:solidFill>
                <a:srgbClr val="2E67B1"/>
              </a:solidFill>
              <a:latin typeface="Cambria" panose="02040503050406030204" pitchFamily="18" charset="0"/>
              <a:ea typeface="+mn-ea"/>
              <a:cs typeface="Arial" panose="020B0604020202020204" pitchFamily="34" charset="0"/>
            </a:endParaRPr>
          </a:p>
        </p:txBody>
      </p:sp>
    </p:spTree>
    <p:extLst>
      <p:ext uri="{BB962C8B-B14F-4D97-AF65-F5344CB8AC3E}">
        <p14:creationId xmlns:p14="http://schemas.microsoft.com/office/powerpoint/2010/main" val="676875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8DD1F5-7CBA-4E63-B717-9914907239A8}"/>
              </a:ext>
            </a:extLst>
          </p:cNvPr>
          <p:cNvSpPr>
            <a:spLocks noGrp="1"/>
          </p:cNvSpPr>
          <p:nvPr>
            <p:ph type="title"/>
          </p:nvPr>
        </p:nvSpPr>
        <p:spPr>
          <a:xfrm>
            <a:off x="263352" y="188640"/>
            <a:ext cx="7416824" cy="799971"/>
          </a:xfrm>
        </p:spPr>
        <p:txBody>
          <a:bodyPr/>
          <a:lstStyle/>
          <a:p>
            <a:r>
              <a:rPr lang="ru-RU" altLang="ru-RU" sz="4000" b="1" cap="none" dirty="0">
                <a:solidFill>
                  <a:srgbClr val="2E67B1"/>
                </a:solidFill>
                <a:latin typeface="Arial" panose="020B0604020202020204" pitchFamily="34" charset="0"/>
                <a:cs typeface="Arial" panose="020B0604020202020204" pitchFamily="34" charset="0"/>
              </a:rPr>
              <a:t>ОБОСНОВАНИЕ НАУЧНОЙ НОВИЗНЫ ПРОЕКТА</a:t>
            </a:r>
            <a:br>
              <a:rPr lang="ru-RU" cap="none" dirty="0">
                <a:latin typeface="Arial" panose="020B0604020202020204" pitchFamily="34" charset="0"/>
                <a:cs typeface="Arial" panose="020B0604020202020204" pitchFamily="34" charset="0"/>
              </a:rPr>
            </a:br>
            <a:br>
              <a:rPr lang="ru-RU" dirty="0">
                <a:latin typeface="Arial" panose="020B0604020202020204" pitchFamily="34" charset="0"/>
                <a:cs typeface="Arial" panose="020B0604020202020204" pitchFamily="34" charset="0"/>
              </a:rPr>
            </a:br>
            <a:endParaRPr lang="ru-RU" dirty="0">
              <a:latin typeface="Arial" panose="020B0604020202020204" pitchFamily="34" charset="0"/>
              <a:cs typeface="Arial" panose="020B0604020202020204" pitchFamily="34" charset="0"/>
            </a:endParaRPr>
          </a:p>
        </p:txBody>
      </p:sp>
      <p:sp>
        <p:nvSpPr>
          <p:cNvPr id="3" name="Content Placeholder 4">
            <a:extLst>
              <a:ext uri="{FF2B5EF4-FFF2-40B4-BE49-F238E27FC236}">
                <a16:creationId xmlns:a16="http://schemas.microsoft.com/office/drawing/2014/main" id="{191FFE41-A6D5-421C-9348-B16854AC2C29}"/>
              </a:ext>
            </a:extLst>
          </p:cNvPr>
          <p:cNvSpPr txBox="1">
            <a:spLocks/>
          </p:cNvSpPr>
          <p:nvPr/>
        </p:nvSpPr>
        <p:spPr bwMode="auto">
          <a:xfrm>
            <a:off x="271409" y="1268760"/>
            <a:ext cx="11383435"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None/>
              <a:defRPr sz="1600" kern="1200">
                <a:solidFill>
                  <a:srgbClr val="404040"/>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1600" kern="1200">
                <a:solidFill>
                  <a:srgbClr val="404040"/>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1600" kern="1200">
                <a:solidFill>
                  <a:srgbClr val="404040"/>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rgbClr val="404040"/>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None/>
              <a:defRPr sz="1600"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30000"/>
              </a:lnSpc>
              <a:spcBef>
                <a:spcPts val="0"/>
              </a:spcBef>
              <a:spcAft>
                <a:spcPct val="0"/>
              </a:spcAft>
              <a:buClrTx/>
              <a:buSzTx/>
              <a:buFont typeface="Arial" panose="020B0604020202020204" pitchFamily="34" charset="0"/>
              <a:buNone/>
              <a:tabLst/>
              <a:defRPr/>
            </a:pPr>
            <a:r>
              <a:rPr kumimoji="0" lang="ru-RU" altLang="ru-RU" sz="2400" i="0" u="none" strike="noStrike" kern="120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ru-RU" altLang="ru-RU" sz="240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Впервые предлагается создание бытового прибора (многоразового использования) для выращивания грибов в домашних условиях. Отличительной чертой данного продукта является возможность интерактивного управления и автоматического поддержания заданных параметров микроклимата в непосредственной близости от мицелия. </a:t>
            </a:r>
          </a:p>
        </p:txBody>
      </p:sp>
      <p:sp>
        <p:nvSpPr>
          <p:cNvPr id="4" name="Прямоугольник 1">
            <a:extLst>
              <a:ext uri="{FF2B5EF4-FFF2-40B4-BE49-F238E27FC236}">
                <a16:creationId xmlns:a16="http://schemas.microsoft.com/office/drawing/2014/main" id="{F675782C-C193-4C8D-BC11-E42E9D20DD1B}"/>
              </a:ext>
            </a:extLst>
          </p:cNvPr>
          <p:cNvSpPr>
            <a:spLocks noChangeArrowheads="1"/>
          </p:cNvSpPr>
          <p:nvPr/>
        </p:nvSpPr>
        <p:spPr bwMode="auto">
          <a:xfrm>
            <a:off x="5591944" y="3852769"/>
            <a:ext cx="5733964" cy="2585323"/>
          </a:xfrm>
          <a:prstGeom prst="rect">
            <a:avLst/>
          </a:prstGeom>
          <a:noFill/>
          <a:ln w="9525">
            <a:solidFill>
              <a:schemeClr val="accent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2800">
                <a:solidFill>
                  <a:srgbClr val="404040"/>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rgbClr val="404040"/>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rgbClr val="404040"/>
                </a:solidFill>
                <a:latin typeface="Calibri" panose="020F0502020204030204" pitchFamily="34" charset="0"/>
              </a:defRPr>
            </a:lvl3pPr>
            <a:lvl4pPr marL="1600200" indent="-228600">
              <a:spcBef>
                <a:spcPct val="20000"/>
              </a:spcBef>
              <a:buFont typeface="Arial" panose="020B0604020202020204" pitchFamily="34" charset="0"/>
              <a:buChar char="–"/>
              <a:defRPr>
                <a:solidFill>
                  <a:srgbClr val="404040"/>
                </a:solidFill>
                <a:latin typeface="Calibri" panose="020F0502020204030204" pitchFamily="34" charset="0"/>
              </a:defRPr>
            </a:lvl4pPr>
            <a:lvl5pPr marL="2057400" indent="-228600">
              <a:spcBef>
                <a:spcPct val="20000"/>
              </a:spcBef>
              <a:buFont typeface="Arial" panose="020B0604020202020204" pitchFamily="34" charset="0"/>
              <a:buChar char="»"/>
              <a:defRPr>
                <a:solidFill>
                  <a:srgbClr val="404040"/>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rgbClr val="404040"/>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rgbClr val="404040"/>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rgbClr val="404040"/>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rgbClr val="404040"/>
                </a:solidFill>
                <a:latin typeface="Calibri" panose="020F0502020204030204" pitchFamily="34" charset="0"/>
              </a:defRPr>
            </a:lvl9pPr>
          </a:lstStyle>
          <a:p>
            <a:pPr algn="ctr" rtl="0" fontAlgn="base">
              <a:spcBef>
                <a:spcPct val="0"/>
              </a:spcBef>
              <a:spcAft>
                <a:spcPct val="0"/>
              </a:spcAft>
              <a:buClrTx/>
              <a:buFontTx/>
              <a:buNone/>
            </a:pPr>
            <a:r>
              <a:rPr lang="ru-RU" altLang="ru-RU" sz="1800" kern="1200" dirty="0">
                <a:solidFill>
                  <a:srgbClr val="2E67B1"/>
                </a:solidFill>
                <a:latin typeface="Arial" panose="020B0604020202020204" pitchFamily="34" charset="0"/>
                <a:ea typeface="+mn-ea"/>
                <a:cs typeface="Arial" panose="020B0604020202020204" pitchFamily="34" charset="0"/>
              </a:rPr>
              <a:t>Использование ИК- светодиодов для точечного нагрева мицелия грибов, рекуператоры будут поддерживать оптимальное соотношение состава воздуха внутри камеры, а использование ультразвукового </a:t>
            </a:r>
            <a:r>
              <a:rPr lang="ru-RU" altLang="ru-RU" sz="1800" kern="1200" dirty="0" err="1">
                <a:solidFill>
                  <a:srgbClr val="2E67B1"/>
                </a:solidFill>
                <a:latin typeface="Arial" panose="020B0604020202020204" pitchFamily="34" charset="0"/>
                <a:ea typeface="+mn-ea"/>
                <a:cs typeface="Arial" panose="020B0604020202020204" pitchFamily="34" charset="0"/>
              </a:rPr>
              <a:t>кавитатора</a:t>
            </a:r>
            <a:r>
              <a:rPr lang="ru-RU" altLang="ru-RU" sz="1800" kern="1200" dirty="0">
                <a:solidFill>
                  <a:srgbClr val="2E67B1"/>
                </a:solidFill>
                <a:latin typeface="Arial" panose="020B0604020202020204" pitchFamily="34" charset="0"/>
                <a:ea typeface="+mn-ea"/>
                <a:cs typeface="Arial" panose="020B0604020202020204" pitchFamily="34" charset="0"/>
              </a:rPr>
              <a:t> для поддержания оптимальной влажности позволит существенно снизить энергопотребление системы и позволит уменьшить габариты устройства до приемлемых для бытового прибора.</a:t>
            </a:r>
          </a:p>
        </p:txBody>
      </p:sp>
      <p:pic>
        <p:nvPicPr>
          <p:cNvPr id="6" name="Рисунок 5">
            <a:extLst>
              <a:ext uri="{FF2B5EF4-FFF2-40B4-BE49-F238E27FC236}">
                <a16:creationId xmlns:a16="http://schemas.microsoft.com/office/drawing/2014/main" id="{732557D6-F4AA-4B9E-8CCB-27338A4CA3C6}"/>
              </a:ext>
            </a:extLst>
          </p:cNvPr>
          <p:cNvPicPr>
            <a:picLocks noChangeAspect="1"/>
          </p:cNvPicPr>
          <p:nvPr/>
        </p:nvPicPr>
        <p:blipFill rotWithShape="1">
          <a:blip r:embed="rId3"/>
          <a:srcRect l="6451" t="8828" r="3656" b="22884"/>
          <a:stretch/>
        </p:blipFill>
        <p:spPr>
          <a:xfrm>
            <a:off x="479376" y="3726440"/>
            <a:ext cx="4752528" cy="2711652"/>
          </a:xfrm>
          <a:prstGeom prst="rect">
            <a:avLst/>
          </a:prstGeom>
        </p:spPr>
      </p:pic>
    </p:spTree>
    <p:extLst>
      <p:ext uri="{BB962C8B-B14F-4D97-AF65-F5344CB8AC3E}">
        <p14:creationId xmlns:p14="http://schemas.microsoft.com/office/powerpoint/2010/main" val="992111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8DD1F5-7CBA-4E63-B717-9914907239A8}"/>
              </a:ext>
            </a:extLst>
          </p:cNvPr>
          <p:cNvSpPr>
            <a:spLocks noGrp="1"/>
          </p:cNvSpPr>
          <p:nvPr>
            <p:ph type="title"/>
          </p:nvPr>
        </p:nvSpPr>
        <p:spPr/>
        <p:txBody>
          <a:bodyPr/>
          <a:lstStyle/>
          <a:p>
            <a:r>
              <a:rPr lang="ru-RU" dirty="0"/>
              <a:t>Рынок</a:t>
            </a:r>
            <a:br>
              <a:rPr lang="ru-RU" dirty="0"/>
            </a:br>
            <a:br>
              <a:rPr lang="ru-RU" dirty="0"/>
            </a:br>
            <a:endParaRPr lang="ru-RU" dirty="0"/>
          </a:p>
        </p:txBody>
      </p:sp>
      <p:sp>
        <p:nvSpPr>
          <p:cNvPr id="3" name="Прямоугольник 2">
            <a:extLst>
              <a:ext uri="{FF2B5EF4-FFF2-40B4-BE49-F238E27FC236}">
                <a16:creationId xmlns:a16="http://schemas.microsoft.com/office/drawing/2014/main" id="{A3A67475-F783-48F5-96F6-F882425B3B05}"/>
              </a:ext>
            </a:extLst>
          </p:cNvPr>
          <p:cNvSpPr/>
          <p:nvPr/>
        </p:nvSpPr>
        <p:spPr>
          <a:xfrm>
            <a:off x="66027" y="1017318"/>
            <a:ext cx="11214548" cy="230832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ctr"/>
            <a:r>
              <a:rPr lang="ru-RU" sz="2000" dirty="0">
                <a:ln w="0"/>
                <a:solidFill>
                  <a:schemeClr val="accent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Потенциальный объем рынка:</a:t>
            </a:r>
          </a:p>
          <a:p>
            <a:pPr lvl="0" algn="ctr"/>
            <a:r>
              <a:rPr lang="ru-RU" sz="2400" dirty="0">
                <a:solidFill>
                  <a:schemeClr val="tx1">
                    <a:lumMod val="95000"/>
                    <a:lumOff val="5000"/>
                  </a:schemeClr>
                </a:solidFill>
                <a:latin typeface="Arial" panose="020B0604020202020204" pitchFamily="34" charset="0"/>
                <a:cs typeface="Arial" panose="020B0604020202020204" pitchFamily="34" charset="0"/>
              </a:rPr>
              <a:t> 	</a:t>
            </a:r>
            <a:r>
              <a:rPr lang="ru-RU" sz="2000" dirty="0">
                <a:solidFill>
                  <a:schemeClr val="tx1">
                    <a:lumMod val="95000"/>
                    <a:lumOff val="5000"/>
                  </a:schemeClr>
                </a:solidFill>
                <a:latin typeface="Arial" panose="020B0604020202020204" pitchFamily="34" charset="0"/>
                <a:cs typeface="Arial" panose="020B0604020202020204" pitchFamily="34" charset="0"/>
              </a:rPr>
              <a:t>Грибная индустрия показывает высокую динамику роста. За последние три года производство шампиньонов росло с динамикой 18–20%, от этих показателей </a:t>
            </a:r>
            <a:r>
              <a:rPr lang="ru-RU" sz="2000" b="1" dirty="0">
                <a:solidFill>
                  <a:schemeClr val="tx1">
                    <a:lumMod val="95000"/>
                    <a:lumOff val="5000"/>
                  </a:schemeClr>
                </a:solidFill>
                <a:latin typeface="Arial" panose="020B0604020202020204" pitchFamily="34" charset="0"/>
                <a:cs typeface="Arial" panose="020B0604020202020204" pitchFamily="34" charset="0"/>
              </a:rPr>
              <a:t>заметно отстают </a:t>
            </a:r>
            <a:r>
              <a:rPr lang="ru-RU" sz="2000" b="1" dirty="0" err="1">
                <a:solidFill>
                  <a:schemeClr val="tx1">
                    <a:lumMod val="95000"/>
                    <a:lumOff val="5000"/>
                  </a:schemeClr>
                </a:solidFill>
                <a:latin typeface="Arial" panose="020B0604020202020204" pitchFamily="34" charset="0"/>
                <a:cs typeface="Arial" panose="020B0604020202020204" pitchFamily="34" charset="0"/>
              </a:rPr>
              <a:t>вешенки</a:t>
            </a:r>
            <a:r>
              <a:rPr lang="ru-RU" sz="2000" b="1" dirty="0">
                <a:solidFill>
                  <a:schemeClr val="tx1">
                    <a:lumMod val="95000"/>
                    <a:lumOff val="5000"/>
                  </a:schemeClr>
                </a:solidFill>
                <a:latin typeface="Arial" panose="020B0604020202020204" pitchFamily="34" charset="0"/>
                <a:cs typeface="Arial" panose="020B0604020202020204" pitchFamily="34" charset="0"/>
              </a:rPr>
              <a:t> и экзотические грибы</a:t>
            </a:r>
            <a:r>
              <a:rPr lang="ru-RU" sz="2000" dirty="0">
                <a:solidFill>
                  <a:schemeClr val="tx1">
                    <a:lumMod val="95000"/>
                    <a:lumOff val="5000"/>
                  </a:schemeClr>
                </a:solidFill>
                <a:latin typeface="Arial" panose="020B0604020202020204" pitchFamily="34" charset="0"/>
                <a:cs typeface="Arial" panose="020B0604020202020204" pitchFamily="34" charset="0"/>
              </a:rPr>
              <a:t>, имеющие большой потенциал развития. </a:t>
            </a:r>
            <a:r>
              <a:rPr lang="ru-RU" sz="2000" b="1" dirty="0">
                <a:solidFill>
                  <a:schemeClr val="tx1">
                    <a:lumMod val="95000"/>
                    <a:lumOff val="5000"/>
                  </a:schemeClr>
                </a:solidFill>
                <a:latin typeface="Arial" panose="020B0604020202020204" pitchFamily="34" charset="0"/>
                <a:cs typeface="Arial" panose="020B0604020202020204" pitchFamily="34" charset="0"/>
              </a:rPr>
              <a:t>Сбором грибов занимается почти половина россиян (48%). </a:t>
            </a:r>
            <a:r>
              <a:rPr lang="ru-RU" sz="2000" dirty="0">
                <a:solidFill>
                  <a:prstClr val="black">
                    <a:lumMod val="95000"/>
                    <a:lumOff val="5000"/>
                  </a:prstClr>
                </a:solidFill>
                <a:latin typeface="Arial" panose="020B0604020202020204" pitchFamily="34" charset="0"/>
                <a:cs typeface="Arial" panose="020B0604020202020204" pitchFamily="34" charset="0"/>
              </a:rPr>
              <a:t>Лидером сбора среди российских грибников является белый гриб (52%). Замыкают топ наиболее популярных грибных сортов маслята (23%), грузди (21%) и лисички (20%).</a:t>
            </a:r>
            <a:endParaRPr lang="ru-RU" sz="2400" dirty="0">
              <a:solidFill>
                <a:prstClr val="black">
                  <a:lumMod val="95000"/>
                  <a:lumOff val="5000"/>
                </a:prstClr>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44D05221-E474-4457-9DD8-6C74CC15659A}"/>
              </a:ext>
            </a:extLst>
          </p:cNvPr>
          <p:cNvSpPr/>
          <p:nvPr/>
        </p:nvSpPr>
        <p:spPr>
          <a:xfrm>
            <a:off x="-456728" y="2154350"/>
            <a:ext cx="8370533" cy="400110"/>
          </a:xfrm>
          <a:prstGeom prst="rect">
            <a:avLst/>
          </a:prstGeom>
        </p:spPr>
        <p:txBody>
          <a:bodyPr wrap="square">
            <a:spAutoFit/>
          </a:bodyPr>
          <a:lstStyle/>
          <a:p>
            <a:endParaRPr lang="ru-RU" sz="20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FD9AD249-4315-4770-B065-1A63333FD719}"/>
              </a:ext>
            </a:extLst>
          </p:cNvPr>
          <p:cNvSpPr txBox="1"/>
          <p:nvPr/>
        </p:nvSpPr>
        <p:spPr>
          <a:xfrm>
            <a:off x="66027" y="3815575"/>
            <a:ext cx="11214549"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sz="2000" dirty="0">
                <a:ln w="0"/>
                <a:solidFill>
                  <a:schemeClr val="accent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Доступный объем рынка</a:t>
            </a:r>
            <a:r>
              <a:rPr lang="ru-RU" sz="2000" dirty="0">
                <a:latin typeface="Arial" panose="020B0604020202020204" pitchFamily="34" charset="0"/>
                <a:cs typeface="Arial" panose="020B0604020202020204" pitchFamily="34" charset="0"/>
              </a:rPr>
              <a:t>:</a:t>
            </a:r>
          </a:p>
          <a:p>
            <a:pPr algn="ctr"/>
            <a:r>
              <a:rPr lang="ru-RU" sz="2000" dirty="0">
                <a:latin typeface="Arial" panose="020B0604020202020204" pitchFamily="34" charset="0"/>
                <a:cs typeface="Arial" panose="020B0604020202020204" pitchFamily="34" charset="0"/>
              </a:rPr>
              <a:t>36 000 000 * 15 = 540 000 000 рублей в  России в год  </a:t>
            </a:r>
          </a:p>
          <a:p>
            <a:endParaRPr lang="ru-RU" dirty="0"/>
          </a:p>
        </p:txBody>
      </p:sp>
      <p:sp>
        <p:nvSpPr>
          <p:cNvPr id="7" name="TextBox 6">
            <a:extLst>
              <a:ext uri="{FF2B5EF4-FFF2-40B4-BE49-F238E27FC236}">
                <a16:creationId xmlns:a16="http://schemas.microsoft.com/office/drawing/2014/main" id="{9F5E6D6E-AA69-4E8D-A0E7-E69AF8BE7248}"/>
              </a:ext>
            </a:extLst>
          </p:cNvPr>
          <p:cNvSpPr txBox="1"/>
          <p:nvPr/>
        </p:nvSpPr>
        <p:spPr>
          <a:xfrm>
            <a:off x="58783" y="5532905"/>
            <a:ext cx="11221792" cy="615553"/>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sz="2000" dirty="0">
                <a:ln w="0"/>
                <a:solidFill>
                  <a:schemeClr val="accent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Реально достижимый  объем рынка</a:t>
            </a:r>
            <a:r>
              <a:rPr lang="ru-RU" sz="2000" dirty="0">
                <a:latin typeface="Arial" panose="020B0604020202020204" pitchFamily="34" charset="0"/>
                <a:cs typeface="Arial" panose="020B0604020202020204" pitchFamily="34" charset="0"/>
              </a:rPr>
              <a:t>: 900 установок год по 40 </a:t>
            </a:r>
            <a:r>
              <a:rPr lang="ru-RU" sz="2000" dirty="0" err="1">
                <a:latin typeface="Arial" panose="020B0604020202020204" pitchFamily="34" charset="0"/>
                <a:cs typeface="Arial" panose="020B0604020202020204" pitchFamily="34" charset="0"/>
              </a:rPr>
              <a:t>тыс.руб</a:t>
            </a:r>
            <a:r>
              <a:rPr lang="ru-RU" sz="2000" dirty="0">
                <a:latin typeface="Arial" panose="020B0604020202020204" pitchFamily="34" charset="0"/>
                <a:cs typeface="Arial" panose="020B0604020202020204" pitchFamily="34" charset="0"/>
              </a:rPr>
              <a:t> = 36 000 000 руб.   </a:t>
            </a:r>
            <a:endParaRPr lang="ru-RU" sz="1800" dirty="0">
              <a:latin typeface="Arial" panose="020B0604020202020204" pitchFamily="34" charset="0"/>
              <a:cs typeface="Arial" panose="020B0604020202020204" pitchFamily="34" charset="0"/>
            </a:endParaRPr>
          </a:p>
          <a:p>
            <a:endParaRPr lang="ru-RU" dirty="0"/>
          </a:p>
        </p:txBody>
      </p:sp>
    </p:spTree>
    <p:extLst>
      <p:ext uri="{BB962C8B-B14F-4D97-AF65-F5344CB8AC3E}">
        <p14:creationId xmlns:p14="http://schemas.microsoft.com/office/powerpoint/2010/main" val="445221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5">
            <a:extLst>
              <a:ext uri="{FF2B5EF4-FFF2-40B4-BE49-F238E27FC236}">
                <a16:creationId xmlns:a16="http://schemas.microsoft.com/office/drawing/2014/main" id="{CB21BAB0-CC23-05EF-2118-7E06E5F45E62}"/>
              </a:ext>
            </a:extLst>
          </p:cNvPr>
          <p:cNvSpPr txBox="1">
            <a:spLocks/>
          </p:cNvSpPr>
          <p:nvPr/>
        </p:nvSpPr>
        <p:spPr>
          <a:xfrm>
            <a:off x="335360" y="404664"/>
            <a:ext cx="8472264" cy="499441"/>
          </a:xfrm>
          <a:prstGeom prst="rect">
            <a:avLst/>
          </a:prstGeom>
        </p:spPr>
        <p:txBody>
          <a:bodyPr vert="horz" wrap="square" lIns="0" tIns="6931" rIns="0" bIns="0" rtlCol="0">
            <a:spAutoFit/>
          </a:bodyPr>
          <a:lstStyle>
            <a:lvl1pPr algn="l" defTabSz="914358" rtl="0" eaLnBrk="1" latinLnBrk="0" hangingPunct="1">
              <a:lnSpc>
                <a:spcPct val="90000"/>
              </a:lnSpc>
              <a:spcBef>
                <a:spcPct val="0"/>
              </a:spcBef>
              <a:buNone/>
              <a:defRPr sz="4400" kern="1200">
                <a:solidFill>
                  <a:schemeClr val="tx1"/>
                </a:solidFill>
                <a:latin typeface="+mj-lt"/>
                <a:ea typeface="+mj-ea"/>
                <a:cs typeface="+mj-cs"/>
              </a:defRPr>
            </a:lvl1pPr>
          </a:lstStyle>
          <a:p>
            <a:pPr marL="7701">
              <a:lnSpc>
                <a:spcPct val="100000"/>
              </a:lnSpc>
              <a:spcBef>
                <a:spcPts val="55"/>
              </a:spcBef>
              <a:buClrTx/>
              <a:buFontTx/>
            </a:pPr>
            <a:r>
              <a:rPr lang="ru-RU" sz="3200" cap="all" dirty="0">
                <a:solidFill>
                  <a:schemeClr val="accent1"/>
                </a:solidFill>
                <a:latin typeface="Arial" panose="020B0604020202020204" pitchFamily="34" charset="0"/>
                <a:cs typeface="Arial" panose="020B0604020202020204" pitchFamily="34" charset="0"/>
              </a:rPr>
              <a:t>Сравнение с конкурентами</a:t>
            </a:r>
          </a:p>
        </p:txBody>
      </p:sp>
      <p:graphicFrame>
        <p:nvGraphicFramePr>
          <p:cNvPr id="4" name="Таблица 3">
            <a:extLst>
              <a:ext uri="{FF2B5EF4-FFF2-40B4-BE49-F238E27FC236}">
                <a16:creationId xmlns:a16="http://schemas.microsoft.com/office/drawing/2014/main" id="{A6016EDC-8149-43D9-BB6E-498D12EAA1CE}"/>
              </a:ext>
            </a:extLst>
          </p:cNvPr>
          <p:cNvGraphicFramePr>
            <a:graphicFrameLocks noGrp="1"/>
          </p:cNvGraphicFramePr>
          <p:nvPr>
            <p:extLst>
              <p:ext uri="{D42A27DB-BD31-4B8C-83A1-F6EECF244321}">
                <p14:modId xmlns:p14="http://schemas.microsoft.com/office/powerpoint/2010/main" val="1064293097"/>
              </p:ext>
            </p:extLst>
          </p:nvPr>
        </p:nvGraphicFramePr>
        <p:xfrm>
          <a:off x="695400" y="1196752"/>
          <a:ext cx="10280275" cy="3564396"/>
        </p:xfrm>
        <a:graphic>
          <a:graphicData uri="http://schemas.openxmlformats.org/drawingml/2006/table">
            <a:tbl>
              <a:tblPr firstRow="1" bandRow="1">
                <a:tableStyleId>{96BFA136-60C2-0513-DDB3-F814A4FAC428}</a:tableStyleId>
              </a:tblPr>
              <a:tblGrid>
                <a:gridCol w="2156841">
                  <a:extLst>
                    <a:ext uri="{9D8B030D-6E8A-4147-A177-3AD203B41FA5}">
                      <a16:colId xmlns:a16="http://schemas.microsoft.com/office/drawing/2014/main" val="3296522304"/>
                    </a:ext>
                  </a:extLst>
                </a:gridCol>
                <a:gridCol w="1455644">
                  <a:extLst>
                    <a:ext uri="{9D8B030D-6E8A-4147-A177-3AD203B41FA5}">
                      <a16:colId xmlns:a16="http://schemas.microsoft.com/office/drawing/2014/main" val="3660516714"/>
                    </a:ext>
                  </a:extLst>
                </a:gridCol>
                <a:gridCol w="2066075">
                  <a:extLst>
                    <a:ext uri="{9D8B030D-6E8A-4147-A177-3AD203B41FA5}">
                      <a16:colId xmlns:a16="http://schemas.microsoft.com/office/drawing/2014/main" val="257968598"/>
                    </a:ext>
                  </a:extLst>
                </a:gridCol>
                <a:gridCol w="1596513">
                  <a:extLst>
                    <a:ext uri="{9D8B030D-6E8A-4147-A177-3AD203B41FA5}">
                      <a16:colId xmlns:a16="http://schemas.microsoft.com/office/drawing/2014/main" val="4001701041"/>
                    </a:ext>
                  </a:extLst>
                </a:gridCol>
                <a:gridCol w="1502601">
                  <a:extLst>
                    <a:ext uri="{9D8B030D-6E8A-4147-A177-3AD203B41FA5}">
                      <a16:colId xmlns:a16="http://schemas.microsoft.com/office/drawing/2014/main" val="1310186"/>
                    </a:ext>
                  </a:extLst>
                </a:gridCol>
                <a:gridCol w="1502601">
                  <a:extLst>
                    <a:ext uri="{9D8B030D-6E8A-4147-A177-3AD203B41FA5}">
                      <a16:colId xmlns:a16="http://schemas.microsoft.com/office/drawing/2014/main" val="2281925441"/>
                    </a:ext>
                  </a:extLst>
                </a:gridCol>
              </a:tblGrid>
              <a:tr h="1264723">
                <a:tc>
                  <a:txBody>
                    <a:bodyPr/>
                    <a:lstStyle>
                      <a:lvl1pPr marL="0" algn="l" defTabSz="914358" rtl="0" eaLnBrk="1" latinLnBrk="0" hangingPunct="1">
                        <a:defRPr sz="1800" b="1" kern="1200">
                          <a:solidFill>
                            <a:schemeClr val="lt1"/>
                          </a:solidFill>
                          <a:latin typeface="Calibri"/>
                        </a:defRPr>
                      </a:lvl1pPr>
                      <a:lvl2pPr marL="457179" algn="l" defTabSz="914358" rtl="0" eaLnBrk="1" latinLnBrk="0" hangingPunct="1">
                        <a:defRPr sz="1800" b="1" kern="1200">
                          <a:solidFill>
                            <a:schemeClr val="lt1"/>
                          </a:solidFill>
                          <a:latin typeface="Calibri"/>
                        </a:defRPr>
                      </a:lvl2pPr>
                      <a:lvl3pPr marL="914358" algn="l" defTabSz="914358" rtl="0" eaLnBrk="1" latinLnBrk="0" hangingPunct="1">
                        <a:defRPr sz="1800" b="1" kern="1200">
                          <a:solidFill>
                            <a:schemeClr val="lt1"/>
                          </a:solidFill>
                          <a:latin typeface="Calibri"/>
                        </a:defRPr>
                      </a:lvl3pPr>
                      <a:lvl4pPr marL="1371536" algn="l" defTabSz="914358" rtl="0" eaLnBrk="1" latinLnBrk="0" hangingPunct="1">
                        <a:defRPr sz="1800" b="1" kern="1200">
                          <a:solidFill>
                            <a:schemeClr val="lt1"/>
                          </a:solidFill>
                          <a:latin typeface="Calibri"/>
                        </a:defRPr>
                      </a:lvl4pPr>
                      <a:lvl5pPr marL="1828715" algn="l" defTabSz="914358" rtl="0" eaLnBrk="1" latinLnBrk="0" hangingPunct="1">
                        <a:defRPr sz="1800" b="1" kern="1200">
                          <a:solidFill>
                            <a:schemeClr val="lt1"/>
                          </a:solidFill>
                          <a:latin typeface="Calibri"/>
                        </a:defRPr>
                      </a:lvl5pPr>
                      <a:lvl6pPr marL="2285894" algn="l" defTabSz="914358" rtl="0" eaLnBrk="1" latinLnBrk="0" hangingPunct="1">
                        <a:defRPr sz="1800" b="1" kern="1200">
                          <a:solidFill>
                            <a:schemeClr val="lt1"/>
                          </a:solidFill>
                          <a:latin typeface="Calibri"/>
                        </a:defRPr>
                      </a:lvl6pPr>
                      <a:lvl7pPr marL="2743073" algn="l" defTabSz="914358" rtl="0" eaLnBrk="1" latinLnBrk="0" hangingPunct="1">
                        <a:defRPr sz="1800" b="1" kern="1200">
                          <a:solidFill>
                            <a:schemeClr val="lt1"/>
                          </a:solidFill>
                          <a:latin typeface="Calibri"/>
                        </a:defRPr>
                      </a:lvl7pPr>
                      <a:lvl8pPr marL="3200252" algn="l" defTabSz="914358" rtl="0" eaLnBrk="1" latinLnBrk="0" hangingPunct="1">
                        <a:defRPr sz="1800" b="1" kern="1200">
                          <a:solidFill>
                            <a:schemeClr val="lt1"/>
                          </a:solidFill>
                          <a:latin typeface="Calibri"/>
                        </a:defRPr>
                      </a:lvl8pPr>
                      <a:lvl9pPr marL="3657430" algn="l" defTabSz="914358" rtl="0" eaLnBrk="1" latinLnBrk="0" hangingPunct="1">
                        <a:defRPr sz="1800" b="1" kern="1200">
                          <a:solidFill>
                            <a:schemeClr val="lt1"/>
                          </a:solidFill>
                          <a:latin typeface="Calibri"/>
                        </a:defRPr>
                      </a:lvl9pPr>
                    </a:lstStyle>
                    <a:p>
                      <a:r>
                        <a:rPr lang="ru-RU" sz="2000" dirty="0">
                          <a:latin typeface="Arial" panose="020B0604020202020204" pitchFamily="34" charset="0"/>
                          <a:cs typeface="Arial" panose="020B0604020202020204" pitchFamily="34" charset="0"/>
                        </a:rPr>
                        <a:t>Название</a:t>
                      </a:r>
                    </a:p>
                  </a:txBody>
                  <a:tcPr marT="45719" marB="45719" anchor="ctr"/>
                </a:tc>
                <a:tc>
                  <a:txBody>
                    <a:bodyPr/>
                    <a:lstStyle>
                      <a:lvl1pPr marL="0" algn="l" defTabSz="914358" rtl="0" eaLnBrk="1" latinLnBrk="0" hangingPunct="1">
                        <a:defRPr sz="1800" b="1" kern="1200">
                          <a:solidFill>
                            <a:schemeClr val="lt1"/>
                          </a:solidFill>
                          <a:latin typeface="Calibri"/>
                        </a:defRPr>
                      </a:lvl1pPr>
                      <a:lvl2pPr marL="457179" algn="l" defTabSz="914358" rtl="0" eaLnBrk="1" latinLnBrk="0" hangingPunct="1">
                        <a:defRPr sz="1800" b="1" kern="1200">
                          <a:solidFill>
                            <a:schemeClr val="lt1"/>
                          </a:solidFill>
                          <a:latin typeface="Calibri"/>
                        </a:defRPr>
                      </a:lvl2pPr>
                      <a:lvl3pPr marL="914358" algn="l" defTabSz="914358" rtl="0" eaLnBrk="1" latinLnBrk="0" hangingPunct="1">
                        <a:defRPr sz="1800" b="1" kern="1200">
                          <a:solidFill>
                            <a:schemeClr val="lt1"/>
                          </a:solidFill>
                          <a:latin typeface="Calibri"/>
                        </a:defRPr>
                      </a:lvl3pPr>
                      <a:lvl4pPr marL="1371536" algn="l" defTabSz="914358" rtl="0" eaLnBrk="1" latinLnBrk="0" hangingPunct="1">
                        <a:defRPr sz="1800" b="1" kern="1200">
                          <a:solidFill>
                            <a:schemeClr val="lt1"/>
                          </a:solidFill>
                          <a:latin typeface="Calibri"/>
                        </a:defRPr>
                      </a:lvl4pPr>
                      <a:lvl5pPr marL="1828715" algn="l" defTabSz="914358" rtl="0" eaLnBrk="1" latinLnBrk="0" hangingPunct="1">
                        <a:defRPr sz="1800" b="1" kern="1200">
                          <a:solidFill>
                            <a:schemeClr val="lt1"/>
                          </a:solidFill>
                          <a:latin typeface="Calibri"/>
                        </a:defRPr>
                      </a:lvl5pPr>
                      <a:lvl6pPr marL="2285894" algn="l" defTabSz="914358" rtl="0" eaLnBrk="1" latinLnBrk="0" hangingPunct="1">
                        <a:defRPr sz="1800" b="1" kern="1200">
                          <a:solidFill>
                            <a:schemeClr val="lt1"/>
                          </a:solidFill>
                          <a:latin typeface="Calibri"/>
                        </a:defRPr>
                      </a:lvl6pPr>
                      <a:lvl7pPr marL="2743073" algn="l" defTabSz="914358" rtl="0" eaLnBrk="1" latinLnBrk="0" hangingPunct="1">
                        <a:defRPr sz="1800" b="1" kern="1200">
                          <a:solidFill>
                            <a:schemeClr val="lt1"/>
                          </a:solidFill>
                          <a:latin typeface="Calibri"/>
                        </a:defRPr>
                      </a:lvl7pPr>
                      <a:lvl8pPr marL="3200252" algn="l" defTabSz="914358" rtl="0" eaLnBrk="1" latinLnBrk="0" hangingPunct="1">
                        <a:defRPr sz="1800" b="1" kern="1200">
                          <a:solidFill>
                            <a:schemeClr val="lt1"/>
                          </a:solidFill>
                          <a:latin typeface="Calibri"/>
                        </a:defRPr>
                      </a:lvl8pPr>
                      <a:lvl9pPr marL="3657430" algn="l" defTabSz="914358" rtl="0" eaLnBrk="1" latinLnBrk="0" hangingPunct="1">
                        <a:defRPr sz="1800" b="1" kern="1200">
                          <a:solidFill>
                            <a:schemeClr val="lt1"/>
                          </a:solidFill>
                          <a:latin typeface="Calibri"/>
                        </a:defRPr>
                      </a:lvl9pPr>
                    </a:lstStyle>
                    <a:p>
                      <a:r>
                        <a:rPr lang="ru-RU" sz="2000" dirty="0">
                          <a:latin typeface="Arial" panose="020B0604020202020204" pitchFamily="34" charset="0"/>
                          <a:cs typeface="Arial" panose="020B0604020202020204" pitchFamily="34" charset="0"/>
                        </a:rPr>
                        <a:t>Цена</a:t>
                      </a:r>
                      <a:r>
                        <a:rPr lang="en-US" sz="2000" dirty="0">
                          <a:latin typeface="Arial" panose="020B0604020202020204" pitchFamily="34" charset="0"/>
                          <a:cs typeface="Arial" panose="020B0604020202020204" pitchFamily="34" charset="0"/>
                        </a:rPr>
                        <a:t> </a:t>
                      </a:r>
                      <a:endParaRPr lang="ru-RU"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a:t>
                      </a:r>
                      <a:r>
                        <a:rPr lang="ru-RU" sz="2000" dirty="0">
                          <a:latin typeface="Arial" panose="020B0604020202020204" pitchFamily="34" charset="0"/>
                          <a:cs typeface="Arial" panose="020B0604020202020204" pitchFamily="34" charset="0"/>
                        </a:rPr>
                        <a:t>руб.</a:t>
                      </a:r>
                      <a:r>
                        <a:rPr lang="en-US" sz="2000" dirty="0">
                          <a:latin typeface="Arial" panose="020B0604020202020204" pitchFamily="34" charset="0"/>
                          <a:cs typeface="Arial" panose="020B0604020202020204" pitchFamily="34" charset="0"/>
                        </a:rPr>
                        <a:t>)</a:t>
                      </a:r>
                      <a:endParaRPr lang="ru-RU" sz="2000" dirty="0">
                        <a:latin typeface="Arial" panose="020B0604020202020204" pitchFamily="34" charset="0"/>
                        <a:cs typeface="Arial" panose="020B0604020202020204" pitchFamily="34" charset="0"/>
                      </a:endParaRPr>
                    </a:p>
                  </a:txBody>
                  <a:tcPr marT="45719" marB="45719" anchor="ctr"/>
                </a:tc>
                <a:tc>
                  <a:txBody>
                    <a:bodyPr/>
                    <a:lstStyle>
                      <a:lvl1pPr marL="0" algn="l" defTabSz="914358" rtl="0" eaLnBrk="1" latinLnBrk="0" hangingPunct="1">
                        <a:defRPr sz="1800" b="1" kern="1200">
                          <a:solidFill>
                            <a:schemeClr val="lt1"/>
                          </a:solidFill>
                          <a:latin typeface="Calibri"/>
                        </a:defRPr>
                      </a:lvl1pPr>
                      <a:lvl2pPr marL="457179" algn="l" defTabSz="914358" rtl="0" eaLnBrk="1" latinLnBrk="0" hangingPunct="1">
                        <a:defRPr sz="1800" b="1" kern="1200">
                          <a:solidFill>
                            <a:schemeClr val="lt1"/>
                          </a:solidFill>
                          <a:latin typeface="Calibri"/>
                        </a:defRPr>
                      </a:lvl2pPr>
                      <a:lvl3pPr marL="914358" algn="l" defTabSz="914358" rtl="0" eaLnBrk="1" latinLnBrk="0" hangingPunct="1">
                        <a:defRPr sz="1800" b="1" kern="1200">
                          <a:solidFill>
                            <a:schemeClr val="lt1"/>
                          </a:solidFill>
                          <a:latin typeface="Calibri"/>
                        </a:defRPr>
                      </a:lvl3pPr>
                      <a:lvl4pPr marL="1371536" algn="l" defTabSz="914358" rtl="0" eaLnBrk="1" latinLnBrk="0" hangingPunct="1">
                        <a:defRPr sz="1800" b="1" kern="1200">
                          <a:solidFill>
                            <a:schemeClr val="lt1"/>
                          </a:solidFill>
                          <a:latin typeface="Calibri"/>
                        </a:defRPr>
                      </a:lvl4pPr>
                      <a:lvl5pPr marL="1828715" algn="l" defTabSz="914358" rtl="0" eaLnBrk="1" latinLnBrk="0" hangingPunct="1">
                        <a:defRPr sz="1800" b="1" kern="1200">
                          <a:solidFill>
                            <a:schemeClr val="lt1"/>
                          </a:solidFill>
                          <a:latin typeface="Calibri"/>
                        </a:defRPr>
                      </a:lvl5pPr>
                      <a:lvl6pPr marL="2285894" algn="l" defTabSz="914358" rtl="0" eaLnBrk="1" latinLnBrk="0" hangingPunct="1">
                        <a:defRPr sz="1800" b="1" kern="1200">
                          <a:solidFill>
                            <a:schemeClr val="lt1"/>
                          </a:solidFill>
                          <a:latin typeface="Calibri"/>
                        </a:defRPr>
                      </a:lvl6pPr>
                      <a:lvl7pPr marL="2743073" algn="l" defTabSz="914358" rtl="0" eaLnBrk="1" latinLnBrk="0" hangingPunct="1">
                        <a:defRPr sz="1800" b="1" kern="1200">
                          <a:solidFill>
                            <a:schemeClr val="lt1"/>
                          </a:solidFill>
                          <a:latin typeface="Calibri"/>
                        </a:defRPr>
                      </a:lvl7pPr>
                      <a:lvl8pPr marL="3200252" algn="l" defTabSz="914358" rtl="0" eaLnBrk="1" latinLnBrk="0" hangingPunct="1">
                        <a:defRPr sz="1800" b="1" kern="1200">
                          <a:solidFill>
                            <a:schemeClr val="lt1"/>
                          </a:solidFill>
                          <a:latin typeface="Calibri"/>
                        </a:defRPr>
                      </a:lvl8pPr>
                      <a:lvl9pPr marL="3657430" algn="l" defTabSz="914358" rtl="0" eaLnBrk="1" latinLnBrk="0" hangingPunct="1">
                        <a:defRPr sz="1800" b="1" kern="1200">
                          <a:solidFill>
                            <a:schemeClr val="lt1"/>
                          </a:solidFill>
                          <a:latin typeface="Calibri"/>
                        </a:defRPr>
                      </a:lvl9pPr>
                    </a:lstStyle>
                    <a:p>
                      <a:r>
                        <a:rPr lang="ru-RU" sz="2000" dirty="0">
                          <a:latin typeface="Arial" panose="020B0604020202020204" pitchFamily="34" charset="0"/>
                          <a:cs typeface="Arial" panose="020B0604020202020204" pitchFamily="34" charset="0"/>
                        </a:rPr>
                        <a:t>Производительность (урожай)</a:t>
                      </a:r>
                    </a:p>
                  </a:txBody>
                  <a:tcPr marT="45719" marB="45719" anchor="ctr"/>
                </a:tc>
                <a:tc>
                  <a:txBody>
                    <a:bodyPr/>
                    <a:lstStyle>
                      <a:lvl1pPr marL="0" algn="l" defTabSz="914358" rtl="0" eaLnBrk="1" latinLnBrk="0" hangingPunct="1">
                        <a:defRPr sz="1800" b="1" kern="1200">
                          <a:solidFill>
                            <a:schemeClr val="lt1"/>
                          </a:solidFill>
                          <a:latin typeface="Calibri"/>
                        </a:defRPr>
                      </a:lvl1pPr>
                      <a:lvl2pPr marL="457179" algn="l" defTabSz="914358" rtl="0" eaLnBrk="1" latinLnBrk="0" hangingPunct="1">
                        <a:defRPr sz="1800" b="1" kern="1200">
                          <a:solidFill>
                            <a:schemeClr val="lt1"/>
                          </a:solidFill>
                          <a:latin typeface="Calibri"/>
                        </a:defRPr>
                      </a:lvl2pPr>
                      <a:lvl3pPr marL="914358" algn="l" defTabSz="914358" rtl="0" eaLnBrk="1" latinLnBrk="0" hangingPunct="1">
                        <a:defRPr sz="1800" b="1" kern="1200">
                          <a:solidFill>
                            <a:schemeClr val="lt1"/>
                          </a:solidFill>
                          <a:latin typeface="Calibri"/>
                        </a:defRPr>
                      </a:lvl3pPr>
                      <a:lvl4pPr marL="1371536" algn="l" defTabSz="914358" rtl="0" eaLnBrk="1" latinLnBrk="0" hangingPunct="1">
                        <a:defRPr sz="1800" b="1" kern="1200">
                          <a:solidFill>
                            <a:schemeClr val="lt1"/>
                          </a:solidFill>
                          <a:latin typeface="Calibri"/>
                        </a:defRPr>
                      </a:lvl4pPr>
                      <a:lvl5pPr marL="1828715" algn="l" defTabSz="914358" rtl="0" eaLnBrk="1" latinLnBrk="0" hangingPunct="1">
                        <a:defRPr sz="1800" b="1" kern="1200">
                          <a:solidFill>
                            <a:schemeClr val="lt1"/>
                          </a:solidFill>
                          <a:latin typeface="Calibri"/>
                        </a:defRPr>
                      </a:lvl5pPr>
                      <a:lvl6pPr marL="2285894" algn="l" defTabSz="914358" rtl="0" eaLnBrk="1" latinLnBrk="0" hangingPunct="1">
                        <a:defRPr sz="1800" b="1" kern="1200">
                          <a:solidFill>
                            <a:schemeClr val="lt1"/>
                          </a:solidFill>
                          <a:latin typeface="Calibri"/>
                        </a:defRPr>
                      </a:lvl6pPr>
                      <a:lvl7pPr marL="2743073" algn="l" defTabSz="914358" rtl="0" eaLnBrk="1" latinLnBrk="0" hangingPunct="1">
                        <a:defRPr sz="1800" b="1" kern="1200">
                          <a:solidFill>
                            <a:schemeClr val="lt1"/>
                          </a:solidFill>
                          <a:latin typeface="Calibri"/>
                        </a:defRPr>
                      </a:lvl7pPr>
                      <a:lvl8pPr marL="3200252" algn="l" defTabSz="914358" rtl="0" eaLnBrk="1" latinLnBrk="0" hangingPunct="1">
                        <a:defRPr sz="1800" b="1" kern="1200">
                          <a:solidFill>
                            <a:schemeClr val="lt1"/>
                          </a:solidFill>
                          <a:latin typeface="Calibri"/>
                        </a:defRPr>
                      </a:lvl8pPr>
                      <a:lvl9pPr marL="3657430" algn="l" defTabSz="914358" rtl="0" eaLnBrk="1" latinLnBrk="0" hangingPunct="1">
                        <a:defRPr sz="1800" b="1" kern="1200">
                          <a:solidFill>
                            <a:schemeClr val="lt1"/>
                          </a:solidFill>
                          <a:latin typeface="Calibri"/>
                        </a:defRPr>
                      </a:lvl9pPr>
                    </a:lstStyle>
                    <a:p>
                      <a:r>
                        <a:rPr lang="ru-RU" sz="2000" dirty="0">
                          <a:latin typeface="Arial" panose="020B0604020202020204" pitchFamily="34" charset="0"/>
                          <a:cs typeface="Arial" panose="020B0604020202020204" pitchFamily="34" charset="0"/>
                        </a:rPr>
                        <a:t>Удобство использования</a:t>
                      </a:r>
                    </a:p>
                  </a:txBody>
                  <a:tcPr marT="45719" marB="45719" anchor="ctr"/>
                </a:tc>
                <a:tc>
                  <a:txBody>
                    <a:bodyPr/>
                    <a:lstStyle>
                      <a:lvl1pPr marL="0" algn="l" defTabSz="914358" rtl="0" eaLnBrk="1" latinLnBrk="0" hangingPunct="1">
                        <a:defRPr sz="1800" b="1" kern="1200">
                          <a:solidFill>
                            <a:schemeClr val="lt1"/>
                          </a:solidFill>
                          <a:latin typeface="Calibri"/>
                        </a:defRPr>
                      </a:lvl1pPr>
                      <a:lvl2pPr marL="457179" algn="l" defTabSz="914358" rtl="0" eaLnBrk="1" latinLnBrk="0" hangingPunct="1">
                        <a:defRPr sz="1800" b="1" kern="1200">
                          <a:solidFill>
                            <a:schemeClr val="lt1"/>
                          </a:solidFill>
                          <a:latin typeface="Calibri"/>
                        </a:defRPr>
                      </a:lvl2pPr>
                      <a:lvl3pPr marL="914358" algn="l" defTabSz="914358" rtl="0" eaLnBrk="1" latinLnBrk="0" hangingPunct="1">
                        <a:defRPr sz="1800" b="1" kern="1200">
                          <a:solidFill>
                            <a:schemeClr val="lt1"/>
                          </a:solidFill>
                          <a:latin typeface="Calibri"/>
                        </a:defRPr>
                      </a:lvl3pPr>
                      <a:lvl4pPr marL="1371536" algn="l" defTabSz="914358" rtl="0" eaLnBrk="1" latinLnBrk="0" hangingPunct="1">
                        <a:defRPr sz="1800" b="1" kern="1200">
                          <a:solidFill>
                            <a:schemeClr val="lt1"/>
                          </a:solidFill>
                          <a:latin typeface="Calibri"/>
                        </a:defRPr>
                      </a:lvl4pPr>
                      <a:lvl5pPr marL="1828715" algn="l" defTabSz="914358" rtl="0" eaLnBrk="1" latinLnBrk="0" hangingPunct="1">
                        <a:defRPr sz="1800" b="1" kern="1200">
                          <a:solidFill>
                            <a:schemeClr val="lt1"/>
                          </a:solidFill>
                          <a:latin typeface="Calibri"/>
                        </a:defRPr>
                      </a:lvl5pPr>
                      <a:lvl6pPr marL="2285894" algn="l" defTabSz="914358" rtl="0" eaLnBrk="1" latinLnBrk="0" hangingPunct="1">
                        <a:defRPr sz="1800" b="1" kern="1200">
                          <a:solidFill>
                            <a:schemeClr val="lt1"/>
                          </a:solidFill>
                          <a:latin typeface="Calibri"/>
                        </a:defRPr>
                      </a:lvl6pPr>
                      <a:lvl7pPr marL="2743073" algn="l" defTabSz="914358" rtl="0" eaLnBrk="1" latinLnBrk="0" hangingPunct="1">
                        <a:defRPr sz="1800" b="1" kern="1200">
                          <a:solidFill>
                            <a:schemeClr val="lt1"/>
                          </a:solidFill>
                          <a:latin typeface="Calibri"/>
                        </a:defRPr>
                      </a:lvl7pPr>
                      <a:lvl8pPr marL="3200252" algn="l" defTabSz="914358" rtl="0" eaLnBrk="1" latinLnBrk="0" hangingPunct="1">
                        <a:defRPr sz="1800" b="1" kern="1200">
                          <a:solidFill>
                            <a:schemeClr val="lt1"/>
                          </a:solidFill>
                          <a:latin typeface="Calibri"/>
                        </a:defRPr>
                      </a:lvl8pPr>
                      <a:lvl9pPr marL="3657430" algn="l" defTabSz="914358" rtl="0" eaLnBrk="1" latinLnBrk="0" hangingPunct="1">
                        <a:defRPr sz="1800" b="1" kern="1200">
                          <a:solidFill>
                            <a:schemeClr val="lt1"/>
                          </a:solidFill>
                          <a:latin typeface="Calibri"/>
                        </a:defRPr>
                      </a:lvl9pPr>
                    </a:lstStyle>
                    <a:p>
                      <a:r>
                        <a:rPr lang="ru-RU" sz="2000" dirty="0">
                          <a:latin typeface="Arial" panose="020B0604020202020204" pitchFamily="34" charset="0"/>
                          <a:cs typeface="Arial" panose="020B0604020202020204" pitchFamily="34" charset="0"/>
                        </a:rPr>
                        <a:t>Безопасность</a:t>
                      </a:r>
                    </a:p>
                  </a:txBody>
                  <a:tcPr marT="45719" marB="45719" anchor="ctr"/>
                </a:tc>
                <a:tc>
                  <a:txBody>
                    <a:bodyPr/>
                    <a:lstStyle>
                      <a:lvl1pPr marL="0" algn="l" defTabSz="914358" rtl="0" eaLnBrk="1" latinLnBrk="0" hangingPunct="1">
                        <a:defRPr sz="1800" b="1" kern="1200">
                          <a:solidFill>
                            <a:schemeClr val="lt1"/>
                          </a:solidFill>
                          <a:latin typeface="Calibri"/>
                        </a:defRPr>
                      </a:lvl1pPr>
                      <a:lvl2pPr marL="457179" algn="l" defTabSz="914358" rtl="0" eaLnBrk="1" latinLnBrk="0" hangingPunct="1">
                        <a:defRPr sz="1800" b="1" kern="1200">
                          <a:solidFill>
                            <a:schemeClr val="lt1"/>
                          </a:solidFill>
                          <a:latin typeface="Calibri"/>
                        </a:defRPr>
                      </a:lvl2pPr>
                      <a:lvl3pPr marL="914358" algn="l" defTabSz="914358" rtl="0" eaLnBrk="1" latinLnBrk="0" hangingPunct="1">
                        <a:defRPr sz="1800" b="1" kern="1200">
                          <a:solidFill>
                            <a:schemeClr val="lt1"/>
                          </a:solidFill>
                          <a:latin typeface="Calibri"/>
                        </a:defRPr>
                      </a:lvl3pPr>
                      <a:lvl4pPr marL="1371536" algn="l" defTabSz="914358" rtl="0" eaLnBrk="1" latinLnBrk="0" hangingPunct="1">
                        <a:defRPr sz="1800" b="1" kern="1200">
                          <a:solidFill>
                            <a:schemeClr val="lt1"/>
                          </a:solidFill>
                          <a:latin typeface="Calibri"/>
                        </a:defRPr>
                      </a:lvl4pPr>
                      <a:lvl5pPr marL="1828715" algn="l" defTabSz="914358" rtl="0" eaLnBrk="1" latinLnBrk="0" hangingPunct="1">
                        <a:defRPr sz="1800" b="1" kern="1200">
                          <a:solidFill>
                            <a:schemeClr val="lt1"/>
                          </a:solidFill>
                          <a:latin typeface="Calibri"/>
                        </a:defRPr>
                      </a:lvl5pPr>
                      <a:lvl6pPr marL="2285894" algn="l" defTabSz="914358" rtl="0" eaLnBrk="1" latinLnBrk="0" hangingPunct="1">
                        <a:defRPr sz="1800" b="1" kern="1200">
                          <a:solidFill>
                            <a:schemeClr val="lt1"/>
                          </a:solidFill>
                          <a:latin typeface="Calibri"/>
                        </a:defRPr>
                      </a:lvl6pPr>
                      <a:lvl7pPr marL="2743073" algn="l" defTabSz="914358" rtl="0" eaLnBrk="1" latinLnBrk="0" hangingPunct="1">
                        <a:defRPr sz="1800" b="1" kern="1200">
                          <a:solidFill>
                            <a:schemeClr val="lt1"/>
                          </a:solidFill>
                          <a:latin typeface="Calibri"/>
                        </a:defRPr>
                      </a:lvl7pPr>
                      <a:lvl8pPr marL="3200252" algn="l" defTabSz="914358" rtl="0" eaLnBrk="1" latinLnBrk="0" hangingPunct="1">
                        <a:defRPr sz="1800" b="1" kern="1200">
                          <a:solidFill>
                            <a:schemeClr val="lt1"/>
                          </a:solidFill>
                          <a:latin typeface="Calibri"/>
                        </a:defRPr>
                      </a:lvl8pPr>
                      <a:lvl9pPr marL="3657430" algn="l" defTabSz="914358" rtl="0" eaLnBrk="1" latinLnBrk="0" hangingPunct="1">
                        <a:defRPr sz="1800" b="1" kern="1200">
                          <a:solidFill>
                            <a:schemeClr val="lt1"/>
                          </a:solidFill>
                          <a:latin typeface="Calibri"/>
                        </a:defRPr>
                      </a:lvl9pPr>
                    </a:lstStyle>
                    <a:p>
                      <a:r>
                        <a:rPr lang="ru-RU" sz="2000" dirty="0">
                          <a:latin typeface="Arial" panose="020B0604020202020204" pitchFamily="34" charset="0"/>
                          <a:cs typeface="Arial" panose="020B0604020202020204" pitchFamily="34" charset="0"/>
                        </a:rPr>
                        <a:t>Разнообразие</a:t>
                      </a:r>
                    </a:p>
                  </a:txBody>
                  <a:tcPr marT="45719" marB="45719" anchor="ctr"/>
                </a:tc>
                <a:extLst>
                  <a:ext uri="{0D108BD9-81ED-4DB2-BD59-A6C34878D82A}">
                    <a16:rowId xmlns:a16="http://schemas.microsoft.com/office/drawing/2014/main" val="4257334828"/>
                  </a:ext>
                </a:extLst>
              </a:tr>
              <a:tr h="673586">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r>
                        <a:rPr lang="en-US" sz="2000" dirty="0" err="1">
                          <a:latin typeface="Arial" panose="020B0604020202020204" pitchFamily="34" charset="0"/>
                          <a:cs typeface="Arial" panose="020B0604020202020204" pitchFamily="34" charset="0"/>
                        </a:rPr>
                        <a:t>GribBox</a:t>
                      </a:r>
                      <a:endParaRPr lang="ru-RU" sz="2000" b="1" dirty="0">
                        <a:latin typeface="Arial" panose="020B0604020202020204" pitchFamily="34" charset="0"/>
                        <a:cs typeface="Arial" panose="020B0604020202020204" pitchFamily="34"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latin typeface="Arial" panose="020B0604020202020204" pitchFamily="34" charset="0"/>
                          <a:cs typeface="Arial" panose="020B0604020202020204" pitchFamily="34" charset="0"/>
                        </a:rPr>
                        <a:t>10</a:t>
                      </a:r>
                      <a:r>
                        <a:rPr lang="en-US" sz="2000" dirty="0">
                          <a:latin typeface="Arial" panose="020B0604020202020204" pitchFamily="34" charset="0"/>
                          <a:cs typeface="Arial" panose="020B0604020202020204" pitchFamily="34" charset="0"/>
                        </a:rPr>
                        <a:t>000</a:t>
                      </a:r>
                      <a:endParaRPr lang="ru-RU" sz="2000" b="1" dirty="0">
                        <a:solidFill>
                          <a:srgbClr val="7030A0"/>
                        </a:solidFill>
                        <a:latin typeface="Arial" panose="020B0604020202020204" pitchFamily="34" charset="0"/>
                        <a:cs typeface="Arial" panose="020B0604020202020204" pitchFamily="34"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latin typeface="Arial" panose="020B0604020202020204" pitchFamily="34" charset="0"/>
                          <a:cs typeface="Arial" panose="020B0604020202020204" pitchFamily="34" charset="0"/>
                        </a:rPr>
                        <a:t>круглогодично</a:t>
                      </a:r>
                      <a:endParaRPr lang="ru-RU" sz="2000" b="1" dirty="0">
                        <a:solidFill>
                          <a:srgbClr val="7030A0"/>
                        </a:solidFill>
                        <a:latin typeface="Arial" panose="020B0604020202020204" pitchFamily="34" charset="0"/>
                        <a:cs typeface="Arial" panose="020B0604020202020204" pitchFamily="34"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en-US" sz="2000" dirty="0">
                          <a:latin typeface="Arial" panose="020B0604020202020204" pitchFamily="34" charset="0"/>
                          <a:cs typeface="Arial" panose="020B0604020202020204" pitchFamily="34" charset="0"/>
                        </a:rPr>
                        <a:t>+</a:t>
                      </a:r>
                      <a:endParaRPr lang="ru-RU" sz="2000" b="1" dirty="0">
                        <a:solidFill>
                          <a:srgbClr val="7030A0"/>
                        </a:solidFill>
                        <a:latin typeface="Arial" panose="020B0604020202020204" pitchFamily="34" charset="0"/>
                        <a:cs typeface="Arial" panose="020B0604020202020204" pitchFamily="34"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latin typeface="Arial" panose="020B0604020202020204" pitchFamily="34" charset="0"/>
                          <a:cs typeface="Arial" panose="020B0604020202020204" pitchFamily="34" charset="0"/>
                        </a:rPr>
                        <a:t>+</a:t>
                      </a:r>
                      <a:endParaRPr lang="ru-RU" sz="2000" b="1" dirty="0">
                        <a:solidFill>
                          <a:srgbClr val="7030A0"/>
                        </a:solidFill>
                        <a:latin typeface="Arial" panose="020B0604020202020204" pitchFamily="34" charset="0"/>
                        <a:cs typeface="Arial" panose="020B0604020202020204" pitchFamily="34"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effectLst>
                            <a:outerShdw blurRad="38100" dist="38100" dir="2700000" algn="tl">
                              <a:srgbClr val="000000">
                                <a:alpha val="43137"/>
                              </a:srgbClr>
                            </a:outerShdw>
                          </a:effectLst>
                          <a:highlight>
                            <a:srgbClr val="FFFF00"/>
                          </a:highlight>
                          <a:latin typeface="Arial" panose="020B0604020202020204" pitchFamily="34" charset="0"/>
                          <a:cs typeface="Arial" panose="020B0604020202020204" pitchFamily="34" charset="0"/>
                        </a:rPr>
                        <a:t>высокое</a:t>
                      </a:r>
                      <a:endParaRPr lang="ru-RU" sz="2000" b="1" dirty="0">
                        <a:solidFill>
                          <a:srgbClr val="00B050"/>
                        </a:solidFill>
                        <a:effectLst>
                          <a:outerShdw blurRad="38100" dist="38100" dir="2700000" algn="tl">
                            <a:srgbClr val="000000">
                              <a:alpha val="43137"/>
                            </a:srgbClr>
                          </a:outerShdw>
                        </a:effectLst>
                        <a:highlight>
                          <a:srgbClr val="FFFF00"/>
                        </a:highlight>
                        <a:latin typeface="Arial" panose="020B0604020202020204" pitchFamily="34" charset="0"/>
                        <a:cs typeface="Arial" panose="020B0604020202020204" pitchFamily="34" charset="0"/>
                      </a:endParaRPr>
                    </a:p>
                  </a:txBody>
                  <a:tcPr marT="45719" marB="45719" anchor="ctr"/>
                </a:tc>
                <a:extLst>
                  <a:ext uri="{0D108BD9-81ED-4DB2-BD59-A6C34878D82A}">
                    <a16:rowId xmlns:a16="http://schemas.microsoft.com/office/drawing/2014/main" val="2716070442"/>
                  </a:ext>
                </a:extLst>
              </a:tr>
              <a:tr h="610926">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r>
                        <a:rPr lang="en-US" sz="2000" kern="1200" dirty="0" err="1">
                          <a:effectLst/>
                          <a:latin typeface="Arial" panose="020B0604020202020204" pitchFamily="34" charset="0"/>
                          <a:cs typeface="Arial" panose="020B0604020202020204" pitchFamily="34" charset="0"/>
                        </a:rPr>
                        <a:t>Mushroombox</a:t>
                      </a:r>
                      <a:endParaRPr lang="ru-RU" sz="2000" b="1" dirty="0">
                        <a:latin typeface="Arial" panose="020B0604020202020204" pitchFamily="34" charset="0"/>
                        <a:cs typeface="Arial" panose="020B0604020202020204" pitchFamily="34"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latin typeface="Arial" panose="020B0604020202020204" pitchFamily="34" charset="0"/>
                          <a:cs typeface="Arial" panose="020B0604020202020204" pitchFamily="34" charset="0"/>
                        </a:rPr>
                        <a:t>100</a:t>
                      </a:r>
                      <a:r>
                        <a:rPr lang="en-US" sz="2000" dirty="0">
                          <a:latin typeface="Arial" panose="020B0604020202020204" pitchFamily="34" charset="0"/>
                          <a:cs typeface="Arial" panose="020B0604020202020204" pitchFamily="34" charset="0"/>
                        </a:rPr>
                        <a:t>0</a:t>
                      </a:r>
                      <a:endParaRPr lang="ru-RU" sz="2000" b="1" dirty="0">
                        <a:solidFill>
                          <a:srgbClr val="7030A0"/>
                        </a:solidFill>
                        <a:latin typeface="Arial" panose="020B0604020202020204" pitchFamily="34" charset="0"/>
                        <a:cs typeface="Arial" panose="020B0604020202020204" pitchFamily="34"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latin typeface="Arial" panose="020B0604020202020204" pitchFamily="34" charset="0"/>
                          <a:cs typeface="Arial" panose="020B0604020202020204" pitchFamily="34" charset="0"/>
                        </a:rPr>
                        <a:t>одноразовый</a:t>
                      </a:r>
                      <a:endParaRPr lang="ru-RU" sz="2000" b="1" dirty="0">
                        <a:solidFill>
                          <a:srgbClr val="4BACC6"/>
                        </a:solidFill>
                        <a:latin typeface="Arial" panose="020B0604020202020204" pitchFamily="34" charset="0"/>
                        <a:cs typeface="Arial" panose="020B0604020202020204" pitchFamily="34"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latin typeface="Arial" panose="020B0604020202020204" pitchFamily="34" charset="0"/>
                          <a:cs typeface="Arial" panose="020B0604020202020204" pitchFamily="34" charset="0"/>
                        </a:rPr>
                        <a:t>-</a:t>
                      </a:r>
                      <a:endParaRPr lang="ru-RU" sz="2000" b="1" dirty="0">
                        <a:solidFill>
                          <a:srgbClr val="4BACC6"/>
                        </a:solidFill>
                        <a:latin typeface="Arial" panose="020B0604020202020204" pitchFamily="34" charset="0"/>
                        <a:cs typeface="Arial" panose="020B0604020202020204" pitchFamily="34"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latin typeface="Arial" panose="020B0604020202020204" pitchFamily="34" charset="0"/>
                          <a:cs typeface="Arial" panose="020B0604020202020204" pitchFamily="34" charset="0"/>
                        </a:rPr>
                        <a:t>+</a:t>
                      </a:r>
                      <a:endParaRPr lang="ru-RU" sz="2000" b="1" dirty="0">
                        <a:solidFill>
                          <a:schemeClr val="accent4"/>
                        </a:solidFill>
                        <a:latin typeface="Arial" panose="020B0604020202020204" pitchFamily="34" charset="0"/>
                        <a:cs typeface="Arial" panose="020B0604020202020204" pitchFamily="34"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latin typeface="Arial" panose="020B0604020202020204" pitchFamily="34" charset="0"/>
                          <a:cs typeface="Arial" panose="020B0604020202020204" pitchFamily="34" charset="0"/>
                        </a:rPr>
                        <a:t>низкое</a:t>
                      </a:r>
                      <a:endParaRPr lang="ru-RU" sz="2000" b="1" dirty="0">
                        <a:solidFill>
                          <a:srgbClr val="FF0000"/>
                        </a:solidFill>
                        <a:latin typeface="Arial" panose="020B0604020202020204" pitchFamily="34" charset="0"/>
                        <a:cs typeface="Arial" panose="020B0604020202020204" pitchFamily="34" charset="0"/>
                      </a:endParaRPr>
                    </a:p>
                  </a:txBody>
                  <a:tcPr marT="45719" marB="45719" anchor="ctr"/>
                </a:tc>
                <a:extLst>
                  <a:ext uri="{0D108BD9-81ED-4DB2-BD59-A6C34878D82A}">
                    <a16:rowId xmlns:a16="http://schemas.microsoft.com/office/drawing/2014/main" val="941450288"/>
                  </a:ext>
                </a:extLst>
              </a:tr>
              <a:tr h="498223">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r>
                        <a:rPr lang="ru-RU" sz="2000" dirty="0">
                          <a:latin typeface="Arial" panose="020B0604020202020204" pitchFamily="34" charset="0"/>
                          <a:cs typeface="Arial" panose="020B0604020202020204" pitchFamily="34" charset="0"/>
                        </a:rPr>
                        <a:t>Дикоросы</a:t>
                      </a:r>
                      <a:endParaRPr lang="ru-RU" sz="2000" b="1" dirty="0">
                        <a:latin typeface="Arial" panose="020B0604020202020204" pitchFamily="34" charset="0"/>
                        <a:cs typeface="Arial" panose="020B0604020202020204" pitchFamily="34"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latin typeface="Arial" panose="020B0604020202020204" pitchFamily="34" charset="0"/>
                          <a:cs typeface="Arial" panose="020B0604020202020204" pitchFamily="34" charset="0"/>
                        </a:rPr>
                        <a:t>бесплатно</a:t>
                      </a:r>
                      <a:endParaRPr lang="ru-RU" sz="2000" b="1" dirty="0">
                        <a:solidFill>
                          <a:srgbClr val="7030A0"/>
                        </a:solidFill>
                        <a:latin typeface="Arial" panose="020B0604020202020204" pitchFamily="34" charset="0"/>
                        <a:cs typeface="Arial" panose="020B0604020202020204" pitchFamily="34"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effectLst>
                            <a:outerShdw blurRad="38100" dist="38100" dir="2700000" algn="tl">
                              <a:srgbClr val="000000">
                                <a:alpha val="43137"/>
                              </a:srgbClr>
                            </a:outerShdw>
                          </a:effectLst>
                          <a:highlight>
                            <a:srgbClr val="FFFF00"/>
                          </a:highlight>
                          <a:latin typeface="Arial" panose="020B0604020202020204" pitchFamily="34" charset="0"/>
                          <a:cs typeface="Arial" panose="020B0604020202020204" pitchFamily="34" charset="0"/>
                        </a:rPr>
                        <a:t>сезонно</a:t>
                      </a:r>
                      <a:endParaRPr lang="ru-RU" sz="2000" b="1" dirty="0">
                        <a:solidFill>
                          <a:srgbClr val="FFFF66"/>
                        </a:solidFill>
                        <a:effectLst>
                          <a:outerShdw blurRad="38100" dist="38100" dir="2700000" algn="tl">
                            <a:srgbClr val="000000">
                              <a:alpha val="43137"/>
                            </a:srgbClr>
                          </a:outerShdw>
                        </a:effectLst>
                        <a:highlight>
                          <a:srgbClr val="FFFF00"/>
                        </a:highlight>
                        <a:latin typeface="Arial" panose="020B0604020202020204" pitchFamily="34" charset="0"/>
                        <a:cs typeface="Arial" panose="020B0604020202020204" pitchFamily="34"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ru-RU" sz="2000" b="1" dirty="0">
                        <a:solidFill>
                          <a:srgbClr val="FFFF66"/>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latin typeface="Arial" panose="020B0604020202020204" pitchFamily="34" charset="0"/>
                          <a:cs typeface="Arial" panose="020B0604020202020204" pitchFamily="34" charset="0"/>
                        </a:rPr>
                        <a:t>-</a:t>
                      </a:r>
                      <a:endParaRPr lang="ru-RU" sz="2000" b="1" dirty="0">
                        <a:solidFill>
                          <a:srgbClr val="FF0000"/>
                        </a:solidFill>
                        <a:latin typeface="Arial" panose="020B0604020202020204" pitchFamily="34" charset="0"/>
                        <a:cs typeface="Arial" panose="020B0604020202020204" pitchFamily="34"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latin typeface="Arial" panose="020B0604020202020204" pitchFamily="34" charset="0"/>
                          <a:cs typeface="Arial" panose="020B0604020202020204" pitchFamily="34" charset="0"/>
                        </a:rPr>
                        <a:t>высокое</a:t>
                      </a:r>
                      <a:endParaRPr lang="ru-RU" sz="2000" b="1" dirty="0">
                        <a:solidFill>
                          <a:srgbClr val="00B050"/>
                        </a:solidFill>
                        <a:latin typeface="Arial" panose="020B0604020202020204" pitchFamily="34" charset="0"/>
                        <a:cs typeface="Arial" panose="020B0604020202020204" pitchFamily="34" charset="0"/>
                      </a:endParaRPr>
                    </a:p>
                  </a:txBody>
                  <a:tcPr marT="45719" marB="45719" anchor="ctr"/>
                </a:tc>
                <a:extLst>
                  <a:ext uri="{0D108BD9-81ED-4DB2-BD59-A6C34878D82A}">
                    <a16:rowId xmlns:a16="http://schemas.microsoft.com/office/drawing/2014/main" val="2564699275"/>
                  </a:ext>
                </a:extLst>
              </a:tr>
              <a:tr h="516938">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r>
                        <a:rPr lang="en-US" sz="2000" dirty="0">
                          <a:latin typeface="Arial" panose="020B0604020202020204" pitchFamily="34" charset="0"/>
                          <a:cs typeface="Arial" panose="020B0604020202020204" pitchFamily="34" charset="0"/>
                        </a:rPr>
                        <a:t>PSILOCUBE</a:t>
                      </a:r>
                      <a:endParaRPr lang="ru-RU" sz="2000" b="1" dirty="0">
                        <a:latin typeface="Arial" panose="020B0604020202020204" pitchFamily="34" charset="0"/>
                        <a:cs typeface="Arial" panose="020B0604020202020204" pitchFamily="34"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latin typeface="Arial" panose="020B0604020202020204" pitchFamily="34" charset="0"/>
                          <a:cs typeface="Arial" panose="020B0604020202020204" pitchFamily="34" charset="0"/>
                        </a:rPr>
                        <a:t>129 000</a:t>
                      </a:r>
                      <a:endParaRPr lang="ru-RU" sz="2000" b="1" dirty="0">
                        <a:solidFill>
                          <a:srgbClr val="4BACC6"/>
                        </a:solidFill>
                        <a:latin typeface="Arial" panose="020B0604020202020204" pitchFamily="34" charset="0"/>
                        <a:cs typeface="Arial" panose="020B0604020202020204" pitchFamily="34"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latin typeface="Arial" panose="020B0604020202020204" pitchFamily="34" charset="0"/>
                          <a:cs typeface="Arial" panose="020B0604020202020204" pitchFamily="34" charset="0"/>
                        </a:rPr>
                        <a:t>круглогодично</a:t>
                      </a:r>
                      <a:endParaRPr lang="ru-RU" sz="2000" b="1" dirty="0">
                        <a:solidFill>
                          <a:srgbClr val="7030A0"/>
                        </a:solidFill>
                        <a:latin typeface="Arial" panose="020B0604020202020204" pitchFamily="34" charset="0"/>
                        <a:cs typeface="Arial" panose="020B0604020202020204" pitchFamily="34"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latin typeface="Arial" panose="020B0604020202020204" pitchFamily="34" charset="0"/>
                          <a:cs typeface="Arial" panose="020B0604020202020204" pitchFamily="34" charset="0"/>
                        </a:rPr>
                        <a:t>+</a:t>
                      </a:r>
                      <a:endParaRPr lang="ru-RU" sz="2000" b="1" dirty="0">
                        <a:solidFill>
                          <a:srgbClr val="7030A0"/>
                        </a:solidFill>
                        <a:latin typeface="Arial" panose="020B0604020202020204" pitchFamily="34" charset="0"/>
                        <a:cs typeface="Arial" panose="020B0604020202020204" pitchFamily="34"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latin typeface="Arial" panose="020B0604020202020204" pitchFamily="34" charset="0"/>
                          <a:cs typeface="Arial" panose="020B0604020202020204" pitchFamily="34" charset="0"/>
                        </a:rPr>
                        <a:t>-</a:t>
                      </a:r>
                      <a:endParaRPr lang="ru-RU" sz="2000" b="1" dirty="0">
                        <a:solidFill>
                          <a:srgbClr val="FF0000"/>
                        </a:solidFill>
                        <a:latin typeface="Arial" panose="020B0604020202020204" pitchFamily="34" charset="0"/>
                        <a:cs typeface="Arial" panose="020B0604020202020204" pitchFamily="34" charset="0"/>
                      </a:endParaRPr>
                    </a:p>
                  </a:txBody>
                  <a:tcPr marT="45719" marB="45719" anchor="ctr"/>
                </a:tc>
                <a:tc>
                  <a:txBody>
                    <a:bodyPr/>
                    <a:lstStyle>
                      <a:lvl1pPr marL="0" algn="l" defTabSz="914358" rtl="0" eaLnBrk="1" latinLnBrk="0" hangingPunct="1">
                        <a:defRPr sz="1800" kern="1200">
                          <a:solidFill>
                            <a:schemeClr val="dk1"/>
                          </a:solidFill>
                          <a:latin typeface="Calibri"/>
                        </a:defRPr>
                      </a:lvl1pPr>
                      <a:lvl2pPr marL="457179" algn="l" defTabSz="914358" rtl="0" eaLnBrk="1" latinLnBrk="0" hangingPunct="1">
                        <a:defRPr sz="1800" kern="1200">
                          <a:solidFill>
                            <a:schemeClr val="dk1"/>
                          </a:solidFill>
                          <a:latin typeface="Calibri"/>
                        </a:defRPr>
                      </a:lvl2pPr>
                      <a:lvl3pPr marL="914358" algn="l" defTabSz="914358" rtl="0" eaLnBrk="1" latinLnBrk="0" hangingPunct="1">
                        <a:defRPr sz="1800" kern="1200">
                          <a:solidFill>
                            <a:schemeClr val="dk1"/>
                          </a:solidFill>
                          <a:latin typeface="Calibri"/>
                        </a:defRPr>
                      </a:lvl3pPr>
                      <a:lvl4pPr marL="1371536" algn="l" defTabSz="914358" rtl="0" eaLnBrk="1" latinLnBrk="0" hangingPunct="1">
                        <a:defRPr sz="1800" kern="1200">
                          <a:solidFill>
                            <a:schemeClr val="dk1"/>
                          </a:solidFill>
                          <a:latin typeface="Calibri"/>
                        </a:defRPr>
                      </a:lvl4pPr>
                      <a:lvl5pPr marL="1828715" algn="l" defTabSz="914358" rtl="0" eaLnBrk="1" latinLnBrk="0" hangingPunct="1">
                        <a:defRPr sz="1800" kern="1200">
                          <a:solidFill>
                            <a:schemeClr val="dk1"/>
                          </a:solidFill>
                          <a:latin typeface="Calibri"/>
                        </a:defRPr>
                      </a:lvl5pPr>
                      <a:lvl6pPr marL="2285894" algn="l" defTabSz="914358" rtl="0" eaLnBrk="1" latinLnBrk="0" hangingPunct="1">
                        <a:defRPr sz="1800" kern="1200">
                          <a:solidFill>
                            <a:schemeClr val="dk1"/>
                          </a:solidFill>
                          <a:latin typeface="Calibri"/>
                        </a:defRPr>
                      </a:lvl6pPr>
                      <a:lvl7pPr marL="2743073" algn="l" defTabSz="914358" rtl="0" eaLnBrk="1" latinLnBrk="0" hangingPunct="1">
                        <a:defRPr sz="1800" kern="1200">
                          <a:solidFill>
                            <a:schemeClr val="dk1"/>
                          </a:solidFill>
                          <a:latin typeface="Calibri"/>
                        </a:defRPr>
                      </a:lvl7pPr>
                      <a:lvl8pPr marL="3200252" algn="l" defTabSz="914358" rtl="0" eaLnBrk="1" latinLnBrk="0" hangingPunct="1">
                        <a:defRPr sz="1800" kern="1200">
                          <a:solidFill>
                            <a:schemeClr val="dk1"/>
                          </a:solidFill>
                          <a:latin typeface="Calibri"/>
                        </a:defRPr>
                      </a:lvl8pPr>
                      <a:lvl9pPr marL="3657430" algn="l" defTabSz="914358" rtl="0" eaLnBrk="1" latinLnBrk="0" hangingPunct="1">
                        <a:defRPr sz="1800" kern="1200">
                          <a:solidFill>
                            <a:schemeClr val="dk1"/>
                          </a:solidFill>
                          <a:latin typeface="Calibri"/>
                        </a:defRPr>
                      </a:lvl9pPr>
                    </a:lstStyle>
                    <a:p>
                      <a:pPr algn="ctr"/>
                      <a:r>
                        <a:rPr lang="ru-RU" sz="2000" dirty="0">
                          <a:latin typeface="Arial" panose="020B0604020202020204" pitchFamily="34" charset="0"/>
                          <a:cs typeface="Arial" panose="020B0604020202020204" pitchFamily="34" charset="0"/>
                        </a:rPr>
                        <a:t>высокое</a:t>
                      </a:r>
                      <a:endParaRPr lang="ru-RU" sz="2000" b="1" dirty="0">
                        <a:solidFill>
                          <a:srgbClr val="00B050"/>
                        </a:solidFill>
                        <a:latin typeface="Arial" panose="020B0604020202020204" pitchFamily="34" charset="0"/>
                        <a:cs typeface="Arial" panose="020B0604020202020204" pitchFamily="34" charset="0"/>
                      </a:endParaRPr>
                    </a:p>
                  </a:txBody>
                  <a:tcPr marT="45719" marB="45719" anchor="ctr"/>
                </a:tc>
                <a:extLst>
                  <a:ext uri="{0D108BD9-81ED-4DB2-BD59-A6C34878D82A}">
                    <a16:rowId xmlns:a16="http://schemas.microsoft.com/office/drawing/2014/main" val="1720604076"/>
                  </a:ext>
                </a:extLst>
              </a:tr>
            </a:tbl>
          </a:graphicData>
        </a:graphic>
      </p:graphicFrame>
      <p:sp>
        <p:nvSpPr>
          <p:cNvPr id="6" name="TextBox 5">
            <a:extLst>
              <a:ext uri="{FF2B5EF4-FFF2-40B4-BE49-F238E27FC236}">
                <a16:creationId xmlns:a16="http://schemas.microsoft.com/office/drawing/2014/main" id="{225E075D-1FAD-4845-9871-70F306893533}"/>
              </a:ext>
            </a:extLst>
          </p:cNvPr>
          <p:cNvSpPr txBox="1"/>
          <p:nvPr/>
        </p:nvSpPr>
        <p:spPr>
          <a:xfrm>
            <a:off x="551384" y="5153416"/>
            <a:ext cx="10043040" cy="1015663"/>
          </a:xfrm>
          <a:prstGeom prst="rect">
            <a:avLst/>
          </a:prstGeom>
          <a:noFill/>
        </p:spPr>
        <p:txBody>
          <a:bodyPr wrap="square" rtlCol="0">
            <a:spAutoFit/>
          </a:bodyPr>
          <a:lstStyle/>
          <a:p>
            <a:r>
              <a:rPr lang="ru-RU" sz="2000" dirty="0">
                <a:latin typeface="Times New Roman" panose="02020603050405020304" pitchFamily="18" charset="0"/>
                <a:cs typeface="Times New Roman" panose="02020603050405020304" pitchFamily="18" charset="0"/>
              </a:rPr>
              <a:t> 	</a:t>
            </a:r>
            <a:r>
              <a:rPr lang="en-US" sz="2000" dirty="0" err="1">
                <a:latin typeface="Arial" panose="020B0604020202020204" pitchFamily="34" charset="0"/>
                <a:cs typeface="Arial" panose="020B0604020202020204" pitchFamily="34" charset="0"/>
              </a:rPr>
              <a:t>GribBox</a:t>
            </a:r>
            <a:r>
              <a:rPr lang="ru-RU" sz="2000" dirty="0">
                <a:latin typeface="Arial" panose="020B0604020202020204" pitchFamily="34" charset="0"/>
                <a:cs typeface="Arial" panose="020B0604020202020204" pitchFamily="34" charset="0"/>
              </a:rPr>
              <a:t> – автоматизированный  герметичный бокс, обеспечит высокую производительность первые грибы появятся уже через  3 дня. Бокс защищен от появления и размножения мошек. Низкая вероятность появления плесени. </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26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3FEB3F9-F573-48A9-81B7-7390F93998AC}"/>
              </a:ext>
            </a:extLst>
          </p:cNvPr>
          <p:cNvSpPr/>
          <p:nvPr/>
        </p:nvSpPr>
        <p:spPr>
          <a:xfrm>
            <a:off x="263352" y="260648"/>
            <a:ext cx="6096000" cy="584775"/>
          </a:xfrm>
          <a:prstGeom prst="rect">
            <a:avLst/>
          </a:prstGeom>
        </p:spPr>
        <p:txBody>
          <a:bodyPr>
            <a:spAutoFit/>
          </a:bodyPr>
          <a:lstStyle/>
          <a:p>
            <a:pPr marL="7701" lvl="0">
              <a:spcBef>
                <a:spcPts val="55"/>
              </a:spcBef>
              <a:buClrTx/>
            </a:pPr>
            <a:r>
              <a:rPr lang="ru-RU" sz="3200" cap="all" dirty="0">
                <a:solidFill>
                  <a:srgbClr val="8F00FF"/>
                </a:solidFill>
              </a:rPr>
              <a:t>Стратегия продвижения </a:t>
            </a:r>
          </a:p>
        </p:txBody>
      </p:sp>
      <p:pic>
        <p:nvPicPr>
          <p:cNvPr id="1028" name="Picture 4" descr="https://e7.pngegg.com/pngimages/826/663/png-clipart-laptop-girl-thinking-woman-electronics-hand.png">
            <a:extLst>
              <a:ext uri="{FF2B5EF4-FFF2-40B4-BE49-F238E27FC236}">
                <a16:creationId xmlns:a16="http://schemas.microsoft.com/office/drawing/2014/main" id="{B922265D-CA34-4D3B-B7B7-A0C75551005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667" b="90000" l="10000" r="90000">
                        <a14:foregroundMark x1="56333" y1="67111" x2="56333" y2="67111"/>
                        <a14:foregroundMark x1="54444" y1="66667" x2="46111" y2="66667"/>
                        <a14:foregroundMark x1="46111" y1="66667" x2="42111" y2="74222"/>
                        <a14:foregroundMark x1="42111" y1="74222" x2="49222" y2="74000"/>
                        <a14:foregroundMark x1="49222" y1="74000" x2="55778" y2="69111"/>
                        <a14:foregroundMark x1="55778" y1="69111" x2="54444" y2="60444"/>
                        <a14:foregroundMark x1="54444" y1="60444" x2="43444" y2="63556"/>
                        <a14:foregroundMark x1="43444" y1="63556" x2="41667" y2="72111"/>
                        <a14:foregroundMark x1="41667" y1="72111" x2="46111" y2="79333"/>
                        <a14:foregroundMark x1="46111" y1="79333" x2="38111" y2="78111"/>
                        <a14:foregroundMark x1="38111" y1="78111" x2="46444" y2="78556"/>
                        <a14:foregroundMark x1="46444" y1="78556" x2="56778" y2="82889"/>
                        <a14:foregroundMark x1="56778" y1="82889" x2="67111" y2="81222"/>
                        <a14:foregroundMark x1="67111" y1="81222" x2="67000" y2="79333"/>
                        <a14:foregroundMark x1="64667" y1="79556" x2="65778" y2="80000"/>
                        <a14:foregroundMark x1="51778" y1="63778" x2="53778" y2="65222"/>
                        <a14:foregroundMark x1="52000" y1="63000" x2="55222" y2="64667"/>
                        <a14:foregroundMark x1="32667" y1="76556" x2="33778" y2="76889"/>
                        <a14:foregroundMark x1="45778" y1="9667" x2="51778" y2="10444"/>
                        <a14:foregroundMark x1="37444" y1="78333" x2="43000" y2="81000"/>
                      </a14:backgroundRemoval>
                    </a14:imgEffect>
                  </a14:imgLayer>
                </a14:imgProps>
              </a:ext>
              <a:ext uri="{28A0092B-C50C-407E-A947-70E740481C1C}">
                <a14:useLocalDpi xmlns:a14="http://schemas.microsoft.com/office/drawing/2010/main" val="0"/>
              </a:ext>
            </a:extLst>
          </a:blip>
          <a:srcRect/>
          <a:stretch>
            <a:fillRect/>
          </a:stretch>
        </p:blipFill>
        <p:spPr bwMode="auto">
          <a:xfrm>
            <a:off x="-357597" y="1420981"/>
            <a:ext cx="5338846" cy="533884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58EBF7E-A094-491F-9240-9E10D93E52AD}"/>
              </a:ext>
            </a:extLst>
          </p:cNvPr>
          <p:cNvSpPr txBox="1"/>
          <p:nvPr/>
        </p:nvSpPr>
        <p:spPr>
          <a:xfrm>
            <a:off x="6159417" y="5114434"/>
            <a:ext cx="5077936" cy="1077218"/>
          </a:xfrm>
          <a:prstGeom prst="rect">
            <a:avLst/>
          </a:prstGeom>
          <a:noFill/>
        </p:spPr>
        <p:txBody>
          <a:bodyPr wrap="square" rtlCol="0">
            <a:spAutoFit/>
          </a:bodyPr>
          <a:lstStyle/>
          <a:p>
            <a:pPr algn="ctr"/>
            <a:r>
              <a:rPr lang="ru-RU" sz="3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Участие в специальных выставках </a:t>
            </a:r>
          </a:p>
        </p:txBody>
      </p:sp>
      <p:sp>
        <p:nvSpPr>
          <p:cNvPr id="11" name="TextBox 10">
            <a:extLst>
              <a:ext uri="{FF2B5EF4-FFF2-40B4-BE49-F238E27FC236}">
                <a16:creationId xmlns:a16="http://schemas.microsoft.com/office/drawing/2014/main" id="{FB8C3A16-7F1B-4B3F-9DFD-924E458912B6}"/>
              </a:ext>
            </a:extLst>
          </p:cNvPr>
          <p:cNvSpPr txBox="1"/>
          <p:nvPr/>
        </p:nvSpPr>
        <p:spPr>
          <a:xfrm>
            <a:off x="6096000" y="2460929"/>
            <a:ext cx="5077936" cy="1077218"/>
          </a:xfrm>
          <a:prstGeom prst="rect">
            <a:avLst/>
          </a:prstGeom>
          <a:noFill/>
        </p:spPr>
        <p:txBody>
          <a:bodyPr wrap="square" rtlCol="0">
            <a:spAutoFit/>
          </a:bodyPr>
          <a:lstStyle/>
          <a:p>
            <a:pPr algn="ctr"/>
            <a:r>
              <a:rPr lang="ru-RU" sz="3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Реклама в социальных сетях</a:t>
            </a:r>
          </a:p>
        </p:txBody>
      </p:sp>
      <p:sp>
        <p:nvSpPr>
          <p:cNvPr id="12" name="TextBox 11">
            <a:extLst>
              <a:ext uri="{FF2B5EF4-FFF2-40B4-BE49-F238E27FC236}">
                <a16:creationId xmlns:a16="http://schemas.microsoft.com/office/drawing/2014/main" id="{6A0D2109-AE61-44CA-9847-CA59C31AD272}"/>
              </a:ext>
            </a:extLst>
          </p:cNvPr>
          <p:cNvSpPr txBox="1"/>
          <p:nvPr/>
        </p:nvSpPr>
        <p:spPr>
          <a:xfrm>
            <a:off x="6564052" y="1520909"/>
            <a:ext cx="4141832" cy="584775"/>
          </a:xfrm>
          <a:prstGeom prst="rect">
            <a:avLst/>
          </a:prstGeom>
          <a:noFill/>
        </p:spPr>
        <p:txBody>
          <a:bodyPr wrap="square" rtlCol="0">
            <a:spAutoFit/>
          </a:bodyPr>
          <a:lstStyle/>
          <a:p>
            <a:pPr algn="ctr"/>
            <a:r>
              <a:rPr lang="ru-RU" sz="3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Собственный сайт</a:t>
            </a:r>
          </a:p>
        </p:txBody>
      </p:sp>
      <p:sp>
        <p:nvSpPr>
          <p:cNvPr id="13" name="Стрелка: вверх 12">
            <a:extLst>
              <a:ext uri="{FF2B5EF4-FFF2-40B4-BE49-F238E27FC236}">
                <a16:creationId xmlns:a16="http://schemas.microsoft.com/office/drawing/2014/main" id="{7FDDA924-539E-42F1-861A-382818A7F02B}"/>
              </a:ext>
            </a:extLst>
          </p:cNvPr>
          <p:cNvSpPr/>
          <p:nvPr/>
        </p:nvSpPr>
        <p:spPr>
          <a:xfrm rot="5400000">
            <a:off x="5303912" y="1129221"/>
            <a:ext cx="216024" cy="136815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трелка: вверх 15">
            <a:extLst>
              <a:ext uri="{FF2B5EF4-FFF2-40B4-BE49-F238E27FC236}">
                <a16:creationId xmlns:a16="http://schemas.microsoft.com/office/drawing/2014/main" id="{F77B5AD4-3300-4175-AB4B-63A31CF8A550}"/>
              </a:ext>
            </a:extLst>
          </p:cNvPr>
          <p:cNvSpPr/>
          <p:nvPr/>
        </p:nvSpPr>
        <p:spPr>
          <a:xfrm rot="5400000">
            <a:off x="5303912" y="4860955"/>
            <a:ext cx="216024" cy="136815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7" name="Стрелка: вверх 16">
            <a:extLst>
              <a:ext uri="{FF2B5EF4-FFF2-40B4-BE49-F238E27FC236}">
                <a16:creationId xmlns:a16="http://schemas.microsoft.com/office/drawing/2014/main" id="{0F5A2096-EFEF-4D37-BFC0-F1F264483EA8}"/>
              </a:ext>
            </a:extLst>
          </p:cNvPr>
          <p:cNvSpPr/>
          <p:nvPr/>
        </p:nvSpPr>
        <p:spPr>
          <a:xfrm rot="5400000">
            <a:off x="5303912" y="2097095"/>
            <a:ext cx="216024" cy="136815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Стрелка: вверх 9">
            <a:extLst>
              <a:ext uri="{FF2B5EF4-FFF2-40B4-BE49-F238E27FC236}">
                <a16:creationId xmlns:a16="http://schemas.microsoft.com/office/drawing/2014/main" id="{64E32288-2DDA-4A83-BCDC-B2ACCDC60AC9}"/>
              </a:ext>
            </a:extLst>
          </p:cNvPr>
          <p:cNvSpPr/>
          <p:nvPr/>
        </p:nvSpPr>
        <p:spPr>
          <a:xfrm rot="5400000">
            <a:off x="5367329" y="3501703"/>
            <a:ext cx="216024" cy="136815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Прямоугольник 2">
            <a:extLst>
              <a:ext uri="{FF2B5EF4-FFF2-40B4-BE49-F238E27FC236}">
                <a16:creationId xmlns:a16="http://schemas.microsoft.com/office/drawing/2014/main" id="{3FD15A01-D08A-4736-AC51-152C69870A67}"/>
              </a:ext>
            </a:extLst>
          </p:cNvPr>
          <p:cNvSpPr/>
          <p:nvPr/>
        </p:nvSpPr>
        <p:spPr>
          <a:xfrm>
            <a:off x="6159417" y="3755182"/>
            <a:ext cx="5199849" cy="1077218"/>
          </a:xfrm>
          <a:prstGeom prst="rect">
            <a:avLst/>
          </a:prstGeom>
        </p:spPr>
        <p:txBody>
          <a:bodyPr wrap="square">
            <a:spAutoFit/>
          </a:bodyPr>
          <a:lstStyle/>
          <a:p>
            <a:r>
              <a:rPr lang="ru-RU" sz="3200" b="1" dirty="0">
                <a:ln w="12700">
                  <a:solidFill>
                    <a:srgbClr val="FCAF17">
                      <a:lumMod val="50000"/>
                    </a:srgbClr>
                  </a:solidFill>
                  <a:prstDash val="solid"/>
                </a:ln>
                <a:pattFill prst="narHorz">
                  <a:fgClr>
                    <a:srgbClr val="FCAF17"/>
                  </a:fgClr>
                  <a:bgClr>
                    <a:srgbClr val="FCAF17">
                      <a:lumMod val="40000"/>
                      <a:lumOff val="60000"/>
                    </a:srgbClr>
                  </a:bgClr>
                </a:pattFill>
                <a:effectLst>
                  <a:innerShdw blurRad="177800">
                    <a:srgbClr val="FCAF17">
                      <a:lumMod val="50000"/>
                    </a:srgbClr>
                  </a:innerShdw>
                </a:effectLst>
              </a:rPr>
              <a:t>Продажа в сообществах </a:t>
            </a:r>
          </a:p>
          <a:p>
            <a:r>
              <a:rPr lang="ru-RU" sz="3200" b="1" dirty="0">
                <a:ln w="12700">
                  <a:solidFill>
                    <a:srgbClr val="FCAF17">
                      <a:lumMod val="50000"/>
                    </a:srgbClr>
                  </a:solidFill>
                  <a:prstDash val="solid"/>
                </a:ln>
                <a:pattFill prst="narHorz">
                  <a:fgClr>
                    <a:srgbClr val="FCAF17"/>
                  </a:fgClr>
                  <a:bgClr>
                    <a:srgbClr val="FCAF17">
                      <a:lumMod val="40000"/>
                      <a:lumOff val="60000"/>
                    </a:srgbClr>
                  </a:bgClr>
                </a:pattFill>
                <a:effectLst>
                  <a:innerShdw blurRad="177800">
                    <a:srgbClr val="FCAF17">
                      <a:lumMod val="50000"/>
                    </a:srgbClr>
                  </a:innerShdw>
                </a:effectLst>
              </a:rPr>
              <a:t>социальных сетей</a:t>
            </a:r>
            <a:endParaRPr lang="ru-RU" dirty="0"/>
          </a:p>
        </p:txBody>
      </p:sp>
    </p:spTree>
    <p:extLst>
      <p:ext uri="{BB962C8B-B14F-4D97-AF65-F5344CB8AC3E}">
        <p14:creationId xmlns:p14="http://schemas.microsoft.com/office/powerpoint/2010/main" val="2296297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05884C7-E6A3-4764-A99C-68345C7069D8}"/>
              </a:ext>
            </a:extLst>
          </p:cNvPr>
          <p:cNvSpPr/>
          <p:nvPr/>
        </p:nvSpPr>
        <p:spPr>
          <a:xfrm>
            <a:off x="191344" y="188640"/>
            <a:ext cx="7152456" cy="1077218"/>
          </a:xfrm>
          <a:prstGeom prst="rect">
            <a:avLst/>
          </a:prstGeom>
        </p:spPr>
        <p:txBody>
          <a:bodyPr wrap="square">
            <a:spAutoFit/>
          </a:bodyPr>
          <a:lstStyle/>
          <a:p>
            <a:pPr marL="7701" lvl="0">
              <a:spcBef>
                <a:spcPts val="55"/>
              </a:spcBef>
              <a:buClrTx/>
            </a:pPr>
            <a:r>
              <a:rPr lang="ru-RU" sz="3200" cap="all" dirty="0">
                <a:solidFill>
                  <a:srgbClr val="8F00FF"/>
                </a:solidFill>
              </a:rPr>
              <a:t>Финансовые показатели проекта</a:t>
            </a:r>
          </a:p>
        </p:txBody>
      </p:sp>
      <p:graphicFrame>
        <p:nvGraphicFramePr>
          <p:cNvPr id="3" name="Таблица 2">
            <a:extLst>
              <a:ext uri="{FF2B5EF4-FFF2-40B4-BE49-F238E27FC236}">
                <a16:creationId xmlns:a16="http://schemas.microsoft.com/office/drawing/2014/main" id="{B5E36FAE-33DA-4484-A69C-E65EFEEEC192}"/>
              </a:ext>
            </a:extLst>
          </p:cNvPr>
          <p:cNvGraphicFramePr>
            <a:graphicFrameLocks noGrp="1"/>
          </p:cNvGraphicFramePr>
          <p:nvPr>
            <p:extLst>
              <p:ext uri="{D42A27DB-BD31-4B8C-83A1-F6EECF244321}">
                <p14:modId xmlns:p14="http://schemas.microsoft.com/office/powerpoint/2010/main" val="307656992"/>
              </p:ext>
            </p:extLst>
          </p:nvPr>
        </p:nvGraphicFramePr>
        <p:xfrm>
          <a:off x="191344" y="1412776"/>
          <a:ext cx="11234630" cy="2865120"/>
        </p:xfrm>
        <a:graphic>
          <a:graphicData uri="http://schemas.openxmlformats.org/drawingml/2006/table">
            <a:tbl>
              <a:tblPr firstRow="1" bandRow="1">
                <a:tableStyleId>{8367FCD3-8E2A-CBA8-48F4-D0D884036E8F}</a:tableStyleId>
              </a:tblPr>
              <a:tblGrid>
                <a:gridCol w="3528929">
                  <a:extLst>
                    <a:ext uri="{9D8B030D-6E8A-4147-A177-3AD203B41FA5}">
                      <a16:colId xmlns:a16="http://schemas.microsoft.com/office/drawing/2014/main" val="696831197"/>
                    </a:ext>
                  </a:extLst>
                </a:gridCol>
                <a:gridCol w="3450159">
                  <a:extLst>
                    <a:ext uri="{9D8B030D-6E8A-4147-A177-3AD203B41FA5}">
                      <a16:colId xmlns:a16="http://schemas.microsoft.com/office/drawing/2014/main" val="1754344824"/>
                    </a:ext>
                  </a:extLst>
                </a:gridCol>
                <a:gridCol w="4255542">
                  <a:extLst>
                    <a:ext uri="{9D8B030D-6E8A-4147-A177-3AD203B41FA5}">
                      <a16:colId xmlns:a16="http://schemas.microsoft.com/office/drawing/2014/main" val="706743768"/>
                    </a:ext>
                  </a:extLst>
                </a:gridCol>
              </a:tblGrid>
              <a:tr h="282787">
                <a:tc>
                  <a:txBody>
                    <a:bodyPr/>
                    <a:lstStyle/>
                    <a:p>
                      <a:pPr algn="ctr"/>
                      <a:r>
                        <a:rPr lang="ru-RU" sz="2400" b="1" dirty="0">
                          <a:latin typeface="Arial" panose="020B0604020202020204" pitchFamily="34" charset="0"/>
                          <a:cs typeface="Arial" panose="020B0604020202020204" pitchFamily="34" charset="0"/>
                        </a:rPr>
                        <a:t>Инвестиционные </a:t>
                      </a:r>
                    </a:p>
                  </a:txBody>
                  <a:tcPr/>
                </a:tc>
                <a:tc>
                  <a:txBody>
                    <a:bodyPr/>
                    <a:lstStyle/>
                    <a:p>
                      <a:pPr algn="ctr"/>
                      <a:r>
                        <a:rPr lang="ru-RU" sz="2400" b="1" dirty="0">
                          <a:latin typeface="Arial" panose="020B0604020202020204" pitchFamily="34" charset="0"/>
                          <a:cs typeface="Arial" panose="020B0604020202020204" pitchFamily="34" charset="0"/>
                        </a:rPr>
                        <a:t>Постоянные </a:t>
                      </a:r>
                    </a:p>
                  </a:txBody>
                  <a:tcPr/>
                </a:tc>
                <a:tc>
                  <a:txBody>
                    <a:bodyPr/>
                    <a:lstStyle/>
                    <a:p>
                      <a:pPr algn="ctr"/>
                      <a:r>
                        <a:rPr lang="ru-RU" sz="2400" b="1" dirty="0">
                          <a:latin typeface="Arial" panose="020B0604020202020204" pitchFamily="34" charset="0"/>
                          <a:cs typeface="Arial" panose="020B0604020202020204" pitchFamily="34" charset="0"/>
                        </a:rPr>
                        <a:t>Переменные </a:t>
                      </a:r>
                    </a:p>
                  </a:txBody>
                  <a:tcPr/>
                </a:tc>
                <a:extLst>
                  <a:ext uri="{0D108BD9-81ED-4DB2-BD59-A6C34878D82A}">
                    <a16:rowId xmlns:a16="http://schemas.microsoft.com/office/drawing/2014/main" val="2344615109"/>
                  </a:ext>
                </a:extLst>
              </a:tr>
              <a:tr h="375457">
                <a:tc>
                  <a:txBody>
                    <a:bodyPr/>
                    <a:lstStyle/>
                    <a:p>
                      <a:pPr algn="ctr"/>
                      <a:r>
                        <a:rPr lang="ru-RU" sz="2000" dirty="0">
                          <a:latin typeface="Arial" panose="020B0604020202020204" pitchFamily="34" charset="0"/>
                          <a:cs typeface="Arial" panose="020B0604020202020204" pitchFamily="34" charset="0"/>
                        </a:rPr>
                        <a:t>4 000 000 </a:t>
                      </a:r>
                    </a:p>
                  </a:txBody>
                  <a:tcPr anchor="ctr"/>
                </a:tc>
                <a:tc>
                  <a:txBody>
                    <a:bodyPr/>
                    <a:lstStyle/>
                    <a:p>
                      <a:pPr algn="ctr"/>
                      <a:r>
                        <a:rPr lang="ru-RU" sz="2000" dirty="0">
                          <a:latin typeface="Arial" panose="020B0604020202020204" pitchFamily="34" charset="0"/>
                          <a:cs typeface="Arial" panose="020B0604020202020204" pitchFamily="34" charset="0"/>
                        </a:rPr>
                        <a:t>1 000 000</a:t>
                      </a:r>
                    </a:p>
                  </a:txBody>
                  <a:tcPr anchor="ctr"/>
                </a:tc>
                <a:tc>
                  <a:txBody>
                    <a:bodyPr/>
                    <a:lstStyle/>
                    <a:p>
                      <a:pPr algn="ctr"/>
                      <a:r>
                        <a:rPr lang="ru-RU" sz="2000" dirty="0">
                          <a:latin typeface="Arial" panose="020B0604020202020204" pitchFamily="34" charset="0"/>
                          <a:cs typeface="Arial" panose="020B0604020202020204" pitchFamily="34" charset="0"/>
                        </a:rPr>
                        <a:t>3 000 000</a:t>
                      </a:r>
                    </a:p>
                  </a:txBody>
                  <a:tcPr anchor="ctr"/>
                </a:tc>
                <a:extLst>
                  <a:ext uri="{0D108BD9-81ED-4DB2-BD59-A6C34878D82A}">
                    <a16:rowId xmlns:a16="http://schemas.microsoft.com/office/drawing/2014/main" val="1267563526"/>
                  </a:ext>
                </a:extLst>
              </a:tr>
              <a:tr h="1265237">
                <a:tc>
                  <a:txBody>
                    <a:bodyPr/>
                    <a:lstStyle/>
                    <a:p>
                      <a:pPr marL="0" marR="0" lvl="0" indent="0" algn="ctr" defTabSz="914358" rtl="0" eaLnBrk="1" fontAlgn="auto" latinLnBrk="0" hangingPunct="1">
                        <a:lnSpc>
                          <a:spcPct val="100000"/>
                        </a:lnSpc>
                        <a:spcBef>
                          <a:spcPts val="0"/>
                        </a:spcBef>
                        <a:spcAft>
                          <a:spcPts val="0"/>
                        </a:spcAft>
                        <a:buClrTx/>
                        <a:buSzTx/>
                        <a:buFontTx/>
                        <a:buNone/>
                        <a:tabLst/>
                        <a:defRPr/>
                      </a:pPr>
                      <a:r>
                        <a:rPr lang="ru-RU" sz="1800" dirty="0">
                          <a:latin typeface="Arial" panose="020B0604020202020204" pitchFamily="34" charset="0"/>
                          <a:cs typeface="Arial" panose="020B0604020202020204" pitchFamily="34" charset="0"/>
                        </a:rPr>
                        <a:t>оплата труда разработчиков, покупка комплектующих, общие хозяйственные расходы, патентование, регистрация ПО</a:t>
                      </a:r>
                    </a:p>
                    <a:p>
                      <a:pPr algn="ctr"/>
                      <a:endParaRPr lang="ru-RU" sz="1800" dirty="0">
                        <a:latin typeface="Arial" panose="020B0604020202020204" pitchFamily="34" charset="0"/>
                        <a:cs typeface="Arial" panose="020B0604020202020204" pitchFamily="34" charset="0"/>
                      </a:endParaRPr>
                    </a:p>
                  </a:txBody>
                  <a:tcPr anchor="ctr"/>
                </a:tc>
                <a:tc>
                  <a:txBody>
                    <a:bodyPr/>
                    <a:lstStyle/>
                    <a:p>
                      <a:pPr algn="ctr"/>
                      <a:r>
                        <a:rPr lang="ru-RU" sz="1800" dirty="0">
                          <a:latin typeface="Arial" panose="020B0604020202020204" pitchFamily="34" charset="0"/>
                          <a:cs typeface="Arial" panose="020B0604020202020204" pitchFamily="34" charset="0"/>
                        </a:rPr>
                        <a:t>Заработная плата административного персонала(инженеру, маркетологу, директору), обслуживание сайта и социальных сетей </a:t>
                      </a:r>
                    </a:p>
                  </a:txBody>
                  <a:tcPr anchor="ctr"/>
                </a:tc>
                <a:tc>
                  <a:txBody>
                    <a:bodyPr/>
                    <a:lstStyle/>
                    <a:p>
                      <a:pPr marL="0" marR="0" lvl="0" indent="0" algn="ctr" defTabSz="914358" rtl="0" eaLnBrk="1" fontAlgn="auto" latinLnBrk="0" hangingPunct="1">
                        <a:lnSpc>
                          <a:spcPct val="100000"/>
                        </a:lnSpc>
                        <a:spcBef>
                          <a:spcPts val="0"/>
                        </a:spcBef>
                        <a:spcAft>
                          <a:spcPts val="0"/>
                        </a:spcAft>
                        <a:buClrTx/>
                        <a:buSzTx/>
                        <a:buFontTx/>
                        <a:buNone/>
                        <a:tabLst/>
                        <a:defRPr/>
                      </a:pPr>
                      <a:r>
                        <a:rPr lang="ru-RU" sz="1800" dirty="0">
                          <a:latin typeface="Arial" panose="020B0604020202020204" pitchFamily="34" charset="0"/>
                          <a:cs typeface="Arial" panose="020B0604020202020204" pitchFamily="34" charset="0"/>
                        </a:rPr>
                        <a:t>Заработная плата производственных рабочих, материалы, сырье, комплектующие, упаковка, аренда производственного помещения, налоги, расходы на продвижение  (рекламу)</a:t>
                      </a:r>
                    </a:p>
                    <a:p>
                      <a:pPr algn="ctr"/>
                      <a:endParaRPr lang="ru-RU" sz="18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469428138"/>
                  </a:ext>
                </a:extLst>
              </a:tr>
            </a:tbl>
          </a:graphicData>
        </a:graphic>
      </p:graphicFrame>
      <p:pic>
        <p:nvPicPr>
          <p:cNvPr id="4" name="Рисунок 3">
            <a:extLst>
              <a:ext uri="{FF2B5EF4-FFF2-40B4-BE49-F238E27FC236}">
                <a16:creationId xmlns:a16="http://schemas.microsoft.com/office/drawing/2014/main" id="{F5EA1BAE-C12F-4D66-9B80-9780DDE25EE8}"/>
              </a:ext>
            </a:extLst>
          </p:cNvPr>
          <p:cNvPicPr>
            <a:picLocks noChangeAspect="1"/>
          </p:cNvPicPr>
          <p:nvPr/>
        </p:nvPicPr>
        <p:blipFill>
          <a:blip r:embed="rId2"/>
          <a:stretch>
            <a:fillRect/>
          </a:stretch>
        </p:blipFill>
        <p:spPr>
          <a:xfrm>
            <a:off x="8760296" y="4437112"/>
            <a:ext cx="2999656" cy="2592011"/>
          </a:xfrm>
          <a:prstGeom prst="rect">
            <a:avLst/>
          </a:prstGeom>
        </p:spPr>
      </p:pic>
    </p:spTree>
    <p:extLst>
      <p:ext uri="{BB962C8B-B14F-4D97-AF65-F5344CB8AC3E}">
        <p14:creationId xmlns:p14="http://schemas.microsoft.com/office/powerpoint/2010/main" val="2857340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5">
            <a:extLst>
              <a:ext uri="{FF2B5EF4-FFF2-40B4-BE49-F238E27FC236}">
                <a16:creationId xmlns:a16="http://schemas.microsoft.com/office/drawing/2014/main" id="{335C8EB0-DAF7-FE53-3AF2-3A4E2A558F2C}"/>
              </a:ext>
            </a:extLst>
          </p:cNvPr>
          <p:cNvSpPr txBox="1">
            <a:spLocks/>
          </p:cNvSpPr>
          <p:nvPr/>
        </p:nvSpPr>
        <p:spPr>
          <a:xfrm>
            <a:off x="360040" y="332656"/>
            <a:ext cx="8472264" cy="499441"/>
          </a:xfrm>
          <a:prstGeom prst="rect">
            <a:avLst/>
          </a:prstGeom>
        </p:spPr>
        <p:txBody>
          <a:bodyPr vert="horz" wrap="square" lIns="0" tIns="6931" rIns="0" bIns="0" rtlCol="0">
            <a:spAutoFit/>
          </a:bodyPr>
          <a:lstStyle>
            <a:lvl1pPr algn="l" defTabSz="914358" rtl="0" eaLnBrk="1" latinLnBrk="0" hangingPunct="1">
              <a:lnSpc>
                <a:spcPct val="90000"/>
              </a:lnSpc>
              <a:spcBef>
                <a:spcPct val="0"/>
              </a:spcBef>
              <a:buNone/>
              <a:defRPr sz="4400" kern="1200">
                <a:solidFill>
                  <a:schemeClr val="tx1"/>
                </a:solidFill>
                <a:latin typeface="+mj-lt"/>
                <a:ea typeface="+mj-ea"/>
                <a:cs typeface="+mj-cs"/>
              </a:defRPr>
            </a:lvl1pPr>
          </a:lstStyle>
          <a:p>
            <a:pPr marL="7701">
              <a:lnSpc>
                <a:spcPct val="100000"/>
              </a:lnSpc>
              <a:spcBef>
                <a:spcPts val="55"/>
              </a:spcBef>
              <a:buClrTx/>
              <a:buFontTx/>
            </a:pPr>
            <a:endParaRPr lang="ru-RU" sz="3200" cap="all" dirty="0">
              <a:solidFill>
                <a:schemeClr val="accent1"/>
              </a:solidFill>
            </a:endParaRPr>
          </a:p>
        </p:txBody>
      </p:sp>
      <p:sp>
        <p:nvSpPr>
          <p:cNvPr id="5" name="Прямоугольник 4">
            <a:extLst>
              <a:ext uri="{FF2B5EF4-FFF2-40B4-BE49-F238E27FC236}">
                <a16:creationId xmlns:a16="http://schemas.microsoft.com/office/drawing/2014/main" id="{0BD57D21-8D79-4838-9840-12B53A4BD6A6}"/>
              </a:ext>
            </a:extLst>
          </p:cNvPr>
          <p:cNvSpPr/>
          <p:nvPr/>
        </p:nvSpPr>
        <p:spPr>
          <a:xfrm>
            <a:off x="360040" y="179931"/>
            <a:ext cx="2501006" cy="652166"/>
          </a:xfrm>
          <a:prstGeom prst="rect">
            <a:avLst/>
          </a:prstGeom>
        </p:spPr>
        <p:txBody>
          <a:bodyPr wrap="none">
            <a:spAutoFit/>
          </a:bodyPr>
          <a:lstStyle/>
          <a:p>
            <a:r>
              <a:rPr lang="ru-RU" sz="3638" kern="1200" cap="all" dirty="0">
                <a:solidFill>
                  <a:srgbClr val="8F00FF"/>
                </a:solidFill>
                <a:latin typeface="Gilroy-Black"/>
                <a:ea typeface="+mj-ea"/>
                <a:cs typeface="+mj-cs"/>
              </a:rPr>
              <a:t>Команда</a:t>
            </a:r>
            <a:endParaRPr lang="ru-RU" dirty="0"/>
          </a:p>
        </p:txBody>
      </p:sp>
      <p:pic>
        <p:nvPicPr>
          <p:cNvPr id="1026" name="Picture 2" descr="https://sun9-5.userapi.com/impg/OKExNfKQ-bZmWSlpXpb-BHzIRe0EANIWHeEwcA/I92FAIDuqp8.jpg?size=1280x1201&amp;quality=95&amp;sign=0b2b91a4f626990e94140bcad46bb947&amp;type=album">
            <a:extLst>
              <a:ext uri="{FF2B5EF4-FFF2-40B4-BE49-F238E27FC236}">
                <a16:creationId xmlns:a16="http://schemas.microsoft.com/office/drawing/2014/main" id="{2111E8EE-F6B0-41C3-AC95-C566F95AAA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404" y="1082269"/>
            <a:ext cx="2501006" cy="234673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un9-30.userapi.com/impf/c622826/v622826223/45a3/LQ3095p2B3k.jpg?size=811x1080&amp;quality=96&amp;sign=7d4c62014ae3ea5176255d0ce46ca6a4&amp;type=album">
            <a:extLst>
              <a:ext uri="{FF2B5EF4-FFF2-40B4-BE49-F238E27FC236}">
                <a16:creationId xmlns:a16="http://schemas.microsoft.com/office/drawing/2014/main" id="{7433FC70-A7C1-411C-B43F-2CF8E906E87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043" t="27951" r="16442" b="22633"/>
          <a:stretch/>
        </p:blipFill>
        <p:spPr bwMode="auto">
          <a:xfrm>
            <a:off x="8040216" y="506014"/>
            <a:ext cx="2924848" cy="280929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FC995C3-6D76-4FB0-B42F-B01339CA5FA0}"/>
              </a:ext>
            </a:extLst>
          </p:cNvPr>
          <p:cNvSpPr txBox="1"/>
          <p:nvPr/>
        </p:nvSpPr>
        <p:spPr>
          <a:xfrm>
            <a:off x="8040216" y="3440407"/>
            <a:ext cx="3490186" cy="1015663"/>
          </a:xfrm>
          <a:prstGeom prst="rect">
            <a:avLst/>
          </a:prstGeom>
          <a:noFill/>
        </p:spPr>
        <p:txBody>
          <a:bodyPr wrap="square" rtlCol="0">
            <a:spAutoFit/>
          </a:bodyPr>
          <a:lstStyle/>
          <a:p>
            <a:r>
              <a:rPr lang="ru-RU" b="1" cap="all" dirty="0">
                <a:latin typeface="Times New Roman" panose="02020603050405020304" pitchFamily="18" charset="0"/>
                <a:cs typeface="Times New Roman" panose="02020603050405020304" pitchFamily="18" charset="0"/>
              </a:rPr>
              <a:t>ВЕТЧИННИКОВ АЛЕКСАНДР АЛЕКСАНДРОВИЧ</a:t>
            </a:r>
            <a:endParaRPr lang="ru-RU" sz="3200" b="1" spc="50" dirty="0">
              <a:ln w="9525" cmpd="sng">
                <a:solidFill>
                  <a:schemeClr val="accent1"/>
                </a:solidFill>
                <a:prstDash val="solid"/>
              </a:ln>
              <a:solidFill>
                <a:srgbClr val="70AD47">
                  <a:tint val="1000"/>
                </a:srgbClr>
              </a:solidFill>
              <a:effectLst>
                <a:glow rad="38100">
                  <a:schemeClr val="accent1">
                    <a:alpha val="40000"/>
                  </a:schemeClr>
                </a:glow>
              </a:effectLst>
              <a:latin typeface="Times New Roman" panose="02020603050405020304" pitchFamily="18" charset="0"/>
              <a:cs typeface="Times New Roman" panose="02020603050405020304" pitchFamily="18" charset="0"/>
            </a:endParaRPr>
          </a:p>
          <a:p>
            <a:r>
              <a:rPr lang="ru-RU" sz="3200" b="1" spc="50" dirty="0">
                <a:ln w="9525" cmpd="sng">
                  <a:solidFill>
                    <a:schemeClr val="accent1"/>
                  </a:solidFill>
                  <a:prstDash val="solid"/>
                </a:ln>
                <a:solidFill>
                  <a:srgbClr val="70AD47">
                    <a:tint val="1000"/>
                  </a:srgbClr>
                </a:solidFill>
                <a:effectLst>
                  <a:glow rad="38100">
                    <a:schemeClr val="accent1">
                      <a:alpha val="40000"/>
                    </a:schemeClr>
                  </a:glow>
                </a:effectLst>
                <a:latin typeface="Times New Roman" panose="02020603050405020304" pitchFamily="18" charset="0"/>
                <a:cs typeface="Times New Roman" panose="02020603050405020304" pitchFamily="18" charset="0"/>
              </a:rPr>
              <a:t>Наставник</a:t>
            </a:r>
            <a:r>
              <a:rPr lang="ru-RU" dirty="0"/>
              <a:t> </a:t>
            </a:r>
          </a:p>
        </p:txBody>
      </p:sp>
      <p:sp>
        <p:nvSpPr>
          <p:cNvPr id="7" name="TextBox 6">
            <a:extLst>
              <a:ext uri="{FF2B5EF4-FFF2-40B4-BE49-F238E27FC236}">
                <a16:creationId xmlns:a16="http://schemas.microsoft.com/office/drawing/2014/main" id="{ECF965AB-E2E9-4423-AC3B-A4883C3416BF}"/>
              </a:ext>
            </a:extLst>
          </p:cNvPr>
          <p:cNvSpPr txBox="1"/>
          <p:nvPr/>
        </p:nvSpPr>
        <p:spPr>
          <a:xfrm>
            <a:off x="207286" y="3491499"/>
            <a:ext cx="3005076" cy="738664"/>
          </a:xfrm>
          <a:prstGeom prst="rect">
            <a:avLst/>
          </a:prstGeom>
          <a:noFill/>
        </p:spPr>
        <p:txBody>
          <a:bodyPr wrap="square" rtlCol="0">
            <a:spAutoFit/>
          </a:bodyPr>
          <a:lstStyle/>
          <a:p>
            <a:r>
              <a:rPr lang="ru-RU" b="1" cap="all" dirty="0">
                <a:latin typeface="Times New Roman" panose="02020603050405020304" pitchFamily="18" charset="0"/>
                <a:cs typeface="Times New Roman" panose="02020603050405020304" pitchFamily="18" charset="0"/>
              </a:rPr>
              <a:t>УШАНОВА АЛИНА Павловна</a:t>
            </a:r>
            <a:endParaRPr lang="ru-RU" sz="280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a:p>
            <a:r>
              <a:rPr lang="ru-RU" sz="280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Лидер команды</a:t>
            </a:r>
          </a:p>
        </p:txBody>
      </p:sp>
      <p:sp>
        <p:nvSpPr>
          <p:cNvPr id="8" name="Стрелка: вверх 7">
            <a:extLst>
              <a:ext uri="{FF2B5EF4-FFF2-40B4-BE49-F238E27FC236}">
                <a16:creationId xmlns:a16="http://schemas.microsoft.com/office/drawing/2014/main" id="{F2B4A0C4-50CF-4220-89EB-81B8BDE63EBE}"/>
              </a:ext>
            </a:extLst>
          </p:cNvPr>
          <p:cNvSpPr/>
          <p:nvPr/>
        </p:nvSpPr>
        <p:spPr>
          <a:xfrm rot="5400000">
            <a:off x="3677729" y="473787"/>
            <a:ext cx="360040" cy="117336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верх 10">
            <a:extLst>
              <a:ext uri="{FF2B5EF4-FFF2-40B4-BE49-F238E27FC236}">
                <a16:creationId xmlns:a16="http://schemas.microsoft.com/office/drawing/2014/main" id="{24976C24-3A7B-4B0A-B66B-A3EA05B788A4}"/>
              </a:ext>
            </a:extLst>
          </p:cNvPr>
          <p:cNvSpPr/>
          <p:nvPr/>
        </p:nvSpPr>
        <p:spPr>
          <a:xfrm rot="5400000">
            <a:off x="3687601" y="1706917"/>
            <a:ext cx="360040" cy="117336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Стрелка: вверх 11">
            <a:extLst>
              <a:ext uri="{FF2B5EF4-FFF2-40B4-BE49-F238E27FC236}">
                <a16:creationId xmlns:a16="http://schemas.microsoft.com/office/drawing/2014/main" id="{2385A83B-8969-4237-8B2F-6755EDA8E493}"/>
              </a:ext>
            </a:extLst>
          </p:cNvPr>
          <p:cNvSpPr/>
          <p:nvPr/>
        </p:nvSpPr>
        <p:spPr>
          <a:xfrm rot="5400000">
            <a:off x="3687601" y="2895934"/>
            <a:ext cx="360040" cy="117336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верх 12">
            <a:extLst>
              <a:ext uri="{FF2B5EF4-FFF2-40B4-BE49-F238E27FC236}">
                <a16:creationId xmlns:a16="http://schemas.microsoft.com/office/drawing/2014/main" id="{863C3CA4-D063-4F2C-8394-4917A6C25DF6}"/>
              </a:ext>
            </a:extLst>
          </p:cNvPr>
          <p:cNvSpPr/>
          <p:nvPr/>
        </p:nvSpPr>
        <p:spPr>
          <a:xfrm rot="10800000">
            <a:off x="767408" y="4373488"/>
            <a:ext cx="360040" cy="117336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верх 13">
            <a:extLst>
              <a:ext uri="{FF2B5EF4-FFF2-40B4-BE49-F238E27FC236}">
                <a16:creationId xmlns:a16="http://schemas.microsoft.com/office/drawing/2014/main" id="{B3F50CD9-9B06-4C0E-93E3-7426B1B9CA86}"/>
              </a:ext>
            </a:extLst>
          </p:cNvPr>
          <p:cNvSpPr/>
          <p:nvPr/>
        </p:nvSpPr>
        <p:spPr>
          <a:xfrm rot="8766655">
            <a:off x="1919536" y="4373488"/>
            <a:ext cx="360040" cy="117336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верх 14">
            <a:extLst>
              <a:ext uri="{FF2B5EF4-FFF2-40B4-BE49-F238E27FC236}">
                <a16:creationId xmlns:a16="http://schemas.microsoft.com/office/drawing/2014/main" id="{6EBE96F6-A664-4DBB-8D71-7A6853D6DED7}"/>
              </a:ext>
            </a:extLst>
          </p:cNvPr>
          <p:cNvSpPr/>
          <p:nvPr/>
        </p:nvSpPr>
        <p:spPr>
          <a:xfrm rot="8144636">
            <a:off x="3100918" y="3918826"/>
            <a:ext cx="360040" cy="117336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a:extLst>
              <a:ext uri="{FF2B5EF4-FFF2-40B4-BE49-F238E27FC236}">
                <a16:creationId xmlns:a16="http://schemas.microsoft.com/office/drawing/2014/main" id="{C2EA5AEC-8203-40B1-907C-77443191B819}"/>
              </a:ext>
            </a:extLst>
          </p:cNvPr>
          <p:cNvSpPr/>
          <p:nvPr/>
        </p:nvSpPr>
        <p:spPr>
          <a:xfrm>
            <a:off x="4454304" y="792831"/>
            <a:ext cx="2721816" cy="738664"/>
          </a:xfrm>
          <a:prstGeom prst="rect">
            <a:avLst/>
          </a:prstGeom>
        </p:spPr>
        <p:txBody>
          <a:bodyPr wrap="square">
            <a:spAutoFit/>
          </a:bodyPr>
          <a:lstStyle/>
          <a:p>
            <a:r>
              <a:rPr lang="ru-RU" b="1" cap="all" dirty="0">
                <a:solidFill>
                  <a:srgbClr val="2C2C2C"/>
                </a:solidFill>
                <a:latin typeface="Times New Roman" panose="02020603050405020304" pitchFamily="18" charset="0"/>
                <a:cs typeface="Times New Roman" panose="02020603050405020304" pitchFamily="18" charset="0"/>
              </a:rPr>
              <a:t>ПАСЫНКОВА ЕКАТЕРИНА ВАДИМОВНА</a:t>
            </a:r>
            <a:br>
              <a:rPr lang="ru-RU" b="1" cap="all" dirty="0">
                <a:solidFill>
                  <a:srgbClr val="2C2C2C"/>
                </a:solidFill>
                <a:latin typeface="Times New Roman" panose="02020603050405020304" pitchFamily="18" charset="0"/>
                <a:cs typeface="Times New Roman" panose="02020603050405020304" pitchFamily="18" charset="0"/>
              </a:rPr>
            </a:br>
            <a:r>
              <a:rPr lang="ru-RU"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АДМИНИСТРАТОР</a:t>
            </a:r>
            <a:endParaRPr lang="ru-RU" dirty="0">
              <a:latin typeface="Times New Roman" panose="02020603050405020304" pitchFamily="18" charset="0"/>
              <a:cs typeface="Times New Roman" panose="02020603050405020304" pitchFamily="18" charset="0"/>
            </a:endParaRPr>
          </a:p>
        </p:txBody>
      </p:sp>
      <p:sp>
        <p:nvSpPr>
          <p:cNvPr id="10" name="Прямоугольник 9">
            <a:extLst>
              <a:ext uri="{FF2B5EF4-FFF2-40B4-BE49-F238E27FC236}">
                <a16:creationId xmlns:a16="http://schemas.microsoft.com/office/drawing/2014/main" id="{DED3A029-3715-4FE8-B096-CEB9E9E5C6DE}"/>
              </a:ext>
            </a:extLst>
          </p:cNvPr>
          <p:cNvSpPr/>
          <p:nvPr/>
        </p:nvSpPr>
        <p:spPr>
          <a:xfrm>
            <a:off x="4506568" y="1924268"/>
            <a:ext cx="2356734" cy="738664"/>
          </a:xfrm>
          <a:prstGeom prst="rect">
            <a:avLst/>
          </a:prstGeom>
        </p:spPr>
        <p:txBody>
          <a:bodyPr wrap="square">
            <a:spAutoFit/>
          </a:bodyPr>
          <a:lstStyle/>
          <a:p>
            <a:r>
              <a:rPr lang="ru-RU" b="1" cap="all" dirty="0">
                <a:solidFill>
                  <a:srgbClr val="2C2C2C"/>
                </a:solidFill>
                <a:latin typeface="Times New Roman" panose="02020603050405020304" pitchFamily="18" charset="0"/>
                <a:cs typeface="Times New Roman" panose="02020603050405020304" pitchFamily="18" charset="0"/>
              </a:rPr>
              <a:t>КИРИЛЛОВА ДАРЬЯ АЛЕКСЕЕВНА</a:t>
            </a:r>
            <a:br>
              <a:rPr lang="ru-RU" b="1" cap="all" dirty="0">
                <a:solidFill>
                  <a:srgbClr val="2C2C2C"/>
                </a:solidFill>
                <a:latin typeface="Roboto"/>
              </a:rPr>
            </a:br>
            <a:r>
              <a:rPr lang="ru-RU" dirty="0">
                <a:ln w="0"/>
                <a:solidFill>
                  <a:srgbClr val="8F00FF"/>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АДМИНИСТРАТОР</a:t>
            </a:r>
            <a:endParaRPr lang="ru-RU" dirty="0"/>
          </a:p>
        </p:txBody>
      </p:sp>
      <p:sp>
        <p:nvSpPr>
          <p:cNvPr id="16" name="Прямоугольник 15">
            <a:extLst>
              <a:ext uri="{FF2B5EF4-FFF2-40B4-BE49-F238E27FC236}">
                <a16:creationId xmlns:a16="http://schemas.microsoft.com/office/drawing/2014/main" id="{AC1C4856-D107-47ED-AAE8-0BA1B06CE2B6}"/>
              </a:ext>
            </a:extLst>
          </p:cNvPr>
          <p:cNvSpPr/>
          <p:nvPr/>
        </p:nvSpPr>
        <p:spPr>
          <a:xfrm>
            <a:off x="4616267" y="3275112"/>
            <a:ext cx="3007555" cy="523220"/>
          </a:xfrm>
          <a:prstGeom prst="rect">
            <a:avLst/>
          </a:prstGeom>
        </p:spPr>
        <p:txBody>
          <a:bodyPr wrap="none">
            <a:spAutoFit/>
          </a:bodyPr>
          <a:lstStyle/>
          <a:p>
            <a:r>
              <a:rPr lang="ru-RU" b="1" cap="all" dirty="0">
                <a:solidFill>
                  <a:srgbClr val="2C2C2C"/>
                </a:solidFill>
                <a:latin typeface="Times New Roman" panose="02020603050405020304" pitchFamily="18" charset="0"/>
                <a:cs typeface="Times New Roman" panose="02020603050405020304" pitchFamily="18" charset="0"/>
              </a:rPr>
              <a:t>СМИРНОВА ЮЛИЯ ПАВЛОВНА</a:t>
            </a:r>
            <a:br>
              <a:rPr lang="ru-RU" b="1" cap="all" dirty="0">
                <a:solidFill>
                  <a:srgbClr val="2C2C2C"/>
                </a:solidFill>
                <a:latin typeface="Times New Roman" panose="02020603050405020304" pitchFamily="18" charset="0"/>
                <a:cs typeface="Times New Roman" panose="02020603050405020304" pitchFamily="18" charset="0"/>
              </a:rPr>
            </a:br>
            <a:r>
              <a:rPr lang="ru-RU"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ПРОИЗВОДИТЕЛЬ</a:t>
            </a:r>
            <a:endParaRPr lang="ru-RU" dirty="0">
              <a:latin typeface="Times New Roman" panose="02020603050405020304" pitchFamily="18" charset="0"/>
              <a:cs typeface="Times New Roman" panose="02020603050405020304" pitchFamily="18" charset="0"/>
            </a:endParaRPr>
          </a:p>
        </p:txBody>
      </p:sp>
      <p:sp>
        <p:nvSpPr>
          <p:cNvPr id="17" name="Прямоугольник 16">
            <a:extLst>
              <a:ext uri="{FF2B5EF4-FFF2-40B4-BE49-F238E27FC236}">
                <a16:creationId xmlns:a16="http://schemas.microsoft.com/office/drawing/2014/main" id="{7D8D006A-DC02-431F-8FCB-2316822E59D0}"/>
              </a:ext>
            </a:extLst>
          </p:cNvPr>
          <p:cNvSpPr/>
          <p:nvPr/>
        </p:nvSpPr>
        <p:spPr>
          <a:xfrm>
            <a:off x="3783976" y="4789728"/>
            <a:ext cx="3392144" cy="523220"/>
          </a:xfrm>
          <a:prstGeom prst="rect">
            <a:avLst/>
          </a:prstGeom>
        </p:spPr>
        <p:txBody>
          <a:bodyPr wrap="square">
            <a:spAutoFit/>
          </a:bodyPr>
          <a:lstStyle/>
          <a:p>
            <a:r>
              <a:rPr lang="ru-RU" b="1" cap="all" dirty="0">
                <a:solidFill>
                  <a:srgbClr val="2C2C2C"/>
                </a:solidFill>
                <a:latin typeface="Times New Roman" panose="02020603050405020304" pitchFamily="18" charset="0"/>
                <a:cs typeface="Times New Roman" panose="02020603050405020304" pitchFamily="18" charset="0"/>
              </a:rPr>
              <a:t>ЛАТУХИН КИРИЛЛ АЛЕКСЕЕВИЧ</a:t>
            </a:r>
            <a:r>
              <a:rPr lang="ru-RU"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p>
          <a:p>
            <a:r>
              <a:rPr lang="ru-RU"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ПРОИЗВОДИТЕЛЬ</a:t>
            </a:r>
            <a:endParaRPr lang="ru-RU" dirty="0">
              <a:latin typeface="Times New Roman" panose="02020603050405020304" pitchFamily="18" charset="0"/>
              <a:cs typeface="Times New Roman" panose="02020603050405020304" pitchFamily="18" charset="0"/>
            </a:endParaRPr>
          </a:p>
        </p:txBody>
      </p:sp>
      <p:sp>
        <p:nvSpPr>
          <p:cNvPr id="18" name="Прямоугольник 17">
            <a:extLst>
              <a:ext uri="{FF2B5EF4-FFF2-40B4-BE49-F238E27FC236}">
                <a16:creationId xmlns:a16="http://schemas.microsoft.com/office/drawing/2014/main" id="{1FB83647-38F8-47D9-B8BB-F58197AE73F0}"/>
              </a:ext>
            </a:extLst>
          </p:cNvPr>
          <p:cNvSpPr/>
          <p:nvPr/>
        </p:nvSpPr>
        <p:spPr>
          <a:xfrm>
            <a:off x="2744" y="5770951"/>
            <a:ext cx="2680399" cy="738664"/>
          </a:xfrm>
          <a:prstGeom prst="rect">
            <a:avLst/>
          </a:prstGeom>
        </p:spPr>
        <p:txBody>
          <a:bodyPr wrap="square">
            <a:spAutoFit/>
          </a:bodyPr>
          <a:lstStyle/>
          <a:p>
            <a:r>
              <a:rPr lang="ru-RU" b="1" cap="all" dirty="0">
                <a:solidFill>
                  <a:srgbClr val="2C2C2C"/>
                </a:solidFill>
                <a:latin typeface="Times New Roman" panose="02020603050405020304" pitchFamily="18" charset="0"/>
                <a:cs typeface="Times New Roman" panose="02020603050405020304" pitchFamily="18" charset="0"/>
              </a:rPr>
              <a:t>КОНДРАТЬЕВА ЮЛИЯ ДМИТРИЕВНА</a:t>
            </a:r>
          </a:p>
          <a:p>
            <a:r>
              <a:rPr lang="ru-RU"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ПРОИЗВОДИТЕЛЬ</a:t>
            </a:r>
            <a:endParaRPr lang="ru-RU" dirty="0">
              <a:latin typeface="Times New Roman" panose="02020603050405020304" pitchFamily="18" charset="0"/>
              <a:cs typeface="Times New Roman" panose="02020603050405020304" pitchFamily="18" charset="0"/>
            </a:endParaRPr>
          </a:p>
        </p:txBody>
      </p:sp>
      <p:sp>
        <p:nvSpPr>
          <p:cNvPr id="19" name="Прямоугольник 18">
            <a:extLst>
              <a:ext uri="{FF2B5EF4-FFF2-40B4-BE49-F238E27FC236}">
                <a16:creationId xmlns:a16="http://schemas.microsoft.com/office/drawing/2014/main" id="{3DF2D065-B80D-48C6-9D85-EB8A2C08B275}"/>
              </a:ext>
            </a:extLst>
          </p:cNvPr>
          <p:cNvSpPr/>
          <p:nvPr/>
        </p:nvSpPr>
        <p:spPr>
          <a:xfrm>
            <a:off x="2279576" y="5519519"/>
            <a:ext cx="2839239" cy="738664"/>
          </a:xfrm>
          <a:prstGeom prst="rect">
            <a:avLst/>
          </a:prstGeom>
        </p:spPr>
        <p:txBody>
          <a:bodyPr wrap="none">
            <a:spAutoFit/>
          </a:bodyPr>
          <a:lstStyle/>
          <a:p>
            <a:pPr lvl="0"/>
            <a:r>
              <a:rPr lang="ru-RU" b="1" cap="all" dirty="0">
                <a:solidFill>
                  <a:srgbClr val="2C2C2C"/>
                </a:solidFill>
                <a:latin typeface="Times New Roman" panose="02020603050405020304" pitchFamily="18" charset="0"/>
                <a:cs typeface="Times New Roman" panose="02020603050405020304" pitchFamily="18" charset="0"/>
              </a:rPr>
              <a:t>ЛОБЗА МАРИЯ ВИТАЛЬЕВНА</a:t>
            </a:r>
            <a:br>
              <a:rPr lang="ru-RU" b="1" cap="all" dirty="0">
                <a:solidFill>
                  <a:srgbClr val="2C2C2C"/>
                </a:solidFill>
                <a:latin typeface="Times New Roman" panose="02020603050405020304" pitchFamily="18" charset="0"/>
                <a:cs typeface="Times New Roman" panose="02020603050405020304" pitchFamily="18" charset="0"/>
              </a:rPr>
            </a:br>
            <a:r>
              <a:rPr lang="ru-RU" dirty="0">
                <a:ln w="0"/>
                <a:solidFill>
                  <a:srgbClr val="8F00FF"/>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ПРОИЗВОДИТЕЛЬ</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623CCBDC-4FBF-45D3-92D1-B823D986ADC7}"/>
              </a:ext>
            </a:extLst>
          </p:cNvPr>
          <p:cNvSpPr txBox="1"/>
          <p:nvPr/>
        </p:nvSpPr>
        <p:spPr>
          <a:xfrm>
            <a:off x="8040216" y="5432397"/>
            <a:ext cx="3490186" cy="1077218"/>
          </a:xfrm>
          <a:prstGeom prst="rect">
            <a:avLst/>
          </a:prstGeom>
          <a:noFill/>
        </p:spPr>
        <p:txBody>
          <a:bodyPr wrap="square" rtlCol="0">
            <a:spAutoFit/>
          </a:bodyPr>
          <a:lstStyle/>
          <a:p>
            <a:pPr algn="ctr"/>
            <a:r>
              <a:rPr lang="ru-RU" sz="1600" dirty="0">
                <a:latin typeface="Times New Roman" panose="02020603050405020304" pitchFamily="18" charset="0"/>
                <a:cs typeface="Times New Roman" panose="02020603050405020304" pitchFamily="18" charset="0"/>
              </a:rPr>
              <a:t>Данный проект уже выигрывал грант и реализовал его. Новый грант нужен  для дальнейших усовершенствований. </a:t>
            </a:r>
          </a:p>
        </p:txBody>
      </p:sp>
    </p:spTree>
    <p:extLst>
      <p:ext uri="{BB962C8B-B14F-4D97-AF65-F5344CB8AC3E}">
        <p14:creationId xmlns:p14="http://schemas.microsoft.com/office/powerpoint/2010/main" val="773014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B8E6404-2681-413A-A83D-20CBB239A1A4}"/>
              </a:ext>
            </a:extLst>
          </p:cNvPr>
          <p:cNvSpPr/>
          <p:nvPr/>
        </p:nvSpPr>
        <p:spPr>
          <a:xfrm>
            <a:off x="263352" y="188640"/>
            <a:ext cx="6096000" cy="584775"/>
          </a:xfrm>
          <a:prstGeom prst="rect">
            <a:avLst/>
          </a:prstGeom>
        </p:spPr>
        <p:txBody>
          <a:bodyPr>
            <a:spAutoFit/>
          </a:bodyPr>
          <a:lstStyle/>
          <a:p>
            <a:pPr marL="7701" lvl="0">
              <a:spcBef>
                <a:spcPts val="55"/>
              </a:spcBef>
              <a:buClrTx/>
            </a:pPr>
            <a:r>
              <a:rPr lang="ru-RU" sz="3200" cap="all" dirty="0">
                <a:solidFill>
                  <a:srgbClr val="8F00FF"/>
                </a:solidFill>
              </a:rPr>
              <a:t>Что уже имеется ? </a:t>
            </a:r>
          </a:p>
        </p:txBody>
      </p:sp>
      <p:pic>
        <p:nvPicPr>
          <p:cNvPr id="4" name="Рисунок 3">
            <a:extLst>
              <a:ext uri="{FF2B5EF4-FFF2-40B4-BE49-F238E27FC236}">
                <a16:creationId xmlns:a16="http://schemas.microsoft.com/office/drawing/2014/main" id="{D16FDC6F-025E-4652-B8E8-BCA5ED1A403A}"/>
              </a:ext>
            </a:extLst>
          </p:cNvPr>
          <p:cNvPicPr>
            <a:picLocks noChangeAspect="1"/>
          </p:cNvPicPr>
          <p:nvPr/>
        </p:nvPicPr>
        <p:blipFill>
          <a:blip r:embed="rId2"/>
          <a:stretch>
            <a:fillRect/>
          </a:stretch>
        </p:blipFill>
        <p:spPr>
          <a:xfrm>
            <a:off x="129646" y="1448780"/>
            <a:ext cx="3966299" cy="3960440"/>
          </a:xfrm>
          <a:prstGeom prst="rect">
            <a:avLst/>
          </a:prstGeom>
        </p:spPr>
      </p:pic>
      <p:pic>
        <p:nvPicPr>
          <p:cNvPr id="5" name="Рисунок 4">
            <a:extLst>
              <a:ext uri="{FF2B5EF4-FFF2-40B4-BE49-F238E27FC236}">
                <a16:creationId xmlns:a16="http://schemas.microsoft.com/office/drawing/2014/main" id="{7923CA36-455F-4728-9CFE-6FBFB8EBC7A6}"/>
              </a:ext>
            </a:extLst>
          </p:cNvPr>
          <p:cNvPicPr>
            <a:picLocks noChangeAspect="1"/>
          </p:cNvPicPr>
          <p:nvPr/>
        </p:nvPicPr>
        <p:blipFill>
          <a:blip r:embed="rId3"/>
          <a:stretch>
            <a:fillRect/>
          </a:stretch>
        </p:blipFill>
        <p:spPr>
          <a:xfrm>
            <a:off x="4375799" y="4153945"/>
            <a:ext cx="2168645" cy="2269253"/>
          </a:xfrm>
          <a:prstGeom prst="rect">
            <a:avLst/>
          </a:prstGeom>
        </p:spPr>
      </p:pic>
      <p:pic>
        <p:nvPicPr>
          <p:cNvPr id="6" name="Рисунок 5">
            <a:extLst>
              <a:ext uri="{FF2B5EF4-FFF2-40B4-BE49-F238E27FC236}">
                <a16:creationId xmlns:a16="http://schemas.microsoft.com/office/drawing/2014/main" id="{103F1A8F-DB3B-46FA-A254-B4890CBD5C63}"/>
              </a:ext>
            </a:extLst>
          </p:cNvPr>
          <p:cNvPicPr>
            <a:picLocks noChangeAspect="1"/>
          </p:cNvPicPr>
          <p:nvPr/>
        </p:nvPicPr>
        <p:blipFill>
          <a:blip r:embed="rId4"/>
          <a:stretch>
            <a:fillRect/>
          </a:stretch>
        </p:blipFill>
        <p:spPr>
          <a:xfrm>
            <a:off x="4375799" y="808762"/>
            <a:ext cx="2575504" cy="3130704"/>
          </a:xfrm>
          <a:prstGeom prst="rect">
            <a:avLst/>
          </a:prstGeom>
        </p:spPr>
      </p:pic>
      <p:sp>
        <p:nvSpPr>
          <p:cNvPr id="7" name="Прямоугольник 6">
            <a:extLst>
              <a:ext uri="{FF2B5EF4-FFF2-40B4-BE49-F238E27FC236}">
                <a16:creationId xmlns:a16="http://schemas.microsoft.com/office/drawing/2014/main" id="{6B21C316-4934-427F-BEF2-C56256D1D9B9}"/>
              </a:ext>
            </a:extLst>
          </p:cNvPr>
          <p:cNvSpPr/>
          <p:nvPr/>
        </p:nvSpPr>
        <p:spPr>
          <a:xfrm>
            <a:off x="6795350" y="305068"/>
            <a:ext cx="4588922" cy="6247864"/>
          </a:xfrm>
          <a:prstGeom prst="rect">
            <a:avLst/>
          </a:prstGeom>
        </p:spPr>
        <p:txBody>
          <a:bodyPr wrap="square">
            <a:spAutoFit/>
          </a:bodyPr>
          <a:lstStyle/>
          <a:p>
            <a:pPr lvl="0" rtl="0" eaLnBrk="0" fontAlgn="base" hangingPunct="0">
              <a:spcBef>
                <a:spcPct val="0"/>
              </a:spcBef>
              <a:spcAft>
                <a:spcPct val="0"/>
              </a:spcAft>
              <a:buClrTx/>
            </a:pPr>
            <a:r>
              <a:rPr lang="ru-RU" sz="2000" kern="1200" dirty="0">
                <a:solidFill>
                  <a:prstClr val="black"/>
                </a:solidFill>
                <a:latin typeface="Arial" panose="020B0604020202020204" pitchFamily="34" charset="0"/>
                <a:ea typeface="+mn-ea"/>
                <a:cs typeface="Arial" panose="020B0604020202020204" pitchFamily="34" charset="0"/>
              </a:rPr>
              <a:t> 	В настоящее время имеется лабораторная модель прибора, в которой проводятся испытания по подбору оптимальных параметров, температуры, влажности, инсоляции и других параметров, необходимых для высокоэффективного выращивания грибов.</a:t>
            </a:r>
          </a:p>
          <a:p>
            <a:pPr lvl="0" rtl="0" eaLnBrk="0" fontAlgn="base" hangingPunct="0">
              <a:spcBef>
                <a:spcPct val="0"/>
              </a:spcBef>
              <a:spcAft>
                <a:spcPct val="0"/>
              </a:spcAft>
              <a:buClrTx/>
            </a:pPr>
            <a:endParaRPr lang="ru-RU" sz="2000" kern="1200" dirty="0">
              <a:solidFill>
                <a:prstClr val="black"/>
              </a:solidFill>
              <a:latin typeface="Arial" panose="020B0604020202020204" pitchFamily="34" charset="0"/>
              <a:ea typeface="+mn-ea"/>
              <a:cs typeface="Arial" panose="020B0604020202020204" pitchFamily="34" charset="0"/>
            </a:endParaRPr>
          </a:p>
          <a:p>
            <a:pPr lvl="0" rtl="0" eaLnBrk="0" fontAlgn="base" hangingPunct="0">
              <a:spcBef>
                <a:spcPct val="0"/>
              </a:spcBef>
              <a:spcAft>
                <a:spcPct val="0"/>
              </a:spcAft>
              <a:buClrTx/>
            </a:pPr>
            <a:r>
              <a:rPr lang="ru-RU" sz="2000" kern="1200" dirty="0">
                <a:solidFill>
                  <a:prstClr val="black"/>
                </a:solidFill>
                <a:latin typeface="Arial" panose="020B0604020202020204" pitchFamily="34" charset="0"/>
                <a:ea typeface="+mn-ea"/>
                <a:cs typeface="Arial" panose="020B0604020202020204" pitchFamily="34" charset="0"/>
              </a:rPr>
              <a:t> 	В лабораторном образце имеются все необходимые комплектующие и разработано программное обеспечение, позволяющее управлять работой прибора как в автоматическом режиме, так и удалённо. Прибор может полностью имитировать как длину суток, так и суточные температурно-влажностные колебания.</a:t>
            </a:r>
          </a:p>
        </p:txBody>
      </p:sp>
    </p:spTree>
    <p:extLst>
      <p:ext uri="{BB962C8B-B14F-4D97-AF65-F5344CB8AC3E}">
        <p14:creationId xmlns:p14="http://schemas.microsoft.com/office/powerpoint/2010/main" val="2867473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AF985DC-B076-4BC1-BAFA-8638757B7D1B}"/>
              </a:ext>
            </a:extLst>
          </p:cNvPr>
          <p:cNvPicPr>
            <a:picLocks noChangeAspect="1"/>
          </p:cNvPicPr>
          <p:nvPr/>
        </p:nvPicPr>
        <p:blipFill>
          <a:blip r:embed="rId2"/>
          <a:stretch>
            <a:fillRect/>
          </a:stretch>
        </p:blipFill>
        <p:spPr>
          <a:xfrm>
            <a:off x="1991544" y="1124744"/>
            <a:ext cx="7893633" cy="5088065"/>
          </a:xfrm>
          <a:prstGeom prst="rect">
            <a:avLst/>
          </a:prstGeom>
        </p:spPr>
      </p:pic>
      <p:sp>
        <p:nvSpPr>
          <p:cNvPr id="4" name="Прямоугольник 3">
            <a:extLst>
              <a:ext uri="{FF2B5EF4-FFF2-40B4-BE49-F238E27FC236}">
                <a16:creationId xmlns:a16="http://schemas.microsoft.com/office/drawing/2014/main" id="{1037E6FA-85EE-41AC-9163-DF144CD67F0E}"/>
              </a:ext>
            </a:extLst>
          </p:cNvPr>
          <p:cNvSpPr/>
          <p:nvPr/>
        </p:nvSpPr>
        <p:spPr>
          <a:xfrm>
            <a:off x="3647728" y="252582"/>
            <a:ext cx="4309193" cy="584775"/>
          </a:xfrm>
          <a:prstGeom prst="rect">
            <a:avLst/>
          </a:prstGeom>
        </p:spPr>
        <p:txBody>
          <a:bodyPr wrap="none">
            <a:spAutoFit/>
          </a:bodyPr>
          <a:lstStyle/>
          <a:p>
            <a:r>
              <a:rPr lang="ru-RU" sz="3200" b="1" dirty="0">
                <a:ln w="22225">
                  <a:solidFill>
                    <a:schemeClr val="accent2"/>
                  </a:solidFill>
                  <a:prstDash val="solid"/>
                </a:ln>
                <a:solidFill>
                  <a:schemeClr val="accent2">
                    <a:lumMod val="40000"/>
                    <a:lumOff val="60000"/>
                  </a:schemeClr>
                </a:solidFill>
                <a:latin typeface="Arial Black" panose="020B0A04020102020204" pitchFamily="34" charset="0"/>
              </a:rPr>
              <a:t>ДИЗАЙН-МОДЕЛЬ</a:t>
            </a:r>
          </a:p>
        </p:txBody>
      </p:sp>
    </p:spTree>
    <p:extLst>
      <p:ext uri="{BB962C8B-B14F-4D97-AF65-F5344CB8AC3E}">
        <p14:creationId xmlns:p14="http://schemas.microsoft.com/office/powerpoint/2010/main" val="1418643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1">
            <a:extLst>
              <a:ext uri="{FF2B5EF4-FFF2-40B4-BE49-F238E27FC236}">
                <a16:creationId xmlns:a16="http://schemas.microsoft.com/office/drawing/2014/main" id="{AC3CD981-752A-B731-0CD7-74B7C1851BD7}"/>
              </a:ext>
            </a:extLst>
          </p:cNvPr>
          <p:cNvSpPr/>
          <p:nvPr/>
        </p:nvSpPr>
        <p:spPr>
          <a:xfrm>
            <a:off x="6096000" y="0"/>
            <a:ext cx="5400600" cy="6525344"/>
          </a:xfrm>
          <a:prstGeom prst="rect">
            <a:avLst/>
          </a:prstGeom>
          <a:solidFill>
            <a:schemeClr val="bg2"/>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7" name="Текст 2">
            <a:extLst>
              <a:ext uri="{FF2B5EF4-FFF2-40B4-BE49-F238E27FC236}">
                <a16:creationId xmlns:a16="http://schemas.microsoft.com/office/drawing/2014/main" id="{CFE6FF79-8168-CEAA-B51A-4C8B2A008B70}"/>
              </a:ext>
            </a:extLst>
          </p:cNvPr>
          <p:cNvSpPr txBox="1"/>
          <p:nvPr/>
        </p:nvSpPr>
        <p:spPr>
          <a:xfrm>
            <a:off x="6615058" y="51758"/>
            <a:ext cx="759795" cy="16154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defRPr sz="12000">
                <a:solidFill>
                  <a:srgbClr val="FFFFFF"/>
                </a:solidFill>
                <a:latin typeface="Gilroy-ExtraBold"/>
                <a:ea typeface="Gilroy-ExtraBold"/>
                <a:cs typeface="Gilroy-ExtraBold"/>
                <a:sym typeface="Gilroy-ExtraBold"/>
              </a:defRPr>
            </a:lvl1pPr>
          </a:lstStyle>
          <a:p>
            <a:r>
              <a:rPr dirty="0"/>
              <a:t>1</a:t>
            </a:r>
          </a:p>
        </p:txBody>
      </p:sp>
      <p:sp>
        <p:nvSpPr>
          <p:cNvPr id="8" name="Текст 2">
            <a:extLst>
              <a:ext uri="{FF2B5EF4-FFF2-40B4-BE49-F238E27FC236}">
                <a16:creationId xmlns:a16="http://schemas.microsoft.com/office/drawing/2014/main" id="{5A9D2AB2-F7D2-30E8-6B1F-F84F62DFCF27}"/>
              </a:ext>
            </a:extLst>
          </p:cNvPr>
          <p:cNvSpPr txBox="1"/>
          <p:nvPr/>
        </p:nvSpPr>
        <p:spPr>
          <a:xfrm>
            <a:off x="6506864" y="2989415"/>
            <a:ext cx="759795" cy="16154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defRPr sz="12000">
                <a:solidFill>
                  <a:srgbClr val="FFFFFF"/>
                </a:solidFill>
                <a:latin typeface="Gilroy-ExtraBold"/>
                <a:ea typeface="Gilroy-ExtraBold"/>
                <a:cs typeface="Gilroy-ExtraBold"/>
                <a:sym typeface="Gilroy-ExtraBold"/>
              </a:defRPr>
            </a:lvl1pPr>
          </a:lstStyle>
          <a:p>
            <a:r>
              <a:t>3</a:t>
            </a:r>
          </a:p>
        </p:txBody>
      </p:sp>
      <p:sp>
        <p:nvSpPr>
          <p:cNvPr id="9" name="Текст 2">
            <a:extLst>
              <a:ext uri="{FF2B5EF4-FFF2-40B4-BE49-F238E27FC236}">
                <a16:creationId xmlns:a16="http://schemas.microsoft.com/office/drawing/2014/main" id="{E3CE5EC9-3745-02A7-8612-8356910AA40B}"/>
              </a:ext>
            </a:extLst>
          </p:cNvPr>
          <p:cNvSpPr txBox="1"/>
          <p:nvPr/>
        </p:nvSpPr>
        <p:spPr>
          <a:xfrm>
            <a:off x="9684871" y="1450176"/>
            <a:ext cx="759794" cy="16154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defRPr sz="12000">
                <a:solidFill>
                  <a:srgbClr val="FFFFFF"/>
                </a:solidFill>
                <a:latin typeface="Gilroy-ExtraBold"/>
                <a:ea typeface="Gilroy-ExtraBold"/>
                <a:cs typeface="Gilroy-ExtraBold"/>
                <a:sym typeface="Gilroy-ExtraBold"/>
              </a:defRPr>
            </a:lvl1pPr>
          </a:lstStyle>
          <a:p>
            <a:r>
              <a:rPr dirty="0"/>
              <a:t>2</a:t>
            </a:r>
          </a:p>
        </p:txBody>
      </p:sp>
      <p:sp>
        <p:nvSpPr>
          <p:cNvPr id="10" name="Текст 2">
            <a:extLst>
              <a:ext uri="{FF2B5EF4-FFF2-40B4-BE49-F238E27FC236}">
                <a16:creationId xmlns:a16="http://schemas.microsoft.com/office/drawing/2014/main" id="{4EE6F3CB-2BDA-BC90-191D-2306F263BF1E}"/>
              </a:ext>
            </a:extLst>
          </p:cNvPr>
          <p:cNvSpPr txBox="1"/>
          <p:nvPr/>
        </p:nvSpPr>
        <p:spPr>
          <a:xfrm>
            <a:off x="9912424" y="3912844"/>
            <a:ext cx="759794" cy="16154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defRPr sz="12000">
                <a:solidFill>
                  <a:srgbClr val="FFFFFF"/>
                </a:solidFill>
                <a:latin typeface="Gilroy-ExtraBold"/>
                <a:ea typeface="Gilroy-ExtraBold"/>
                <a:cs typeface="Gilroy-ExtraBold"/>
                <a:sym typeface="Gilroy-ExtraBold"/>
              </a:defRPr>
            </a:lvl1pPr>
          </a:lstStyle>
          <a:p>
            <a:r>
              <a:rPr dirty="0"/>
              <a:t>4</a:t>
            </a:r>
          </a:p>
        </p:txBody>
      </p:sp>
      <p:sp>
        <p:nvSpPr>
          <p:cNvPr id="11" name="Текст 2">
            <a:extLst>
              <a:ext uri="{FF2B5EF4-FFF2-40B4-BE49-F238E27FC236}">
                <a16:creationId xmlns:a16="http://schemas.microsoft.com/office/drawing/2014/main" id="{593A2AB2-4983-D37D-2321-31705264D593}"/>
              </a:ext>
            </a:extLst>
          </p:cNvPr>
          <p:cNvSpPr txBox="1"/>
          <p:nvPr/>
        </p:nvSpPr>
        <p:spPr>
          <a:xfrm>
            <a:off x="6572539" y="4562803"/>
            <a:ext cx="2043741" cy="10770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lvl1pPr>
              <a:defRPr sz="1600">
                <a:solidFill>
                  <a:srgbClr val="1B1B1B"/>
                </a:solidFill>
                <a:latin typeface="Gilroy-Light"/>
                <a:ea typeface="Gilroy-Light"/>
                <a:cs typeface="Gilroy-Light"/>
                <a:sym typeface="Gilroy-Light"/>
              </a:defRPr>
            </a:lvl1pPr>
          </a:lstStyle>
          <a:p>
            <a:pPr lvl="0" algn="ctr" rtl="0">
              <a:buClrTx/>
              <a:defRPr/>
            </a:pPr>
            <a:r>
              <a:rPr lang="ru-RU" sz="2133" b="1" kern="1200" dirty="0">
                <a:solidFill>
                  <a:srgbClr val="2E67B1"/>
                </a:solidFill>
                <a:latin typeface="Calibri"/>
                <a:ea typeface="+mn-ea"/>
                <a:cs typeface="+mn-cs"/>
              </a:rPr>
              <a:t>Реализация первой партии 2025г.</a:t>
            </a:r>
            <a:endParaRPr lang="en-JM" sz="2133" b="1" kern="1200" dirty="0">
              <a:solidFill>
                <a:srgbClr val="2E67B1"/>
              </a:solidFill>
              <a:latin typeface="Calibri"/>
              <a:ea typeface="+mn-ea"/>
              <a:cs typeface="+mn-cs"/>
            </a:endParaRPr>
          </a:p>
        </p:txBody>
      </p:sp>
      <p:sp>
        <p:nvSpPr>
          <p:cNvPr id="12" name="Текст 2">
            <a:extLst>
              <a:ext uri="{FF2B5EF4-FFF2-40B4-BE49-F238E27FC236}">
                <a16:creationId xmlns:a16="http://schemas.microsoft.com/office/drawing/2014/main" id="{0F5A8545-192D-824C-B21A-D32942DDAA7A}"/>
              </a:ext>
            </a:extLst>
          </p:cNvPr>
          <p:cNvSpPr txBox="1"/>
          <p:nvPr/>
        </p:nvSpPr>
        <p:spPr>
          <a:xfrm>
            <a:off x="6098555" y="1545366"/>
            <a:ext cx="2043741" cy="10770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lvl1pPr>
              <a:defRPr sz="1600">
                <a:solidFill>
                  <a:srgbClr val="1B1B1B"/>
                </a:solidFill>
                <a:latin typeface="Gilroy-Light"/>
                <a:ea typeface="Gilroy-Light"/>
                <a:cs typeface="Gilroy-Light"/>
                <a:sym typeface="Gilroy-Light"/>
              </a:defRPr>
            </a:lvl1pPr>
          </a:lstStyle>
          <a:p>
            <a:pPr lvl="0" algn="ctr" rtl="0">
              <a:buClrTx/>
              <a:defRPr/>
            </a:pPr>
            <a:r>
              <a:rPr lang="ru-RU" sz="2133" b="1" kern="1200" dirty="0">
                <a:solidFill>
                  <a:srgbClr val="2E67B1"/>
                </a:solidFill>
                <a:latin typeface="Calibri"/>
                <a:ea typeface="+mn-ea"/>
                <a:cs typeface="+mn-cs"/>
              </a:rPr>
              <a:t>Проведение НИОКР 2023-2024 г. </a:t>
            </a:r>
            <a:endParaRPr lang="en-JM" sz="2133" b="1" kern="1200" dirty="0">
              <a:solidFill>
                <a:srgbClr val="2E67B1"/>
              </a:solidFill>
              <a:latin typeface="Calibri"/>
              <a:ea typeface="+mn-ea"/>
              <a:cs typeface="+mn-cs"/>
            </a:endParaRPr>
          </a:p>
        </p:txBody>
      </p:sp>
      <p:sp>
        <p:nvSpPr>
          <p:cNvPr id="13" name="Текст 2">
            <a:extLst>
              <a:ext uri="{FF2B5EF4-FFF2-40B4-BE49-F238E27FC236}">
                <a16:creationId xmlns:a16="http://schemas.microsoft.com/office/drawing/2014/main" id="{ECB216EE-533D-BBE6-3843-FFB751445405}"/>
              </a:ext>
            </a:extLst>
          </p:cNvPr>
          <p:cNvSpPr txBox="1"/>
          <p:nvPr/>
        </p:nvSpPr>
        <p:spPr>
          <a:xfrm>
            <a:off x="9718283" y="2977844"/>
            <a:ext cx="1565011" cy="10770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1600">
                <a:solidFill>
                  <a:srgbClr val="1B1B1B"/>
                </a:solidFill>
                <a:latin typeface="Gilroy-Light"/>
                <a:ea typeface="Gilroy-Light"/>
                <a:cs typeface="Gilroy-Light"/>
                <a:sym typeface="Gilroy-Light"/>
              </a:defRPr>
            </a:lvl1pPr>
          </a:lstStyle>
          <a:p>
            <a:pPr lvl="0" algn="ctr" rtl="0">
              <a:buClrTx/>
              <a:defRPr/>
            </a:pPr>
            <a:r>
              <a:rPr lang="ru-RU" sz="2133" b="1" kern="1200" dirty="0">
                <a:solidFill>
                  <a:srgbClr val="2E67B1"/>
                </a:solidFill>
                <a:latin typeface="Calibri"/>
                <a:ea typeface="+mn-ea"/>
                <a:cs typeface="+mn-cs"/>
              </a:rPr>
              <a:t>Завершение НИОКР 2024г.</a:t>
            </a:r>
            <a:endParaRPr lang="en-JM" sz="2133" b="1" kern="1200" dirty="0">
              <a:solidFill>
                <a:srgbClr val="2E67B1"/>
              </a:solidFill>
              <a:latin typeface="Calibri"/>
              <a:ea typeface="+mn-ea"/>
              <a:cs typeface="+mn-cs"/>
            </a:endParaRPr>
          </a:p>
        </p:txBody>
      </p:sp>
      <p:sp>
        <p:nvSpPr>
          <p:cNvPr id="14" name="Текст 2">
            <a:extLst>
              <a:ext uri="{FF2B5EF4-FFF2-40B4-BE49-F238E27FC236}">
                <a16:creationId xmlns:a16="http://schemas.microsoft.com/office/drawing/2014/main" id="{B845AB7F-B8EE-1D93-7AEF-233FD5A8678D}"/>
              </a:ext>
            </a:extLst>
          </p:cNvPr>
          <p:cNvSpPr txBox="1"/>
          <p:nvPr/>
        </p:nvSpPr>
        <p:spPr>
          <a:xfrm>
            <a:off x="9687208" y="5277187"/>
            <a:ext cx="1565011" cy="1323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lvl1pPr>
              <a:defRPr sz="1600">
                <a:solidFill>
                  <a:srgbClr val="1B1B1B"/>
                </a:solidFill>
                <a:latin typeface="Gilroy-Light"/>
                <a:ea typeface="Gilroy-Light"/>
                <a:cs typeface="Gilroy-Light"/>
                <a:sym typeface="Gilroy-Light"/>
              </a:defRPr>
            </a:lvl1pPr>
          </a:lstStyle>
          <a:p>
            <a:pPr lvl="0" algn="ctr" rtl="0">
              <a:buClrTx/>
              <a:defRPr/>
            </a:pPr>
            <a:r>
              <a:rPr lang="ru-RU" sz="2133" b="1" kern="1200" dirty="0">
                <a:solidFill>
                  <a:srgbClr val="2E67B1"/>
                </a:solidFill>
                <a:latin typeface="Calibri"/>
                <a:ea typeface="+mn-ea"/>
                <a:cs typeface="+mn-cs"/>
              </a:rPr>
              <a:t>Поточное производство 2026г. </a:t>
            </a:r>
            <a:endParaRPr lang="en-JM" sz="2133" b="1" kern="1200" dirty="0">
              <a:solidFill>
                <a:srgbClr val="2E67B1"/>
              </a:solidFill>
              <a:latin typeface="Calibri"/>
              <a:ea typeface="+mn-ea"/>
              <a:cs typeface="+mn-cs"/>
            </a:endParaRPr>
          </a:p>
          <a:p>
            <a:r>
              <a:rPr lang="ru-RU" dirty="0"/>
              <a:t>, </a:t>
            </a:r>
          </a:p>
        </p:txBody>
      </p:sp>
      <p:sp>
        <p:nvSpPr>
          <p:cNvPr id="15" name="Соединительная линия уступом 2">
            <a:extLst>
              <a:ext uri="{FF2B5EF4-FFF2-40B4-BE49-F238E27FC236}">
                <a16:creationId xmlns:a16="http://schemas.microsoft.com/office/drawing/2014/main" id="{FC2F94DA-A0C5-01D9-317E-E366B65DAF33}"/>
              </a:ext>
            </a:extLst>
          </p:cNvPr>
          <p:cNvSpPr/>
          <p:nvPr/>
        </p:nvSpPr>
        <p:spPr>
          <a:xfrm>
            <a:off x="7477146" y="1011301"/>
            <a:ext cx="2162014" cy="13239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63500">
            <a:solidFill>
              <a:srgbClr val="FCAF17"/>
            </a:solidFill>
            <a:miter/>
            <a:tailEnd type="triangle"/>
          </a:ln>
        </p:spPr>
        <p:txBody>
          <a:bodyPr lIns="45718" tIns="45718" rIns="45718" bIns="45718" anchor="ctr"/>
          <a:lstStyle/>
          <a:p>
            <a:pPr>
              <a:defRPr>
                <a:latin typeface="+mj-lt"/>
                <a:ea typeface="+mj-ea"/>
                <a:cs typeface="+mj-cs"/>
                <a:sym typeface="Calibri"/>
              </a:defRPr>
            </a:pPr>
            <a:endParaRPr/>
          </a:p>
        </p:txBody>
      </p:sp>
      <p:sp>
        <p:nvSpPr>
          <p:cNvPr id="16" name="Соединительная линия уступом 26">
            <a:extLst>
              <a:ext uri="{FF2B5EF4-FFF2-40B4-BE49-F238E27FC236}">
                <a16:creationId xmlns:a16="http://schemas.microsoft.com/office/drawing/2014/main" id="{28978B0B-AC1E-31C9-D784-0F71BB809DC6}"/>
              </a:ext>
            </a:extLst>
          </p:cNvPr>
          <p:cNvSpPr/>
          <p:nvPr/>
        </p:nvSpPr>
        <p:spPr>
          <a:xfrm flipH="1">
            <a:off x="7663413" y="2702913"/>
            <a:ext cx="1828805" cy="106680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63500">
            <a:solidFill>
              <a:srgbClr val="FCAF17"/>
            </a:solidFill>
            <a:miter/>
            <a:tailEnd type="triangle"/>
          </a:ln>
        </p:spPr>
        <p:txBody>
          <a:bodyPr lIns="45718" tIns="45718" rIns="45718" bIns="45718" anchor="ctr"/>
          <a:lstStyle/>
          <a:p>
            <a:pPr>
              <a:defRPr>
                <a:latin typeface="+mj-lt"/>
                <a:ea typeface="+mj-ea"/>
                <a:cs typeface="+mj-cs"/>
                <a:sym typeface="Calibri"/>
              </a:defRPr>
            </a:pPr>
            <a:endParaRPr/>
          </a:p>
        </p:txBody>
      </p:sp>
      <p:sp>
        <p:nvSpPr>
          <p:cNvPr id="17" name="Соединительная линия уступом 29">
            <a:extLst>
              <a:ext uri="{FF2B5EF4-FFF2-40B4-BE49-F238E27FC236}">
                <a16:creationId xmlns:a16="http://schemas.microsoft.com/office/drawing/2014/main" id="{2224C448-8449-4ACD-EA7F-F58D3EFE0AD7}"/>
              </a:ext>
            </a:extLst>
          </p:cNvPr>
          <p:cNvSpPr/>
          <p:nvPr/>
        </p:nvSpPr>
        <p:spPr>
          <a:xfrm>
            <a:off x="7663413" y="4171270"/>
            <a:ext cx="2319868" cy="82257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63500">
            <a:solidFill>
              <a:srgbClr val="FCAF17"/>
            </a:solidFill>
            <a:miter/>
            <a:tailEnd type="triangle"/>
          </a:ln>
        </p:spPr>
        <p:txBody>
          <a:bodyPr lIns="45718" tIns="45718" rIns="45718" bIns="45718" anchor="ctr"/>
          <a:lstStyle/>
          <a:p>
            <a:pPr>
              <a:defRPr>
                <a:latin typeface="+mj-lt"/>
                <a:ea typeface="+mj-ea"/>
                <a:cs typeface="+mj-cs"/>
                <a:sym typeface="Calibri"/>
              </a:defRPr>
            </a:pPr>
            <a:endParaRPr/>
          </a:p>
        </p:txBody>
      </p:sp>
      <p:sp>
        <p:nvSpPr>
          <p:cNvPr id="21" name="Текст 2">
            <a:extLst>
              <a:ext uri="{FF2B5EF4-FFF2-40B4-BE49-F238E27FC236}">
                <a16:creationId xmlns:a16="http://schemas.microsoft.com/office/drawing/2014/main" id="{8995DD47-52DD-0151-12C9-58D3AB746512}"/>
              </a:ext>
            </a:extLst>
          </p:cNvPr>
          <p:cNvSpPr txBox="1"/>
          <p:nvPr/>
        </p:nvSpPr>
        <p:spPr>
          <a:xfrm>
            <a:off x="-286176" y="2561564"/>
            <a:ext cx="4989789" cy="338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lvl="8">
              <a:defRPr sz="1600">
                <a:solidFill>
                  <a:srgbClr val="1B1B1B"/>
                </a:solidFill>
                <a:latin typeface="Gilroy-Light"/>
                <a:ea typeface="Gilroy-Light"/>
                <a:cs typeface="Gilroy-Light"/>
                <a:sym typeface="Gilroy-Light"/>
              </a:defRPr>
            </a:pPr>
            <a:endParaRPr dirty="0"/>
          </a:p>
        </p:txBody>
      </p:sp>
      <p:sp>
        <p:nvSpPr>
          <p:cNvPr id="3" name="object 5">
            <a:extLst>
              <a:ext uri="{FF2B5EF4-FFF2-40B4-BE49-F238E27FC236}">
                <a16:creationId xmlns:a16="http://schemas.microsoft.com/office/drawing/2014/main" id="{CB21BAB0-CC23-05EF-2118-7E06E5F45E62}"/>
              </a:ext>
            </a:extLst>
          </p:cNvPr>
          <p:cNvSpPr txBox="1">
            <a:spLocks/>
          </p:cNvSpPr>
          <p:nvPr/>
        </p:nvSpPr>
        <p:spPr>
          <a:xfrm>
            <a:off x="304611" y="206246"/>
            <a:ext cx="8472264" cy="499441"/>
          </a:xfrm>
          <a:prstGeom prst="rect">
            <a:avLst/>
          </a:prstGeom>
        </p:spPr>
        <p:txBody>
          <a:bodyPr vert="horz" wrap="square" lIns="0" tIns="6931" rIns="0" bIns="0" rtlCol="0">
            <a:spAutoFit/>
          </a:bodyPr>
          <a:lstStyle>
            <a:lvl1pPr algn="l" defTabSz="914358" rtl="0" eaLnBrk="1" latinLnBrk="0" hangingPunct="1">
              <a:lnSpc>
                <a:spcPct val="90000"/>
              </a:lnSpc>
              <a:spcBef>
                <a:spcPct val="0"/>
              </a:spcBef>
              <a:buNone/>
              <a:defRPr sz="4400" kern="1200">
                <a:solidFill>
                  <a:schemeClr val="tx1"/>
                </a:solidFill>
                <a:latin typeface="+mj-lt"/>
                <a:ea typeface="+mj-ea"/>
                <a:cs typeface="+mj-cs"/>
              </a:defRPr>
            </a:lvl1pPr>
          </a:lstStyle>
          <a:p>
            <a:pPr marL="7701">
              <a:lnSpc>
                <a:spcPct val="100000"/>
              </a:lnSpc>
              <a:spcBef>
                <a:spcPts val="55"/>
              </a:spcBef>
              <a:buClrTx/>
              <a:buFontTx/>
            </a:pPr>
            <a:r>
              <a:rPr lang="ru-RU" sz="3200" cap="all" dirty="0">
                <a:solidFill>
                  <a:schemeClr val="accent1"/>
                </a:solidFill>
              </a:rPr>
              <a:t>план</a:t>
            </a:r>
          </a:p>
        </p:txBody>
      </p:sp>
      <p:sp>
        <p:nvSpPr>
          <p:cNvPr id="4" name="Прямоугольник 3">
            <a:extLst>
              <a:ext uri="{FF2B5EF4-FFF2-40B4-BE49-F238E27FC236}">
                <a16:creationId xmlns:a16="http://schemas.microsoft.com/office/drawing/2014/main" id="{4CD3C31F-830B-4A44-A1FA-CC98E9CFE65D}"/>
              </a:ext>
            </a:extLst>
          </p:cNvPr>
          <p:cNvSpPr/>
          <p:nvPr/>
        </p:nvSpPr>
        <p:spPr>
          <a:xfrm>
            <a:off x="-34857" y="603941"/>
            <a:ext cx="6034614" cy="4197944"/>
          </a:xfrm>
          <a:prstGeom prst="rect">
            <a:avLst/>
          </a:prstGeom>
        </p:spPr>
        <p:txBody>
          <a:bodyPr wrap="square">
            <a:spAutoFit/>
          </a:bodyPr>
          <a:lstStyle/>
          <a:p>
            <a:pPr marL="1202237" lvl="0" indent="-1202237" algn="just" rtl="0" fontAlgn="base">
              <a:lnSpc>
                <a:spcPct val="120000"/>
              </a:lnSpc>
              <a:spcAft>
                <a:spcPct val="0"/>
              </a:spcAft>
              <a:buClrTx/>
              <a:tabLst>
                <a:tab pos="950360" algn="l"/>
                <a:tab pos="1202237" algn="l"/>
                <a:tab pos="1667892" algn="l"/>
              </a:tabLst>
              <a:defRPr/>
            </a:pPr>
            <a:r>
              <a:rPr lang="ru-RU" altLang="ru-RU" sz="1867" b="1" kern="1200" dirty="0">
                <a:solidFill>
                  <a:prstClr val="black"/>
                </a:solidFill>
                <a:latin typeface="Arial" panose="020B0604020202020204" pitchFamily="34" charset="0"/>
                <a:ea typeface="+mn-ea"/>
                <a:cs typeface="Arial" panose="020B0604020202020204" pitchFamily="34" charset="0"/>
              </a:rPr>
              <a:t>1 Этап –      Проведение НИОКР</a:t>
            </a:r>
          </a:p>
          <a:p>
            <a:pPr marL="1202237" lvl="0" indent="-1202237" algn="just" rtl="0" fontAlgn="base">
              <a:lnSpc>
                <a:spcPct val="120000"/>
              </a:lnSpc>
              <a:spcAft>
                <a:spcPct val="0"/>
              </a:spcAft>
              <a:buClrTx/>
              <a:tabLst>
                <a:tab pos="950360" algn="l"/>
                <a:tab pos="1202237" algn="l"/>
                <a:tab pos="1667892" algn="l"/>
              </a:tabLst>
              <a:defRPr/>
            </a:pPr>
            <a:r>
              <a:rPr lang="ru-RU" altLang="ru-RU" sz="1867" b="1" kern="1200" dirty="0">
                <a:solidFill>
                  <a:prstClr val="black"/>
                </a:solidFill>
                <a:latin typeface="Arial" panose="020B0604020202020204" pitchFamily="34" charset="0"/>
                <a:ea typeface="+mn-ea"/>
                <a:cs typeface="Arial" panose="020B0604020202020204" pitchFamily="34" charset="0"/>
              </a:rPr>
              <a:t>2 Этап – Завершение НИОКР, технический дизайн, разработка программного обеспечения и выпуск первой пробной партии продукции</a:t>
            </a:r>
          </a:p>
          <a:p>
            <a:pPr marL="1202237" indent="-1202237" algn="just" rtl="0" fontAlgn="base">
              <a:lnSpc>
                <a:spcPct val="120000"/>
              </a:lnSpc>
              <a:spcAft>
                <a:spcPct val="0"/>
              </a:spcAft>
              <a:buClrTx/>
              <a:tabLst>
                <a:tab pos="950360" algn="l"/>
                <a:tab pos="1202237" algn="l"/>
                <a:tab pos="1667892" algn="l"/>
              </a:tabLst>
              <a:defRPr/>
            </a:pPr>
            <a:r>
              <a:rPr lang="ru-RU" altLang="ru-RU" sz="1867" b="1" kern="1200" dirty="0">
                <a:solidFill>
                  <a:prstClr val="black"/>
                </a:solidFill>
                <a:latin typeface="Arial" panose="020B0604020202020204" pitchFamily="34" charset="0"/>
                <a:ea typeface="+mn-ea"/>
                <a:cs typeface="Arial" panose="020B0604020202020204" pitchFamily="34" charset="0"/>
              </a:rPr>
              <a:t>3 Этап – Создание прототипа бокса, проведение заключительных испытаний. Создание сайта, линии поддержки потребителя + создание первой партии </a:t>
            </a:r>
            <a:r>
              <a:rPr lang="en-US" altLang="ru-RU" sz="1867" b="1" kern="1200" dirty="0" err="1">
                <a:solidFill>
                  <a:prstClr val="black"/>
                </a:solidFill>
                <a:latin typeface="Arial" panose="020B0604020202020204" pitchFamily="34" charset="0"/>
                <a:ea typeface="+mn-ea"/>
                <a:cs typeface="Arial" panose="020B0604020202020204" pitchFamily="34" charset="0"/>
              </a:rPr>
              <a:t>GribBox</a:t>
            </a:r>
            <a:r>
              <a:rPr lang="ru-RU" altLang="ru-RU" sz="1867" b="1" kern="1200" dirty="0">
                <a:solidFill>
                  <a:prstClr val="black"/>
                </a:solidFill>
                <a:latin typeface="Arial" panose="020B0604020202020204" pitchFamily="34" charset="0"/>
                <a:ea typeface="+mn-ea"/>
                <a:cs typeface="Arial" panose="020B0604020202020204" pitchFamily="34" charset="0"/>
              </a:rPr>
              <a:t> (</a:t>
            </a:r>
            <a:r>
              <a:rPr lang="en-US" altLang="ru-RU" sz="1867" b="1" kern="1200" dirty="0">
                <a:solidFill>
                  <a:prstClr val="black"/>
                </a:solidFill>
                <a:latin typeface="Arial" panose="020B0604020202020204" pitchFamily="34" charset="0"/>
                <a:ea typeface="+mn-ea"/>
                <a:cs typeface="Arial" panose="020B0604020202020204" pitchFamily="34" charset="0"/>
              </a:rPr>
              <a:t>1</a:t>
            </a:r>
            <a:r>
              <a:rPr lang="ru-RU" altLang="ru-RU" sz="1867" b="1" kern="1200" dirty="0">
                <a:solidFill>
                  <a:prstClr val="black"/>
                </a:solidFill>
                <a:latin typeface="Arial" panose="020B0604020202020204" pitchFamily="34" charset="0"/>
                <a:ea typeface="+mn-ea"/>
                <a:cs typeface="Arial" panose="020B0604020202020204" pitchFamily="34" charset="0"/>
              </a:rPr>
              <a:t>00 штук), реализация партии. Поиск инвесторов, подача заявок на Программу «Старт» </a:t>
            </a:r>
          </a:p>
        </p:txBody>
      </p:sp>
      <p:sp>
        <p:nvSpPr>
          <p:cNvPr id="5" name="Прямоугольник 4">
            <a:extLst>
              <a:ext uri="{FF2B5EF4-FFF2-40B4-BE49-F238E27FC236}">
                <a16:creationId xmlns:a16="http://schemas.microsoft.com/office/drawing/2014/main" id="{A5282297-CB3A-48A0-A620-D6DB08410CCF}"/>
              </a:ext>
            </a:extLst>
          </p:cNvPr>
          <p:cNvSpPr/>
          <p:nvPr/>
        </p:nvSpPr>
        <p:spPr>
          <a:xfrm>
            <a:off x="47860" y="4836047"/>
            <a:ext cx="6096000" cy="750205"/>
          </a:xfrm>
          <a:prstGeom prst="rect">
            <a:avLst/>
          </a:prstGeom>
        </p:spPr>
        <p:txBody>
          <a:bodyPr>
            <a:spAutoFit/>
          </a:bodyPr>
          <a:lstStyle/>
          <a:p>
            <a:pPr marL="1202237" lvl="0" indent="-1202237" algn="just" rtl="0" fontAlgn="base">
              <a:lnSpc>
                <a:spcPct val="120000"/>
              </a:lnSpc>
              <a:spcAft>
                <a:spcPct val="0"/>
              </a:spcAft>
              <a:buClrTx/>
              <a:tabLst>
                <a:tab pos="950360" algn="l"/>
                <a:tab pos="1202237" algn="l"/>
                <a:tab pos="1667892" algn="l"/>
              </a:tabLst>
              <a:defRPr/>
            </a:pPr>
            <a:r>
              <a:rPr lang="ru-RU" altLang="ru-RU" sz="1800" b="1" kern="1200" dirty="0">
                <a:solidFill>
                  <a:prstClr val="black"/>
                </a:solidFill>
                <a:latin typeface="Times New Roman" panose="02020603050405020304" pitchFamily="18" charset="0"/>
                <a:ea typeface="+mn-ea"/>
                <a:cs typeface="Times New Roman" panose="02020603050405020304" pitchFamily="18" charset="0"/>
              </a:rPr>
              <a:t>4  Этап  </a:t>
            </a:r>
            <a:r>
              <a:rPr lang="ru-RU" altLang="ru-RU" sz="1800" b="1" kern="1200" dirty="0">
                <a:solidFill>
                  <a:prstClr val="black"/>
                </a:solidFill>
                <a:latin typeface="Arial" panose="020B0604020202020204" pitchFamily="34" charset="0"/>
                <a:ea typeface="+mn-ea"/>
                <a:cs typeface="Arial" panose="020B0604020202020204" pitchFamily="34" charset="0"/>
              </a:rPr>
              <a:t>–   Становление производства и продажа модулей </a:t>
            </a:r>
            <a:r>
              <a:rPr lang="en-US" altLang="ru-RU" sz="1800" b="1" kern="1200" dirty="0" err="1">
                <a:solidFill>
                  <a:prstClr val="black"/>
                </a:solidFill>
                <a:latin typeface="Arial" panose="020B0604020202020204" pitchFamily="34" charset="0"/>
                <a:ea typeface="+mn-ea"/>
                <a:cs typeface="Arial" panose="020B0604020202020204" pitchFamily="34" charset="0"/>
              </a:rPr>
              <a:t>GribBox</a:t>
            </a:r>
            <a:r>
              <a:rPr lang="ru-RU" altLang="ru-RU" sz="1800" b="1" kern="1200" dirty="0">
                <a:solidFill>
                  <a:prstClr val="black"/>
                </a:solidFill>
                <a:latin typeface="Times New Roman" panose="02020603050405020304" pitchFamily="18" charset="0"/>
                <a:ea typeface="+mn-ea"/>
                <a:cs typeface="Times New Roman" panose="02020603050405020304" pitchFamily="18" charset="0"/>
              </a:rPr>
              <a:t>.</a:t>
            </a:r>
          </a:p>
        </p:txBody>
      </p:sp>
      <p:sp>
        <p:nvSpPr>
          <p:cNvPr id="18" name="Прямоугольник 17">
            <a:extLst>
              <a:ext uri="{FF2B5EF4-FFF2-40B4-BE49-F238E27FC236}">
                <a16:creationId xmlns:a16="http://schemas.microsoft.com/office/drawing/2014/main" id="{72F4977D-D9AC-4E11-9F0C-05709AE2FBD2}"/>
              </a:ext>
            </a:extLst>
          </p:cNvPr>
          <p:cNvSpPr/>
          <p:nvPr/>
        </p:nvSpPr>
        <p:spPr>
          <a:xfrm>
            <a:off x="156810" y="5572356"/>
            <a:ext cx="5661099" cy="95295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ctr" rtl="0" fontAlgn="base">
              <a:lnSpc>
                <a:spcPct val="120000"/>
              </a:lnSpc>
              <a:spcAft>
                <a:spcPct val="0"/>
              </a:spcAft>
              <a:buClrTx/>
              <a:defRPr/>
            </a:pPr>
            <a:r>
              <a:rPr lang="ru-RU" altLang="ru-RU" sz="1600" b="1" kern="1200" dirty="0">
                <a:solidFill>
                  <a:prstClr val="black"/>
                </a:solidFill>
                <a:latin typeface="Arial" panose="020B0604020202020204" pitchFamily="34" charset="0"/>
                <a:cs typeface="Arial" panose="020B0604020202020204" pitchFamily="34" charset="0"/>
              </a:rPr>
              <a:t>Дополнительные финансовые средства для реализации данного проекта планируется получить от инвесторов, с помощью гранта. </a:t>
            </a:r>
          </a:p>
        </p:txBody>
      </p:sp>
    </p:spTree>
    <p:extLst>
      <p:ext uri="{BB962C8B-B14F-4D97-AF65-F5344CB8AC3E}">
        <p14:creationId xmlns:p14="http://schemas.microsoft.com/office/powerpoint/2010/main" val="342920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a:extLst>
              <a:ext uri="{FF2B5EF4-FFF2-40B4-BE49-F238E27FC236}">
                <a16:creationId xmlns:a16="http://schemas.microsoft.com/office/drawing/2014/main" id="{A5226535-696A-CA4E-ABFF-0DDA26D36985}"/>
              </a:ext>
            </a:extLst>
          </p:cNvPr>
          <p:cNvSpPr>
            <a:spLocks noChangeArrowheads="1"/>
          </p:cNvSpPr>
          <p:nvPr/>
        </p:nvSpPr>
        <p:spPr bwMode="auto">
          <a:xfrm>
            <a:off x="-15875" y="5229200"/>
            <a:ext cx="1503363" cy="1652614"/>
          </a:xfrm>
          <a:prstGeom prst="rect">
            <a:avLst/>
          </a:prstGeom>
          <a:blipFill dpi="0" rotWithShape="1">
            <a:blip r:embed="rId2"/>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3" name="Прямоугольник">
            <a:extLst>
              <a:ext uri="{FF2B5EF4-FFF2-40B4-BE49-F238E27FC236}">
                <a16:creationId xmlns:a16="http://schemas.microsoft.com/office/drawing/2014/main" id="{3B997FA6-A8C7-AC76-2A90-28E74F579841}"/>
              </a:ext>
            </a:extLst>
          </p:cNvPr>
          <p:cNvSpPr>
            <a:spLocks noChangeArrowheads="1"/>
          </p:cNvSpPr>
          <p:nvPr/>
        </p:nvSpPr>
        <p:spPr bwMode="auto">
          <a:xfrm>
            <a:off x="1481138" y="5229200"/>
            <a:ext cx="1501775" cy="1652614"/>
          </a:xfrm>
          <a:prstGeom prst="rect">
            <a:avLst/>
          </a:prstGeom>
          <a:blipFill dpi="0" rotWithShape="1">
            <a:blip r:embed="rId3"/>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4" name="Прямоугольник">
            <a:extLst>
              <a:ext uri="{FF2B5EF4-FFF2-40B4-BE49-F238E27FC236}">
                <a16:creationId xmlns:a16="http://schemas.microsoft.com/office/drawing/2014/main" id="{2C59E2CD-FC4F-9170-E1E7-925642AEAA21}"/>
              </a:ext>
            </a:extLst>
          </p:cNvPr>
          <p:cNvSpPr>
            <a:spLocks noChangeArrowheads="1"/>
          </p:cNvSpPr>
          <p:nvPr/>
        </p:nvSpPr>
        <p:spPr bwMode="auto">
          <a:xfrm>
            <a:off x="2965451" y="5229200"/>
            <a:ext cx="1501775" cy="1652614"/>
          </a:xfrm>
          <a:prstGeom prst="rect">
            <a:avLst/>
          </a:prstGeom>
          <a:blipFill dpi="0" rotWithShape="1">
            <a:blip r:embed="rId4"/>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6" name="Прямоугольник">
            <a:extLst>
              <a:ext uri="{FF2B5EF4-FFF2-40B4-BE49-F238E27FC236}">
                <a16:creationId xmlns:a16="http://schemas.microsoft.com/office/drawing/2014/main" id="{13841E90-F88E-739C-6BEB-FA916BEFA38D}"/>
              </a:ext>
            </a:extLst>
          </p:cNvPr>
          <p:cNvSpPr>
            <a:spLocks noChangeArrowheads="1"/>
          </p:cNvSpPr>
          <p:nvPr/>
        </p:nvSpPr>
        <p:spPr bwMode="auto">
          <a:xfrm>
            <a:off x="4449763" y="5229200"/>
            <a:ext cx="1503362" cy="1652614"/>
          </a:xfrm>
          <a:prstGeom prst="rect">
            <a:avLst/>
          </a:prstGeom>
          <a:blipFill dpi="0" rotWithShape="1">
            <a:blip r:embed="rId5"/>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7" name="Прямоугольник">
            <a:extLst>
              <a:ext uri="{FF2B5EF4-FFF2-40B4-BE49-F238E27FC236}">
                <a16:creationId xmlns:a16="http://schemas.microsoft.com/office/drawing/2014/main" id="{BC6CC5B3-52F0-85C0-8F5F-F112E155425B}"/>
              </a:ext>
            </a:extLst>
          </p:cNvPr>
          <p:cNvSpPr>
            <a:spLocks noChangeArrowheads="1"/>
          </p:cNvSpPr>
          <p:nvPr/>
        </p:nvSpPr>
        <p:spPr bwMode="auto">
          <a:xfrm>
            <a:off x="5951538" y="5229200"/>
            <a:ext cx="1501775" cy="1652614"/>
          </a:xfrm>
          <a:prstGeom prst="rect">
            <a:avLst/>
          </a:prstGeom>
          <a:blipFill dpi="0" rotWithShape="1">
            <a:blip r:embed="rId4"/>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8" name="Прямоугольник">
            <a:extLst>
              <a:ext uri="{FF2B5EF4-FFF2-40B4-BE49-F238E27FC236}">
                <a16:creationId xmlns:a16="http://schemas.microsoft.com/office/drawing/2014/main" id="{BA36A7D2-EF31-836E-CB26-AE8D311C2C30}"/>
              </a:ext>
            </a:extLst>
          </p:cNvPr>
          <p:cNvSpPr>
            <a:spLocks noChangeArrowheads="1"/>
          </p:cNvSpPr>
          <p:nvPr/>
        </p:nvSpPr>
        <p:spPr bwMode="auto">
          <a:xfrm>
            <a:off x="7419975" y="5229200"/>
            <a:ext cx="1501775" cy="1652614"/>
          </a:xfrm>
          <a:prstGeom prst="rect">
            <a:avLst/>
          </a:prstGeom>
          <a:blipFill dpi="0" rotWithShape="1">
            <a:blip r:embed="rId6"/>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9" name="Прямоугольник">
            <a:extLst>
              <a:ext uri="{FF2B5EF4-FFF2-40B4-BE49-F238E27FC236}">
                <a16:creationId xmlns:a16="http://schemas.microsoft.com/office/drawing/2014/main" id="{51D533AB-A49E-08F7-FAEF-B9E28ED9C7F4}"/>
              </a:ext>
            </a:extLst>
          </p:cNvPr>
          <p:cNvSpPr>
            <a:spLocks noChangeArrowheads="1"/>
          </p:cNvSpPr>
          <p:nvPr/>
        </p:nvSpPr>
        <p:spPr bwMode="auto">
          <a:xfrm>
            <a:off x="8920163" y="5229200"/>
            <a:ext cx="1503362" cy="1652614"/>
          </a:xfrm>
          <a:prstGeom prst="rect">
            <a:avLst/>
          </a:prstGeom>
          <a:blipFill dpi="0" rotWithShape="1">
            <a:blip r:embed="rId2"/>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10" name="Прямоугольник">
            <a:extLst>
              <a:ext uri="{FF2B5EF4-FFF2-40B4-BE49-F238E27FC236}">
                <a16:creationId xmlns:a16="http://schemas.microsoft.com/office/drawing/2014/main" id="{BFC51C73-C7E6-0AA7-9926-7F7C663F96CE}"/>
              </a:ext>
            </a:extLst>
          </p:cNvPr>
          <p:cNvSpPr>
            <a:spLocks noChangeArrowheads="1"/>
          </p:cNvSpPr>
          <p:nvPr/>
        </p:nvSpPr>
        <p:spPr bwMode="auto">
          <a:xfrm>
            <a:off x="10234613" y="5229200"/>
            <a:ext cx="1503362" cy="1652614"/>
          </a:xfrm>
          <a:prstGeom prst="rect">
            <a:avLst/>
          </a:prstGeom>
          <a:blipFill dpi="0" rotWithShape="1">
            <a:blip r:embed="rId5"/>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11" name="Прямоугольник">
            <a:extLst>
              <a:ext uri="{FF2B5EF4-FFF2-40B4-BE49-F238E27FC236}">
                <a16:creationId xmlns:a16="http://schemas.microsoft.com/office/drawing/2014/main" id="{258BD255-C553-A1B4-7011-C81981E9C00D}"/>
              </a:ext>
            </a:extLst>
          </p:cNvPr>
          <p:cNvSpPr>
            <a:spLocks noChangeArrowheads="1"/>
          </p:cNvSpPr>
          <p:nvPr/>
        </p:nvSpPr>
        <p:spPr bwMode="auto">
          <a:xfrm>
            <a:off x="11731625" y="5229200"/>
            <a:ext cx="488950" cy="1652614"/>
          </a:xfrm>
          <a:prstGeom prst="rect">
            <a:avLst/>
          </a:prstGeom>
          <a:blipFill dpi="0" rotWithShape="1">
            <a:blip r:embed="rId2"/>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13" name="Текст 2">
            <a:extLst>
              <a:ext uri="{FF2B5EF4-FFF2-40B4-BE49-F238E27FC236}">
                <a16:creationId xmlns:a16="http://schemas.microsoft.com/office/drawing/2014/main" id="{C86811C2-C24E-C4A8-C125-88F2F141791A}"/>
              </a:ext>
            </a:extLst>
          </p:cNvPr>
          <p:cNvSpPr txBox="1"/>
          <p:nvPr/>
        </p:nvSpPr>
        <p:spPr>
          <a:xfrm>
            <a:off x="532009" y="465469"/>
            <a:ext cx="4831212" cy="45293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pPr>
              <a:defRPr sz="7200">
                <a:solidFill>
                  <a:srgbClr val="8F00FF"/>
                </a:solidFill>
                <a:latin typeface="Gilroy-ExtraBold"/>
                <a:ea typeface="Gilroy-ExtraBold"/>
                <a:cs typeface="Gilroy-ExtraBold"/>
                <a:sym typeface="Gilroy-ExtraBold"/>
              </a:defRPr>
            </a:pPr>
            <a:r>
              <a:rPr lang="ru-RU" sz="6900" dirty="0"/>
              <a:t>Вопросы эксперту</a:t>
            </a:r>
            <a:endParaRPr dirty="0"/>
          </a:p>
          <a:p>
            <a:pPr>
              <a:defRPr sz="2400">
                <a:solidFill>
                  <a:srgbClr val="8F00FF"/>
                </a:solidFill>
                <a:latin typeface="Gilroy-ExtraBold"/>
                <a:ea typeface="Gilroy-ExtraBold"/>
                <a:cs typeface="Gilroy-ExtraBold"/>
                <a:sym typeface="Gilroy-ExtraBold"/>
              </a:defRPr>
            </a:pPr>
            <a:endParaRPr dirty="0"/>
          </a:p>
        </p:txBody>
      </p:sp>
      <p:pic>
        <p:nvPicPr>
          <p:cNvPr id="14" name="image2.png">
            <a:extLst>
              <a:ext uri="{FF2B5EF4-FFF2-40B4-BE49-F238E27FC236}">
                <a16:creationId xmlns:a16="http://schemas.microsoft.com/office/drawing/2014/main" id="{EFE699EE-7214-C794-4F2A-6294FF46555D}"/>
              </a:ext>
            </a:extLst>
          </p:cNvPr>
          <p:cNvPicPr>
            <a:picLocks noChangeAspect="1"/>
          </p:cNvPicPr>
          <p:nvPr/>
        </p:nvPicPr>
        <p:blipFill>
          <a:blip r:embed="rId7"/>
          <a:srcRect t="3180" b="3180"/>
          <a:stretch/>
        </p:blipFill>
        <p:spPr>
          <a:xfrm>
            <a:off x="7539279" y="0"/>
            <a:ext cx="3970098" cy="5229200"/>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Тема Office">
  <a:themeElements>
    <a:clrScheme name="Другая 13">
      <a:dk1>
        <a:sysClr val="windowText" lastClr="000000"/>
      </a:dk1>
      <a:lt1>
        <a:sysClr val="window" lastClr="FFFFFF"/>
      </a:lt1>
      <a:dk2>
        <a:srgbClr val="000000"/>
      </a:dk2>
      <a:lt2>
        <a:srgbClr val="E7E6E6"/>
      </a:lt2>
      <a:accent1>
        <a:srgbClr val="8F00FF"/>
      </a:accent1>
      <a:accent2>
        <a:srgbClr val="FD493D"/>
      </a:accent2>
      <a:accent3>
        <a:srgbClr val="FCAF17"/>
      </a:accent3>
      <a:accent4>
        <a:srgbClr val="FBB3C1"/>
      </a:accent4>
      <a:accent5>
        <a:srgbClr val="B5D8E1"/>
      </a:accent5>
      <a:accent6>
        <a:srgbClr val="1B1B1B"/>
      </a:accent6>
      <a:hlink>
        <a:srgbClr val="0563C1"/>
      </a:hlink>
      <a:folHlink>
        <a:srgbClr val="954F72"/>
      </a:folHlink>
    </a:clrScheme>
    <a:fontScheme name="Другая 4">
      <a:majorFont>
        <a:latin typeface="Gilroy-Black"/>
        <a:ea typeface=""/>
        <a:cs typeface=""/>
      </a:majorFont>
      <a:minorFont>
        <a:latin typeface="Gilroy"/>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1243</TotalTime>
  <Words>754</Words>
  <Application>Microsoft Office PowerPoint</Application>
  <DocSecurity>0</DocSecurity>
  <PresentationFormat>Широкоэкранный</PresentationFormat>
  <Paragraphs>149</Paragraphs>
  <Slides>14</Slides>
  <Notes>5</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14</vt:i4>
      </vt:variant>
    </vt:vector>
  </HeadingPairs>
  <TitlesOfParts>
    <vt:vector size="25" baseType="lpstr">
      <vt:lpstr>Arial</vt:lpstr>
      <vt:lpstr>Arial Black</vt:lpstr>
      <vt:lpstr>Calibri</vt:lpstr>
      <vt:lpstr>Cambria</vt:lpstr>
      <vt:lpstr>Gilroy</vt:lpstr>
      <vt:lpstr>Gilroy-Black</vt:lpstr>
      <vt:lpstr>Gilroy-ExtraBold</vt:lpstr>
      <vt:lpstr>Gilroy-Light</vt:lpstr>
      <vt:lpstr>Roboto</vt:lpstr>
      <vt:lpstr>Times New Roman</vt:lpstr>
      <vt:lpstr>Тема Office</vt:lpstr>
      <vt:lpstr>Презентация PowerPoint</vt:lpstr>
      <vt:lpstr>Пользователь и проблема  </vt:lpstr>
      <vt:lpstr>Как уже решается проблема  </vt:lpstr>
      <vt:lpstr>Решение  </vt:lpstr>
      <vt:lpstr>ОБОСНОВАНИЕ НАУЧНОЙ НОВИЗНЫ ПРОЕКТА  </vt:lpstr>
      <vt:lpstr>Рынок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
  <dc:creator>Mikely</dc:creator>
  <cp:keywords/>
  <dc:description/>
  <cp:lastModifiedBy>Acer</cp:lastModifiedBy>
  <cp:revision>238</cp:revision>
  <dcterms:created xsi:type="dcterms:W3CDTF">2022-11-28T09:29:04Z</dcterms:created>
  <dcterms:modified xsi:type="dcterms:W3CDTF">2023-12-01T09:35:36Z</dcterms:modified>
  <cp:category/>
  <dc:identifier/>
  <cp:contentStatus/>
  <dc:language/>
  <cp:version/>
</cp:coreProperties>
</file>