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5" r:id="rId1"/>
  </p:sldMasterIdLst>
  <p:notesMasterIdLst>
    <p:notesMasterId r:id="rId21"/>
  </p:notesMasterIdLst>
  <p:sldIdLst>
    <p:sldId id="347" r:id="rId2"/>
    <p:sldId id="349" r:id="rId3"/>
    <p:sldId id="260" r:id="rId4"/>
    <p:sldId id="262" r:id="rId5"/>
    <p:sldId id="263" r:id="rId6"/>
    <p:sldId id="356" r:id="rId7"/>
    <p:sldId id="351" r:id="rId8"/>
    <p:sldId id="350" r:id="rId9"/>
    <p:sldId id="348" r:id="rId10"/>
    <p:sldId id="261" r:id="rId11"/>
    <p:sldId id="318" r:id="rId12"/>
    <p:sldId id="298" r:id="rId13"/>
    <p:sldId id="269" r:id="rId14"/>
    <p:sldId id="264" r:id="rId15"/>
    <p:sldId id="352" r:id="rId16"/>
    <p:sldId id="354" r:id="rId17"/>
    <p:sldId id="353" r:id="rId18"/>
    <p:sldId id="355" r:id="rId19"/>
    <p:sldId id="258" r:id="rId20"/>
  </p:sldIdLst>
  <p:sldSz cx="9144000" cy="5143500" type="screen16x9"/>
  <p:notesSz cx="6858000" cy="9144000"/>
  <p:embeddedFontLst>
    <p:embeddedFont>
      <p:font typeface="Comfortaa" panose="020B0604020202020204" charset="0"/>
      <p:regular r:id="rId22"/>
      <p:bold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Raleway Black" panose="020B0604020202020204" charset="-52"/>
      <p:bold r:id="rId32"/>
      <p:italic r:id="rId33"/>
      <p:boldItalic r:id="rId34"/>
    </p:embeddedFont>
    <p:embeddedFont>
      <p:font typeface="Montserrat" panose="020B0604020202020204" charset="-52"/>
      <p:regular r:id="rId35"/>
      <p:bold r:id="rId36"/>
      <p:italic r:id="rId37"/>
      <p:boldItalic r:id="rId38"/>
    </p:embeddedFont>
    <p:embeddedFont>
      <p:font typeface="Didact Gothic" panose="020B0604020202020204" charset="0"/>
      <p:regular r:id="rId39"/>
    </p:embeddedFont>
    <p:embeddedFont>
      <p:font typeface="Staatliches" panose="020B0604020202020204" charset="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  <p15:guide id="3" pos="249" userDrawn="1">
          <p15:clr>
            <a:srgbClr val="9AA0A6"/>
          </p15:clr>
        </p15:guide>
        <p15:guide id="4" pos="5511" userDrawn="1">
          <p15:clr>
            <a:srgbClr val="9AA0A6"/>
          </p15:clr>
        </p15:guide>
        <p15:guide id="5" orient="horz" pos="2822" userDrawn="1">
          <p15:clr>
            <a:srgbClr val="9AA0A6"/>
          </p15:clr>
        </p15:guide>
        <p15:guide id="6" orient="horz" pos="418" userDrawn="1">
          <p15:clr>
            <a:srgbClr val="9AA0A6"/>
          </p15:clr>
        </p15:guide>
        <p15:guide id="7" pos="1066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CFF"/>
    <a:srgbClr val="F99FA5"/>
    <a:srgbClr val="FFE2E0"/>
    <a:srgbClr val="FFCCCC"/>
    <a:srgbClr val="068FBA"/>
    <a:srgbClr val="330E3B"/>
    <a:srgbClr val="09B5B6"/>
    <a:srgbClr val="EF1451"/>
    <a:srgbClr val="00FF74"/>
    <a:srgbClr val="2F1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2EC532E-9BAE-49CE-A537-5C7D349D746C}">
  <a:tblStyle styleId="{02EC532E-9BAE-49CE-A537-5C7D349D74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5"/>
    <p:restoredTop sz="84286" autoAdjust="0"/>
  </p:normalViewPr>
  <p:slideViewPr>
    <p:cSldViewPr snapToGrid="0">
      <p:cViewPr>
        <p:scale>
          <a:sx n="70" d="100"/>
          <a:sy n="70" d="100"/>
        </p:scale>
        <p:origin x="-1032" y="-176"/>
      </p:cViewPr>
      <p:guideLst>
        <p:guide orient="horz" pos="1620"/>
        <p:guide orient="horz" pos="2822"/>
        <p:guide orient="horz" pos="418"/>
        <p:guide pos="2880"/>
        <p:guide pos="249"/>
        <p:guide pos="5511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65338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 людей с ограниченными возможностями при покупке товаров возникают различные проблемы: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1. Физические препятствия: некоторые люди с ограниченными физическими возможностями могут испытывать трудности с передвижением и доступом к традиционным магазинам. 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2. Ограниченный выбор: Многие магазины не предлагают товары или услуги, специально адаптированные для инвалидов. 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3. Недостаток информации: Информация о товарах и услугах часто не является доступной или понятной для людей с ограниченными возможностями. 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4. Отсутствие поддержки: Многие люди с ограниченными возможностями нуждаются в дополнительной поддержке и помощи при выборе товаров. Однако, в традиционных магазинах может быть недостаток обученного персонала или специалистов, которые могут предложить необходимую помощь.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5. Ограниченная коммуникация: Некоторые люди с ограниченными возможностями могут иметь трудности с коммуникацией или общением с персоналом магазина. Например, люди с нарушениями слуха или речи могут испытывать трудности в общении или понимании информации о товарах и услугах.</a:t>
            </a:r>
          </a:p>
          <a:p>
            <a:pPr marL="158750" indent="0">
              <a:buNone/>
            </a:pP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Наш</a:t>
            </a:r>
            <a:r>
              <a:rPr lang="ru-RU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интернет-магазин решит данные проблемы.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Будут устранены физические препятствия, так как покупки можно совершать онлайн; будет доступен широкий ассортимент товаров; будем предоставлять подробную информацию о товаре; использование чат-ботов и виртуальных ассистентов будет обеспечивать поддержку и помощь в выборе товаров</a:t>
            </a:r>
          </a:p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980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90a0b8150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90a0b8150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dirty="0"/>
              <a:t>1.</a:t>
            </a:r>
            <a:r>
              <a:rPr lang="ru-RU" b="1" dirty="0">
                <a:solidFill>
                  <a:srgbClr val="00FCFF"/>
                </a:solidFill>
              </a:rPr>
              <a:t> </a:t>
            </a:r>
            <a:r>
              <a:rPr lang="ru-RU" sz="600" b="1" dirty="0">
                <a:solidFill>
                  <a:srgbClr val="00FCFF"/>
                </a:solidFill>
              </a:rPr>
              <a:t>некоторые люди с ограниченными физическими возможностями могут испытывать трудности с передвижением и доступом к традиционным магазинам.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600" dirty="0"/>
              <a:t>2. </a:t>
            </a:r>
            <a:r>
              <a:rPr lang="ru-RU" sz="600" b="1" dirty="0">
                <a:solidFill>
                  <a:srgbClr val="00FCFF"/>
                </a:solidFill>
              </a:rPr>
              <a:t>Многие магазины не предлагают товары или услуги, специально адаптированные для инвалидов.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600" dirty="0"/>
              <a:t>3.</a:t>
            </a:r>
            <a:r>
              <a:rPr lang="ru-RU" sz="600" baseline="0" dirty="0"/>
              <a:t> </a:t>
            </a:r>
            <a:r>
              <a:rPr lang="ru-RU" sz="600" b="1" dirty="0">
                <a:solidFill>
                  <a:srgbClr val="00FCFF"/>
                </a:solidFill>
              </a:rPr>
              <a:t>Информация о товарах и услугах часто не является доступной или понятной для людей с ограниченными возможностями.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600" dirty="0"/>
              <a:t>4. </a:t>
            </a:r>
            <a:r>
              <a:rPr lang="ru-RU" sz="600" b="1" dirty="0">
                <a:solidFill>
                  <a:srgbClr val="00FCFF"/>
                </a:solidFill>
              </a:rPr>
              <a:t>Многие люди с ограниченными возможностями нуждаются в дополнительной поддержке и помощи при выборе товаров. Однако, в традиционных магазинах может быть недостаток обученного персонала или специалистов, которые могут предложить необходимую помощь.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600" dirty="0"/>
              <a:t>5. </a:t>
            </a:r>
            <a:r>
              <a:rPr lang="ru-RU" sz="600" b="1" dirty="0">
                <a:solidFill>
                  <a:srgbClr val="00FCFF"/>
                </a:solidFill>
              </a:rPr>
              <a:t>Некоторые люди с ограниченными возможностями могут иметь трудности с коммуникацией или общением с персоналом магазина. Например, люди с нарушениями слуха или речи могут испытывать трудности в общении или понимании информации о товарах и услугах.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dirty="0"/>
              <a:t>Какую проблему решает?</a:t>
            </a:r>
            <a:r>
              <a:rPr lang="ru-RU" sz="600" baseline="0" dirty="0"/>
              <a:t>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Будут устранены физические препятствия, так как покупки можно совершать онлайн; будет доступен широкий ассортимент товаров; будем предоставлять подробную информацию о товаре; использование чат-ботов и виртуальных ассистентов будет обеспечивать поддержку и помощь в выборе товаров</a:t>
            </a:r>
            <a:endParaRPr sz="6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9f8fc67ce1_2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9f8fc67ce1_2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90a0b81500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90a0b81500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Команда разработчиков ,используя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искусственный интеллект добавит 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сайт функцию “Индивидуальные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параметры пользователя”. Благодаря данной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функции, пользователь сможет вносить свои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показатели здоровья и предпочтения, после чего система будет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рекомендовать товары исходя из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показателей пользователя.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17 пункт, 12 пункт </a:t>
            </a:r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сайте интернет-магазина можно использовать искусственный интеллект: система распознавания речи может быть использована для обработки голосовых команд или вопросов пользователей; система машинного перевода может быть использована для предоставления информации на разных языках. Также искусственный интеллект может помочь в определении предпочтений и потребностей пользователя, чтобы предложить ему наиболее подходящие товары и услуги.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42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инвестиции входят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Сюда входят разработка сайта с технологиями, позволяющими людям с ограниченными возможностями пользоваться сайтом, аренда офиса и склада.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Источник инвестиций: кредит, самофинансирование, привлечение инвесторов.</a:t>
            </a:r>
          </a:p>
          <a:p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Мы используем активные каналы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продаж такие как собственный сайт - это является прямой продажей, так как потребитель напрямую контактирует с нами. Покупки онлайн - одна из самых удобных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современных технологий. </a:t>
            </a:r>
          </a:p>
          <a:p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588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ОПФ – ООО</a:t>
            </a:r>
            <a:br>
              <a:rPr lang="ru-RU" dirty="0"/>
            </a:br>
            <a:r>
              <a:rPr lang="ru-RU" dirty="0"/>
              <a:t>18 пункт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4148040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a4b408b43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a4b408b43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g942b3df8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3" name="Google Shape;2663;g942b3df8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91acf5b939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9" name="Google Shape;1599;g91acf5b939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95ddba8722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95ddba8722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a4b408b2d4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a4b408b2d4_1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/>
              <a:t>1. сбои в работе программного обеспечения, проблемы с интеграцией искусственного интеллекта, нехватка ресурсов для обработки большого объема данных.</a:t>
            </a:r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/>
              <a:t>2. : утечка и несанкционированный доступ к конфиденциальным данным пользователей, кража финансовых данных.</a:t>
            </a:r>
          </a:p>
          <a:p>
            <a:r>
              <a:rPr lang="ru-RU" dirty="0"/>
              <a:t>3. недостаток финансовых средств для разработки, масштабирования и рекламы </a:t>
            </a:r>
            <a:r>
              <a:rPr lang="ru-RU" dirty="0" err="1"/>
              <a:t>стартапа</a:t>
            </a:r>
            <a:r>
              <a:rPr lang="ru-RU" dirty="0"/>
              <a:t>, непредвиденные расходы.</a:t>
            </a:r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/>
              <a:t>4. появление других </a:t>
            </a:r>
            <a:r>
              <a:rPr lang="ru-RU" dirty="0" err="1"/>
              <a:t>стартапов</a:t>
            </a:r>
            <a:r>
              <a:rPr lang="ru-RU" dirty="0"/>
              <a:t> или крупных компаний, предлагающих аналогичные услуги и конкурирующих по цене и качеству.</a:t>
            </a:r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/>
              <a:t>5. : низкая удовлетворенность или неприемлемое качество обслуживания пользователей, непривлекательный интерфейс и неудобство использования платформы.</a:t>
            </a:r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/>
              <a:t>6. сложности в привлечении и удержании целевой аудитории, неэффективные маркетинговые стратегии и низкая осведомленность о продукте.</a:t>
            </a:r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/>
              <a:t>7. изменения в мировой и местной экономике, включая конъюнктуру рынка, валютные курса, инфляцию и нестабильность финансовой системы.</a:t>
            </a:r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575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91acf5b939_0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91acf5b939_0_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709650" y="3208449"/>
            <a:ext cx="40794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300"/>
              <a:buFont typeface="Comfortaa"/>
              <a:buNone/>
              <a:defRPr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709650" y="1584300"/>
            <a:ext cx="6045900" cy="145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ctrTitle"/>
          </p:nvPr>
        </p:nvSpPr>
        <p:spPr>
          <a:xfrm>
            <a:off x="693853" y="734929"/>
            <a:ext cx="73887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3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title"/>
          </p:nvPr>
        </p:nvSpPr>
        <p:spPr>
          <a:xfrm>
            <a:off x="1447801" y="1808625"/>
            <a:ext cx="27888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1"/>
          </p:nvPr>
        </p:nvSpPr>
        <p:spPr>
          <a:xfrm>
            <a:off x="1677001" y="2223160"/>
            <a:ext cx="23304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2" hasCustomPrompt="1"/>
          </p:nvPr>
        </p:nvSpPr>
        <p:spPr>
          <a:xfrm>
            <a:off x="1677001" y="1405416"/>
            <a:ext cx="23304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3"/>
          </p:nvPr>
        </p:nvSpPr>
        <p:spPr>
          <a:xfrm>
            <a:off x="4819803" y="1808625"/>
            <a:ext cx="27888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4"/>
          </p:nvPr>
        </p:nvSpPr>
        <p:spPr>
          <a:xfrm>
            <a:off x="5049003" y="2223160"/>
            <a:ext cx="23304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5" hasCustomPrompt="1"/>
          </p:nvPr>
        </p:nvSpPr>
        <p:spPr>
          <a:xfrm>
            <a:off x="5049003" y="1405416"/>
            <a:ext cx="23304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6"/>
          </p:nvPr>
        </p:nvSpPr>
        <p:spPr>
          <a:xfrm>
            <a:off x="1447801" y="3676900"/>
            <a:ext cx="27888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7"/>
          </p:nvPr>
        </p:nvSpPr>
        <p:spPr>
          <a:xfrm>
            <a:off x="1677001" y="4097906"/>
            <a:ext cx="23304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8" hasCustomPrompt="1"/>
          </p:nvPr>
        </p:nvSpPr>
        <p:spPr>
          <a:xfrm>
            <a:off x="1677001" y="3273709"/>
            <a:ext cx="23304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9"/>
          </p:nvPr>
        </p:nvSpPr>
        <p:spPr>
          <a:xfrm>
            <a:off x="4819803" y="3676904"/>
            <a:ext cx="27888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1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3"/>
          </p:nvPr>
        </p:nvSpPr>
        <p:spPr>
          <a:xfrm>
            <a:off x="5049003" y="4097906"/>
            <a:ext cx="23304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4" hasCustomPrompt="1"/>
          </p:nvPr>
        </p:nvSpPr>
        <p:spPr>
          <a:xfrm>
            <a:off x="5049003" y="3268510"/>
            <a:ext cx="2330400" cy="5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 idx="15"/>
          </p:nvPr>
        </p:nvSpPr>
        <p:spPr>
          <a:xfrm>
            <a:off x="693853" y="740242"/>
            <a:ext cx="73887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685800" y="1821840"/>
            <a:ext cx="7738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2678400" y="3092686"/>
            <a:ext cx="3787200" cy="12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2">
  <p:cSld name="CUSTOM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1295400" y="1821840"/>
            <a:ext cx="7738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1"/>
          </p:nvPr>
        </p:nvSpPr>
        <p:spPr>
          <a:xfrm>
            <a:off x="1295400" y="3092686"/>
            <a:ext cx="3787200" cy="12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3">
  <p:cSld name="CUSTOM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1295450" y="2038150"/>
            <a:ext cx="6765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5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ubTitle" idx="1"/>
          </p:nvPr>
        </p:nvSpPr>
        <p:spPr>
          <a:xfrm>
            <a:off x="4749959" y="3092685"/>
            <a:ext cx="3311400" cy="12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2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3706825" y="1467850"/>
            <a:ext cx="4290900" cy="16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 Black"/>
              <a:buNone/>
              <a:defRPr sz="27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656925" y="3613250"/>
            <a:ext cx="3340800" cy="4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25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>
            <a:spLocks noGrp="1"/>
          </p:cNvSpPr>
          <p:nvPr>
            <p:ph type="subTitle" idx="1"/>
          </p:nvPr>
        </p:nvSpPr>
        <p:spPr>
          <a:xfrm>
            <a:off x="1861800" y="1620250"/>
            <a:ext cx="5420400" cy="16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 Black"/>
              <a:buNone/>
              <a:defRPr sz="27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title"/>
          </p:nvPr>
        </p:nvSpPr>
        <p:spPr>
          <a:xfrm>
            <a:off x="3681450" y="3391150"/>
            <a:ext cx="3340800" cy="4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3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>
            <a:spLocks noGrp="1"/>
          </p:cNvSpPr>
          <p:nvPr>
            <p:ph type="body" idx="1"/>
          </p:nvPr>
        </p:nvSpPr>
        <p:spPr>
          <a:xfrm>
            <a:off x="4498500" y="3202525"/>
            <a:ext cx="3238800" cy="12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  <a:defRPr>
                <a:solidFill>
                  <a:srgbClr val="FFFFFF"/>
                </a:solidFill>
              </a:defRPr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subTitle" idx="2"/>
          </p:nvPr>
        </p:nvSpPr>
        <p:spPr>
          <a:xfrm>
            <a:off x="4498495" y="3005225"/>
            <a:ext cx="3273600" cy="31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subTitle" idx="3"/>
          </p:nvPr>
        </p:nvSpPr>
        <p:spPr>
          <a:xfrm>
            <a:off x="4498500" y="1452125"/>
            <a:ext cx="3273600" cy="31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3" name="Google Shape;143;p28"/>
          <p:cNvSpPr txBox="1">
            <a:spLocks noGrp="1"/>
          </p:cNvSpPr>
          <p:nvPr>
            <p:ph type="ctrTitle"/>
          </p:nvPr>
        </p:nvSpPr>
        <p:spPr>
          <a:xfrm>
            <a:off x="693850" y="2253600"/>
            <a:ext cx="3561300" cy="63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subTitle" idx="4"/>
          </p:nvPr>
        </p:nvSpPr>
        <p:spPr>
          <a:xfrm>
            <a:off x="4518375" y="1666975"/>
            <a:ext cx="3238800" cy="12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3"/>
          <p:cNvSpPr txBox="1">
            <a:spLocks noGrp="1"/>
          </p:cNvSpPr>
          <p:nvPr>
            <p:ph type="ctrTitle"/>
          </p:nvPr>
        </p:nvSpPr>
        <p:spPr>
          <a:xfrm>
            <a:off x="693853" y="734929"/>
            <a:ext cx="73887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7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4"/>
          <p:cNvSpPr txBox="1">
            <a:spLocks noGrp="1"/>
          </p:cNvSpPr>
          <p:nvPr>
            <p:ph type="ctrTitle"/>
          </p:nvPr>
        </p:nvSpPr>
        <p:spPr>
          <a:xfrm>
            <a:off x="693853" y="734929"/>
            <a:ext cx="73887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2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leway Black"/>
              <a:buNone/>
              <a:defRPr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taatliches"/>
              <a:buNone/>
              <a:defRPr sz="2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●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○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■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●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○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■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●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Char char="○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11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Char char="■"/>
              <a:defRPr sz="13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59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74" r:id="rId10"/>
    <p:sldLayoutId id="2147483689" r:id="rId11"/>
    <p:sldLayoutId id="2147483690" r:id="rId12"/>
    <p:sldLayoutId id="2147483709" r:id="rId13"/>
    <p:sldLayoutId id="2147483710" r:id="rId14"/>
    <p:sldLayoutId id="2147483711" r:id="rId15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www.smartaids.ru/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10" Type="http://schemas.openxmlformats.org/officeDocument/2006/relationships/image" Target="../media/image17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0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B0241F0-3A43-BE3E-6453-681DBCF1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49" y="1325880"/>
            <a:ext cx="6931553" cy="2117036"/>
          </a:xfrm>
        </p:spPr>
        <p:txBody>
          <a:bodyPr/>
          <a:lstStyle/>
          <a:p>
            <a:r>
              <a:rPr lang="ru-RU" sz="4000" dirty="0" err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S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martShop</a:t>
            </a:r>
            <a:r>
              <a:rPr lang="en-US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Д</a:t>
            </a:r>
            <a:r>
              <a:rPr lang="ru-RU" sz="4000" dirty="0" err="1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оступность</a:t>
            </a:r>
            <a:r>
              <a:rPr lang="ru-RU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и удобство для всех</a:t>
            </a:r>
            <a:r>
              <a:rPr lang="ru-RU" sz="3600" dirty="0">
                <a:solidFill>
                  <a:srgbClr val="00FC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3600" dirty="0">
                <a:solidFill>
                  <a:srgbClr val="00FC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400" dirty="0">
                <a:solidFill>
                  <a:srgbClr val="00FC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Автоматизированный проект </a:t>
            </a:r>
            <a:br>
              <a:rPr lang="ru-RU" sz="2400" dirty="0">
                <a:solidFill>
                  <a:srgbClr val="00FC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400" dirty="0">
                <a:solidFill>
                  <a:srgbClr val="00FC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«Доступная среда»</a:t>
            </a:r>
            <a:endParaRPr lang="ru-RU" sz="2800" dirty="0">
              <a:solidFill>
                <a:schemeClr val="tx2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255AA54-B278-F6D5-73C1-39F6DA1CB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19092"/>
            <a:ext cx="724408" cy="7244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F73D59C-F44B-9331-E10F-C58BB6C0B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680" y="4506468"/>
            <a:ext cx="655320" cy="655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A8B5A9-68F3-9D5A-1B78-B067F1A82769}"/>
              </a:ext>
            </a:extLst>
          </p:cNvPr>
          <p:cNvSpPr txBox="1"/>
          <p:nvPr/>
        </p:nvSpPr>
        <p:spPr>
          <a:xfrm>
            <a:off x="724407" y="3561672"/>
            <a:ext cx="72507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Raleway Black"/>
                <a:cs typeface="Raleway Black"/>
                <a:sym typeface="Raleway Black"/>
              </a:rPr>
              <a:t>Технологии информационных, управляющих, навигационных систем </a:t>
            </a:r>
            <a:b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Raleway Black"/>
                <a:cs typeface="Raleway Black"/>
                <a:sym typeface="Raleway Black"/>
              </a:rPr>
            </a:b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Raleway Black"/>
                <a:cs typeface="Raleway Black"/>
                <a:sym typeface="Raleway Black"/>
              </a:rPr>
              <a:t>Технет</a:t>
            </a:r>
            <a:endParaRPr lang="ru-RU" sz="1600" b="1" dirty="0">
              <a:solidFill>
                <a:schemeClr val="bg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621885E-4D8F-6AF4-E7AD-24DD9053BF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979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135E1E2-7E9E-3D39-20FF-C27471CE5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1" y="1"/>
            <a:ext cx="6858000" cy="5143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C39DE5-CD31-E933-6B75-D15D325D4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784" y="627353"/>
            <a:ext cx="7388700" cy="636300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Актуальность</a:t>
            </a:r>
          </a:p>
        </p:txBody>
      </p:sp>
      <p:sp>
        <p:nvSpPr>
          <p:cNvPr id="4" name="Google Shape;440;p76"/>
          <p:cNvSpPr txBox="1">
            <a:spLocks/>
          </p:cNvSpPr>
          <p:nvPr/>
        </p:nvSpPr>
        <p:spPr>
          <a:xfrm>
            <a:off x="429527" y="1263653"/>
            <a:ext cx="4341256" cy="27905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ru-RU" sz="1100" b="1" dirty="0">
                <a:solidFill>
                  <a:schemeClr val="bg1"/>
                </a:solidFill>
                <a:latin typeface="Didact Gothic" panose="020B0604020202020204" charset="0"/>
              </a:rPr>
              <a:t>У людей с ограниченными возможностями при покупке товаров возникают различные проблемы:</a:t>
            </a:r>
          </a:p>
          <a:p>
            <a:pPr marL="228600" indent="-228600">
              <a:spcAft>
                <a:spcPts val="1600"/>
              </a:spcAft>
              <a:buClr>
                <a:schemeClr val="bg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100" b="1" dirty="0">
                <a:solidFill>
                  <a:schemeClr val="bg1"/>
                </a:solidFill>
                <a:latin typeface="Didact Gothic" panose="020B0604020202020204" charset="0"/>
              </a:rPr>
              <a:t>Физические препятствия</a:t>
            </a:r>
          </a:p>
          <a:p>
            <a:pPr marL="228600" indent="-228600">
              <a:spcAft>
                <a:spcPts val="1600"/>
              </a:spcAft>
              <a:buClr>
                <a:schemeClr val="bg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100" b="1" dirty="0">
                <a:solidFill>
                  <a:schemeClr val="bg1"/>
                </a:solidFill>
                <a:latin typeface="Didact Gothic" panose="020B0604020202020204" charset="0"/>
              </a:rPr>
              <a:t>Ограниченный выбор</a:t>
            </a:r>
          </a:p>
          <a:p>
            <a:pPr marL="228600" indent="-228600">
              <a:spcAft>
                <a:spcPts val="1600"/>
              </a:spcAft>
              <a:buClr>
                <a:schemeClr val="bg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100" b="1" dirty="0">
                <a:solidFill>
                  <a:schemeClr val="bg1"/>
                </a:solidFill>
                <a:latin typeface="Didact Gothic" panose="020B0604020202020204" charset="0"/>
              </a:rPr>
              <a:t>Недостаток информации</a:t>
            </a:r>
          </a:p>
          <a:p>
            <a:pPr marL="228600" indent="-228600">
              <a:spcAft>
                <a:spcPts val="1600"/>
              </a:spcAft>
              <a:buClr>
                <a:schemeClr val="bg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100" b="1" dirty="0">
                <a:solidFill>
                  <a:schemeClr val="bg1"/>
                </a:solidFill>
                <a:latin typeface="Didact Gothic" panose="020B0604020202020204" charset="0"/>
              </a:rPr>
              <a:t>Отсутствие поддержки</a:t>
            </a:r>
          </a:p>
          <a:p>
            <a:pPr marL="228600" indent="-228600">
              <a:spcAft>
                <a:spcPts val="1600"/>
              </a:spcAft>
              <a:buClr>
                <a:schemeClr val="bg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100" b="1" dirty="0">
                <a:solidFill>
                  <a:schemeClr val="bg1"/>
                </a:solidFill>
                <a:latin typeface="Didact Gothic" panose="020B0604020202020204" charset="0"/>
              </a:rPr>
              <a:t>Ограниченная коммуникация</a:t>
            </a:r>
          </a:p>
          <a:p>
            <a:pPr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ru-RU" sz="1100" b="1" dirty="0">
                <a:solidFill>
                  <a:srgbClr val="00FCFF"/>
                </a:solidFill>
                <a:latin typeface="Didact Gothic" panose="020B0604020202020204" charset="0"/>
              </a:rPr>
              <a:t>Наш интернет-магазин решит данные проблемы. Будут устранены физические препятствия, так как покупки можно совершать онлайн; будет доступен широкий ассортимент товаров; будет предоставляться подробная информация о товаре; а использование чат-ботов и виртуальных ассистентов будет обеспечивать поддержку и помощь в выборе товаров</a:t>
            </a:r>
          </a:p>
          <a:p>
            <a:pPr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ru-RU" sz="1100" b="1" dirty="0">
                <a:solidFill>
                  <a:schemeClr val="bg1"/>
                </a:solidFill>
              </a:rPr>
              <a:t/>
            </a:r>
            <a:br>
              <a:rPr lang="ru-RU" sz="1100" b="1" dirty="0">
                <a:solidFill>
                  <a:schemeClr val="bg1"/>
                </a:solidFill>
              </a:rPr>
            </a:br>
            <a:endParaRPr lang="ru-RU" sz="11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1436BB0-CC24-C8A6-69A0-123FCF4A2A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435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76"/>
          <p:cNvSpPr txBox="1">
            <a:spLocks noGrp="1"/>
          </p:cNvSpPr>
          <p:nvPr>
            <p:ph type="title"/>
          </p:nvPr>
        </p:nvSpPr>
        <p:spPr>
          <a:xfrm>
            <a:off x="505106" y="811804"/>
            <a:ext cx="7738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sym typeface="Arial"/>
              </a:rPr>
              <a:t>Описание продукта, клиента и какую проблему потребителей решает</a:t>
            </a:r>
          </a:p>
        </p:txBody>
      </p:sp>
      <p:grpSp>
        <p:nvGrpSpPr>
          <p:cNvPr id="441" name="Google Shape;441;p76"/>
          <p:cNvGrpSpPr/>
          <p:nvPr/>
        </p:nvGrpSpPr>
        <p:grpSpPr>
          <a:xfrm>
            <a:off x="6973287" y="4602668"/>
            <a:ext cx="2319844" cy="228600"/>
            <a:chOff x="6973287" y="4602668"/>
            <a:chExt cx="2319844" cy="228600"/>
          </a:xfrm>
        </p:grpSpPr>
        <p:sp>
          <p:nvSpPr>
            <p:cNvPr id="442" name="Google Shape;442;p76"/>
            <p:cNvSpPr/>
            <p:nvPr/>
          </p:nvSpPr>
          <p:spPr>
            <a:xfrm rot="5400000">
              <a:off x="8650242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76"/>
            <p:cNvSpPr/>
            <p:nvPr/>
          </p:nvSpPr>
          <p:spPr>
            <a:xfrm rot="5400000">
              <a:off x="8838988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76"/>
            <p:cNvSpPr/>
            <p:nvPr/>
          </p:nvSpPr>
          <p:spPr>
            <a:xfrm rot="5400000">
              <a:off x="9027735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76"/>
            <p:cNvSpPr/>
            <p:nvPr/>
          </p:nvSpPr>
          <p:spPr>
            <a:xfrm rot="5400000">
              <a:off x="921648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76"/>
            <p:cNvSpPr/>
            <p:nvPr/>
          </p:nvSpPr>
          <p:spPr>
            <a:xfrm rot="5400000">
              <a:off x="791178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76"/>
            <p:cNvSpPr/>
            <p:nvPr/>
          </p:nvSpPr>
          <p:spPr>
            <a:xfrm rot="5400000">
              <a:off x="8100528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76"/>
            <p:cNvSpPr/>
            <p:nvPr/>
          </p:nvSpPr>
          <p:spPr>
            <a:xfrm rot="5400000">
              <a:off x="8289275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76"/>
            <p:cNvSpPr/>
            <p:nvPr/>
          </p:nvSpPr>
          <p:spPr>
            <a:xfrm rot="5400000">
              <a:off x="847802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76"/>
            <p:cNvSpPr/>
            <p:nvPr/>
          </p:nvSpPr>
          <p:spPr>
            <a:xfrm rot="5400000">
              <a:off x="771219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76"/>
            <p:cNvSpPr/>
            <p:nvPr/>
          </p:nvSpPr>
          <p:spPr>
            <a:xfrm rot="5400000">
              <a:off x="7900944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76"/>
            <p:cNvSpPr/>
            <p:nvPr/>
          </p:nvSpPr>
          <p:spPr>
            <a:xfrm rot="5400000">
              <a:off x="8089691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76"/>
            <p:cNvSpPr/>
            <p:nvPr/>
          </p:nvSpPr>
          <p:spPr>
            <a:xfrm rot="5400000">
              <a:off x="827843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76"/>
            <p:cNvSpPr/>
            <p:nvPr/>
          </p:nvSpPr>
          <p:spPr>
            <a:xfrm rot="5400000">
              <a:off x="697373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76"/>
            <p:cNvSpPr/>
            <p:nvPr/>
          </p:nvSpPr>
          <p:spPr>
            <a:xfrm rot="5400000">
              <a:off x="7162484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76"/>
            <p:cNvSpPr/>
            <p:nvPr/>
          </p:nvSpPr>
          <p:spPr>
            <a:xfrm rot="5400000">
              <a:off x="7351230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76"/>
            <p:cNvSpPr/>
            <p:nvPr/>
          </p:nvSpPr>
          <p:spPr>
            <a:xfrm rot="5400000">
              <a:off x="753997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76"/>
          <p:cNvGrpSpPr/>
          <p:nvPr/>
        </p:nvGrpSpPr>
        <p:grpSpPr>
          <a:xfrm>
            <a:off x="466556" y="235178"/>
            <a:ext cx="454593" cy="76200"/>
            <a:chOff x="1182546" y="4066514"/>
            <a:chExt cx="454593" cy="76200"/>
          </a:xfrm>
        </p:grpSpPr>
        <p:sp>
          <p:nvSpPr>
            <p:cNvPr id="459" name="Google Shape;459;p76"/>
            <p:cNvSpPr/>
            <p:nvPr/>
          </p:nvSpPr>
          <p:spPr>
            <a:xfrm rot="-5400000">
              <a:off x="1560489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76"/>
            <p:cNvSpPr/>
            <p:nvPr/>
          </p:nvSpPr>
          <p:spPr>
            <a:xfrm rot="-5400000">
              <a:off x="1371743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76"/>
            <p:cNvSpPr/>
            <p:nvPr/>
          </p:nvSpPr>
          <p:spPr>
            <a:xfrm rot="-5400000">
              <a:off x="1182996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EF82EA-7527-C833-8CFC-D4EEB8968EAF}"/>
              </a:ext>
            </a:extLst>
          </p:cNvPr>
          <p:cNvSpPr txBox="1"/>
          <p:nvPr/>
        </p:nvSpPr>
        <p:spPr>
          <a:xfrm>
            <a:off x="4977517" y="1843056"/>
            <a:ext cx="4073667" cy="497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600"/>
              </a:spcAft>
              <a:buClr>
                <a:schemeClr val="dk1"/>
              </a:buClr>
              <a:buSzPts val="1100"/>
              <a:buFont typeface="Didact Gothic"/>
              <a:buNone/>
              <a:defRPr>
                <a:solidFill>
                  <a:srgbClr val="00FF7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indent="-311150">
              <a:spcBef>
                <a:spcPts val="1600"/>
              </a:spcBef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indent="-311150">
              <a:spcBef>
                <a:spcPts val="1600"/>
              </a:spcBef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indent="-311150">
              <a:spcBef>
                <a:spcPts val="1600"/>
              </a:spcBef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indent="-311150">
              <a:spcBef>
                <a:spcPts val="1600"/>
              </a:spcBef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indent="-311150">
              <a:spcBef>
                <a:spcPts val="1600"/>
              </a:spcBef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indent="-311150">
              <a:spcBef>
                <a:spcPts val="1600"/>
              </a:spcBef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indent="-311150">
              <a:spcBef>
                <a:spcPts val="1600"/>
              </a:spcBef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indent="-31115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None/>
              <a:defRPr sz="13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Didact Gothic" panose="020B0604020202020204" charset="0"/>
              </a:rPr>
              <a:t>У людей с ограниченными возможностями при покупке товаров возникают различные проблемы: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FCFF"/>
                </a:solidFill>
                <a:latin typeface="Didact Gothic" panose="020B0604020202020204" charset="0"/>
              </a:rPr>
              <a:t>1. Физические препятствия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FCFF"/>
                </a:solidFill>
                <a:latin typeface="Didact Gothic" panose="020B0604020202020204" charset="0"/>
              </a:rPr>
              <a:t>2. Ограниченный выбор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FCFF"/>
                </a:solidFill>
                <a:latin typeface="Didact Gothic" panose="020B0604020202020204" charset="0"/>
              </a:rPr>
              <a:t>3. Недостаток информации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FCFF"/>
                </a:solidFill>
                <a:latin typeface="Didact Gothic" panose="020B0604020202020204" charset="0"/>
              </a:rPr>
              <a:t>4. Отсутствие поддержки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FCFF"/>
                </a:solidFill>
                <a:latin typeface="Didact Gothic" panose="020B0604020202020204" charset="0"/>
              </a:rPr>
              <a:t>5. Ограниченная коммуникация</a:t>
            </a:r>
          </a:p>
          <a:p>
            <a:pPr algn="ctr"/>
            <a:endParaRPr lang="ru-RU" b="1" dirty="0">
              <a:solidFill>
                <a:srgbClr val="00FCF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EB798B3-1784-88CF-8507-5FE270709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604" y="3385334"/>
            <a:ext cx="1889992" cy="18899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E202FF3-E92A-CAFC-AF9F-915D79951FE5}"/>
              </a:ext>
            </a:extLst>
          </p:cNvPr>
          <p:cNvSpPr txBox="1"/>
          <p:nvPr/>
        </p:nvSpPr>
        <p:spPr>
          <a:xfrm>
            <a:off x="1971922" y="4323065"/>
            <a:ext cx="2223945" cy="355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6045" algn="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rgbClr val="00FC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Сектор рынка: В2С</a:t>
            </a:r>
            <a:endParaRPr lang="ru-RU" sz="2000" b="1" dirty="0">
              <a:solidFill>
                <a:srgbClr val="00FC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Didact Gothic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495EFEA-6548-AA09-7BB1-106F9D619F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sp>
        <p:nvSpPr>
          <p:cNvPr id="8" name="Google Shape;440;p76">
            <a:extLst>
              <a:ext uri="{FF2B5EF4-FFF2-40B4-BE49-F238E27FC236}">
                <a16:creationId xmlns:a16="http://schemas.microsoft.com/office/drawing/2014/main" xmlns="" id="{A14C153E-62C7-D831-AD50-5472611E317F}"/>
              </a:ext>
            </a:extLst>
          </p:cNvPr>
          <p:cNvSpPr txBox="1">
            <a:spLocks/>
          </p:cNvSpPr>
          <p:nvPr/>
        </p:nvSpPr>
        <p:spPr>
          <a:xfrm>
            <a:off x="70177" y="2223407"/>
            <a:ext cx="4654083" cy="161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4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ru-RU" b="1" dirty="0">
                <a:solidFill>
                  <a:schemeClr val="bg1"/>
                </a:solidFill>
              </a:rPr>
              <a:t>Создание </a:t>
            </a:r>
            <a:r>
              <a:rPr lang="ru-RU" b="1" dirty="0" smtClean="0">
                <a:solidFill>
                  <a:schemeClr val="bg1"/>
                </a:solidFill>
              </a:rPr>
              <a:t>интернет-магазина </a:t>
            </a:r>
            <a:r>
              <a:rPr lang="ru-RU" b="1" dirty="0">
                <a:solidFill>
                  <a:schemeClr val="bg1"/>
                </a:solidFill>
              </a:rPr>
              <a:t>для людей с ограниченными возможностями с использованием </a:t>
            </a:r>
            <a:r>
              <a:rPr lang="ru-RU" b="1" dirty="0">
                <a:solidFill>
                  <a:srgbClr val="00FCFF"/>
                </a:solidFill>
              </a:rPr>
              <a:t>искусственного интеллекта</a:t>
            </a:r>
            <a:r>
              <a:rPr lang="ru-RU" b="1" dirty="0">
                <a:solidFill>
                  <a:schemeClr val="bg1"/>
                </a:solidFill>
              </a:rPr>
              <a:t>.  На сайте интернет-магазина можно использовать </a:t>
            </a:r>
            <a:r>
              <a:rPr lang="ru-RU" b="1" dirty="0">
                <a:solidFill>
                  <a:srgbClr val="00FCFF"/>
                </a:solidFill>
              </a:rPr>
              <a:t>искусственный интеллект</a:t>
            </a:r>
            <a:r>
              <a:rPr lang="ru-RU" b="1" dirty="0">
                <a:solidFill>
                  <a:schemeClr val="bg1"/>
                </a:solidFill>
              </a:rPr>
              <a:t> для улучшения доступности и удобства использования сайта.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8"/>
          <p:cNvSpPr txBox="1">
            <a:spLocks noGrp="1"/>
          </p:cNvSpPr>
          <p:nvPr>
            <p:ph type="subTitle" idx="1"/>
          </p:nvPr>
        </p:nvSpPr>
        <p:spPr>
          <a:xfrm>
            <a:off x="3685236" y="2634872"/>
            <a:ext cx="1532482" cy="468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b="1" dirty="0"/>
              <a:t>«Семицветик»</a:t>
            </a:r>
          </a:p>
        </p:txBody>
      </p:sp>
      <p:grpSp>
        <p:nvGrpSpPr>
          <p:cNvPr id="495" name="Google Shape;495;p78"/>
          <p:cNvGrpSpPr/>
          <p:nvPr/>
        </p:nvGrpSpPr>
        <p:grpSpPr>
          <a:xfrm rot="-5400000">
            <a:off x="-613241" y="1045618"/>
            <a:ext cx="2319844" cy="228600"/>
            <a:chOff x="6973287" y="4602668"/>
            <a:chExt cx="2319844" cy="228600"/>
          </a:xfrm>
        </p:grpSpPr>
        <p:sp>
          <p:nvSpPr>
            <p:cNvPr id="496" name="Google Shape;496;p78"/>
            <p:cNvSpPr/>
            <p:nvPr/>
          </p:nvSpPr>
          <p:spPr>
            <a:xfrm rot="5400000">
              <a:off x="8650242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78"/>
            <p:cNvSpPr/>
            <p:nvPr/>
          </p:nvSpPr>
          <p:spPr>
            <a:xfrm rot="5400000">
              <a:off x="8838988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78"/>
            <p:cNvSpPr/>
            <p:nvPr/>
          </p:nvSpPr>
          <p:spPr>
            <a:xfrm rot="5400000">
              <a:off x="9027735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78"/>
            <p:cNvSpPr/>
            <p:nvPr/>
          </p:nvSpPr>
          <p:spPr>
            <a:xfrm rot="5400000">
              <a:off x="921648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78"/>
            <p:cNvSpPr/>
            <p:nvPr/>
          </p:nvSpPr>
          <p:spPr>
            <a:xfrm rot="5400000">
              <a:off x="791178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78"/>
            <p:cNvSpPr/>
            <p:nvPr/>
          </p:nvSpPr>
          <p:spPr>
            <a:xfrm rot="5400000">
              <a:off x="8100528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78"/>
            <p:cNvSpPr/>
            <p:nvPr/>
          </p:nvSpPr>
          <p:spPr>
            <a:xfrm rot="5400000">
              <a:off x="8289275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78"/>
            <p:cNvSpPr/>
            <p:nvPr/>
          </p:nvSpPr>
          <p:spPr>
            <a:xfrm rot="5400000">
              <a:off x="847802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78"/>
            <p:cNvSpPr/>
            <p:nvPr/>
          </p:nvSpPr>
          <p:spPr>
            <a:xfrm rot="5400000">
              <a:off x="771219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78"/>
            <p:cNvSpPr/>
            <p:nvPr/>
          </p:nvSpPr>
          <p:spPr>
            <a:xfrm rot="5400000">
              <a:off x="7900944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78"/>
            <p:cNvSpPr/>
            <p:nvPr/>
          </p:nvSpPr>
          <p:spPr>
            <a:xfrm rot="5400000">
              <a:off x="8089691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78"/>
            <p:cNvSpPr/>
            <p:nvPr/>
          </p:nvSpPr>
          <p:spPr>
            <a:xfrm rot="5400000">
              <a:off x="827843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78"/>
            <p:cNvSpPr/>
            <p:nvPr/>
          </p:nvSpPr>
          <p:spPr>
            <a:xfrm rot="5400000">
              <a:off x="697373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78"/>
            <p:cNvSpPr/>
            <p:nvPr/>
          </p:nvSpPr>
          <p:spPr>
            <a:xfrm rot="5400000">
              <a:off x="7162484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78"/>
            <p:cNvSpPr/>
            <p:nvPr/>
          </p:nvSpPr>
          <p:spPr>
            <a:xfrm rot="5400000">
              <a:off x="7351230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78"/>
            <p:cNvSpPr/>
            <p:nvPr/>
          </p:nvSpPr>
          <p:spPr>
            <a:xfrm rot="5400000">
              <a:off x="753997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" name="Google Shape;512;p78"/>
          <p:cNvGrpSpPr/>
          <p:nvPr/>
        </p:nvGrpSpPr>
        <p:grpSpPr>
          <a:xfrm>
            <a:off x="8522612" y="986574"/>
            <a:ext cx="454593" cy="76200"/>
            <a:chOff x="1182546" y="4066514"/>
            <a:chExt cx="454593" cy="76200"/>
          </a:xfrm>
        </p:grpSpPr>
        <p:sp>
          <p:nvSpPr>
            <p:cNvPr id="513" name="Google Shape;513;p78"/>
            <p:cNvSpPr/>
            <p:nvPr/>
          </p:nvSpPr>
          <p:spPr>
            <a:xfrm rot="-5400000">
              <a:off x="1560489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78"/>
            <p:cNvSpPr/>
            <p:nvPr/>
          </p:nvSpPr>
          <p:spPr>
            <a:xfrm rot="-5400000">
              <a:off x="1371743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78"/>
            <p:cNvSpPr/>
            <p:nvPr/>
          </p:nvSpPr>
          <p:spPr>
            <a:xfrm rot="-5400000">
              <a:off x="1182996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439;p76">
            <a:extLst>
              <a:ext uri="{FF2B5EF4-FFF2-40B4-BE49-F238E27FC236}">
                <a16:creationId xmlns:a16="http://schemas.microsoft.com/office/drawing/2014/main" xmlns="" id="{0D2D6424-2706-3ADA-FB69-91D222DAEDD4}"/>
              </a:ext>
            </a:extLst>
          </p:cNvPr>
          <p:cNvSpPr txBox="1">
            <a:spLocks/>
          </p:cNvSpPr>
          <p:nvPr/>
        </p:nvSpPr>
        <p:spPr>
          <a:xfrm>
            <a:off x="693853" y="740242"/>
            <a:ext cx="7738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Raleway Black"/>
              <a:buNone/>
              <a:defRPr sz="65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Staatliches"/>
              <a:buNone/>
              <a:defRPr sz="5300" b="0" i="0" u="none" strike="noStrike" cap="none">
                <a:solidFill>
                  <a:schemeClr val="l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algn="l"/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Основные конкуренты</a:t>
            </a:r>
          </a:p>
        </p:txBody>
      </p:sp>
      <p:pic>
        <p:nvPicPr>
          <p:cNvPr id="5" name="Picture 3" descr="Интернет-магазин Доступная среда">
            <a:hlinkClick r:id="rId3"/>
            <a:extLst>
              <a:ext uri="{FF2B5EF4-FFF2-40B4-BE49-F238E27FC236}">
                <a16:creationId xmlns:a16="http://schemas.microsoft.com/office/drawing/2014/main" xmlns="" id="{3961F9F4-D935-3FC3-22D6-BF2B8097F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67" y="1891007"/>
            <a:ext cx="1731518" cy="7438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Интернет магазин спец товаров Семицветик">
            <a:extLst>
              <a:ext uri="{FF2B5EF4-FFF2-40B4-BE49-F238E27FC236}">
                <a16:creationId xmlns:a16="http://schemas.microsoft.com/office/drawing/2014/main" xmlns="" id="{B0410BBB-C1AC-9FE7-55A8-9591CE53C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171" y="1891007"/>
            <a:ext cx="1356613" cy="74613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494;p78">
            <a:extLst>
              <a:ext uri="{FF2B5EF4-FFF2-40B4-BE49-F238E27FC236}">
                <a16:creationId xmlns:a16="http://schemas.microsoft.com/office/drawing/2014/main" xmlns="" id="{6233CD9C-9A26-09A2-020A-EBC9763C7134}"/>
              </a:ext>
            </a:extLst>
          </p:cNvPr>
          <p:cNvSpPr txBox="1">
            <a:spLocks/>
          </p:cNvSpPr>
          <p:nvPr/>
        </p:nvSpPr>
        <p:spPr>
          <a:xfrm>
            <a:off x="983185" y="2638827"/>
            <a:ext cx="1532482" cy="46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4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115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algn="ctr"/>
            <a:r>
              <a:rPr lang="en-US" b="1" dirty="0" err="1"/>
              <a:t>SmartAIDs</a:t>
            </a:r>
            <a:endParaRPr lang="ru-RU" b="1" dirty="0"/>
          </a:p>
        </p:txBody>
      </p:sp>
      <p:pic>
        <p:nvPicPr>
          <p:cNvPr id="1031" name="Picture 7" descr="rosopeka.ru">
            <a:extLst>
              <a:ext uri="{FF2B5EF4-FFF2-40B4-BE49-F238E27FC236}">
                <a16:creationId xmlns:a16="http://schemas.microsoft.com/office/drawing/2014/main" xmlns="" id="{4E9E9046-3793-D5ED-31A1-87993D257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942" y="1914348"/>
            <a:ext cx="2446277" cy="73388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494;p78">
            <a:extLst>
              <a:ext uri="{FF2B5EF4-FFF2-40B4-BE49-F238E27FC236}">
                <a16:creationId xmlns:a16="http://schemas.microsoft.com/office/drawing/2014/main" xmlns="" id="{6FFBB21C-6576-AF37-CE5E-5413ECB8F16A}"/>
              </a:ext>
            </a:extLst>
          </p:cNvPr>
          <p:cNvSpPr txBox="1">
            <a:spLocks/>
          </p:cNvSpPr>
          <p:nvPr/>
        </p:nvSpPr>
        <p:spPr>
          <a:xfrm>
            <a:off x="6569839" y="2634872"/>
            <a:ext cx="1532482" cy="46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4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115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algn="ctr"/>
            <a:r>
              <a:rPr lang="en" b="1" dirty="0" err="1"/>
              <a:t>rosopeka</a:t>
            </a:r>
            <a:endParaRPr lang="ru-RU" b="1" dirty="0"/>
          </a:p>
        </p:txBody>
      </p:sp>
      <p:sp>
        <p:nvSpPr>
          <p:cNvPr id="10" name="Google Shape;494;p78">
            <a:extLst>
              <a:ext uri="{FF2B5EF4-FFF2-40B4-BE49-F238E27FC236}">
                <a16:creationId xmlns:a16="http://schemas.microsoft.com/office/drawing/2014/main" xmlns="" id="{1B0CA86C-465E-AA1F-1D9A-DA9676DB843D}"/>
              </a:ext>
            </a:extLst>
          </p:cNvPr>
          <p:cNvSpPr txBox="1">
            <a:spLocks/>
          </p:cNvSpPr>
          <p:nvPr/>
        </p:nvSpPr>
        <p:spPr>
          <a:xfrm>
            <a:off x="711947" y="1385232"/>
            <a:ext cx="3026663" cy="46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4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115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algn="l"/>
            <a:r>
              <a:rPr lang="ru-RU" sz="2000" b="1" dirty="0">
                <a:solidFill>
                  <a:srgbClr val="00FCFF"/>
                </a:solidFill>
              </a:rPr>
              <a:t>Интернет-магазины:</a:t>
            </a:r>
          </a:p>
        </p:txBody>
      </p:sp>
      <p:sp>
        <p:nvSpPr>
          <p:cNvPr id="11" name="Google Shape;494;p78">
            <a:extLst>
              <a:ext uri="{FF2B5EF4-FFF2-40B4-BE49-F238E27FC236}">
                <a16:creationId xmlns:a16="http://schemas.microsoft.com/office/drawing/2014/main" xmlns="" id="{9E03C212-AE7C-1D34-83B6-BC77EC255C94}"/>
              </a:ext>
            </a:extLst>
          </p:cNvPr>
          <p:cNvSpPr txBox="1">
            <a:spLocks/>
          </p:cNvSpPr>
          <p:nvPr/>
        </p:nvSpPr>
        <p:spPr>
          <a:xfrm>
            <a:off x="254382" y="3255539"/>
            <a:ext cx="3026663" cy="46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4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115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algn="ctr"/>
            <a:r>
              <a:rPr lang="ru-RU" sz="2000" b="1" dirty="0">
                <a:solidFill>
                  <a:srgbClr val="00FCFF"/>
                </a:solidFill>
              </a:rPr>
              <a:t>Маркетплейсы:</a:t>
            </a:r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xmlns="" id="{4EE8085E-04CF-55B2-3EDB-FAF219B4F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270" y="3824180"/>
            <a:ext cx="2593620" cy="74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494;p78">
            <a:extLst>
              <a:ext uri="{FF2B5EF4-FFF2-40B4-BE49-F238E27FC236}">
                <a16:creationId xmlns:a16="http://schemas.microsoft.com/office/drawing/2014/main" xmlns="" id="{DB44B710-9498-E9E7-0F0D-3C0AD9A540A2}"/>
              </a:ext>
            </a:extLst>
          </p:cNvPr>
          <p:cNvSpPr txBox="1">
            <a:spLocks/>
          </p:cNvSpPr>
          <p:nvPr/>
        </p:nvSpPr>
        <p:spPr>
          <a:xfrm>
            <a:off x="726213" y="2906846"/>
            <a:ext cx="3026663" cy="46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4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115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115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Didact Gothic"/>
              <a:buNone/>
              <a:defRPr sz="13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algn="l"/>
            <a:r>
              <a:rPr lang="ru-RU" sz="2000" b="1" dirty="0">
                <a:solidFill>
                  <a:srgbClr val="00FCFF"/>
                </a:solidFill>
              </a:rPr>
              <a:t>Аптеки</a:t>
            </a:r>
          </a:p>
        </p:txBody>
      </p:sp>
      <p:pic>
        <p:nvPicPr>
          <p:cNvPr id="1035" name="Picture 11">
            <a:extLst>
              <a:ext uri="{FF2B5EF4-FFF2-40B4-BE49-F238E27FC236}">
                <a16:creationId xmlns:a16="http://schemas.microsoft.com/office/drawing/2014/main" xmlns="" id="{485AB73B-8B4A-16D6-4B52-39B72643C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288" y="3731367"/>
            <a:ext cx="1475423" cy="9294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xmlns="" id="{405762F0-D94E-D2CB-43BB-6C9C98635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67" y="3824180"/>
            <a:ext cx="1948460" cy="7438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2590;p133">
            <a:extLst>
              <a:ext uri="{FF2B5EF4-FFF2-40B4-BE49-F238E27FC236}">
                <a16:creationId xmlns:a16="http://schemas.microsoft.com/office/drawing/2014/main" xmlns="" id="{7680D3DC-286E-5D03-771E-91A45ECFA9B4}"/>
              </a:ext>
            </a:extLst>
          </p:cNvPr>
          <p:cNvSpPr/>
          <p:nvPr/>
        </p:nvSpPr>
        <p:spPr>
          <a:xfrm>
            <a:off x="8632890" y="4676847"/>
            <a:ext cx="492692" cy="455461"/>
          </a:xfrm>
          <a:custGeom>
            <a:avLst/>
            <a:gdLst/>
            <a:ahLst/>
            <a:cxnLst/>
            <a:rect l="l" t="t" r="r" b="b"/>
            <a:pathLst>
              <a:path w="208768" h="192992" extrusionOk="0">
                <a:moveTo>
                  <a:pt x="142679" y="127"/>
                </a:moveTo>
                <a:cubicBezTo>
                  <a:pt x="125750" y="127"/>
                  <a:pt x="108820" y="6569"/>
                  <a:pt x="95935" y="19454"/>
                </a:cubicBezTo>
                <a:lnTo>
                  <a:pt x="83181" y="32208"/>
                </a:lnTo>
                <a:cubicBezTo>
                  <a:pt x="78516" y="36873"/>
                  <a:pt x="78516" y="44441"/>
                  <a:pt x="83181" y="49105"/>
                </a:cubicBezTo>
                <a:cubicBezTo>
                  <a:pt x="85431" y="51356"/>
                  <a:pt x="88432" y="52596"/>
                  <a:pt x="91629" y="52596"/>
                </a:cubicBezTo>
                <a:cubicBezTo>
                  <a:pt x="94793" y="52596"/>
                  <a:pt x="97794" y="51356"/>
                  <a:pt x="100045" y="49105"/>
                </a:cubicBezTo>
                <a:lnTo>
                  <a:pt x="125586" y="23564"/>
                </a:lnTo>
                <a:cubicBezTo>
                  <a:pt x="126777" y="22373"/>
                  <a:pt x="128343" y="21778"/>
                  <a:pt x="129909" y="21778"/>
                </a:cubicBezTo>
                <a:cubicBezTo>
                  <a:pt x="131474" y="21778"/>
                  <a:pt x="133040" y="22373"/>
                  <a:pt x="134231" y="23564"/>
                </a:cubicBezTo>
                <a:cubicBezTo>
                  <a:pt x="134231" y="23564"/>
                  <a:pt x="134231" y="23564"/>
                  <a:pt x="134231" y="23597"/>
                </a:cubicBezTo>
                <a:lnTo>
                  <a:pt x="198068" y="87401"/>
                </a:lnTo>
                <a:cubicBezTo>
                  <a:pt x="200025" y="89358"/>
                  <a:pt x="201558" y="91576"/>
                  <a:pt x="202700" y="93925"/>
                </a:cubicBezTo>
                <a:cubicBezTo>
                  <a:pt x="206679" y="85346"/>
                  <a:pt x="208767" y="75919"/>
                  <a:pt x="208767" y="66198"/>
                </a:cubicBezTo>
                <a:cubicBezTo>
                  <a:pt x="208767" y="48551"/>
                  <a:pt x="201884" y="31947"/>
                  <a:pt x="189424" y="19454"/>
                </a:cubicBezTo>
                <a:cubicBezTo>
                  <a:pt x="176539" y="6569"/>
                  <a:pt x="159609" y="127"/>
                  <a:pt x="142679" y="127"/>
                </a:cubicBezTo>
                <a:close/>
                <a:moveTo>
                  <a:pt x="53333" y="67014"/>
                </a:moveTo>
                <a:cubicBezTo>
                  <a:pt x="50137" y="67014"/>
                  <a:pt x="47136" y="68253"/>
                  <a:pt x="44885" y="70504"/>
                </a:cubicBezTo>
                <a:lnTo>
                  <a:pt x="19344" y="96045"/>
                </a:lnTo>
                <a:cubicBezTo>
                  <a:pt x="14712" y="100710"/>
                  <a:pt x="14712" y="108278"/>
                  <a:pt x="19344" y="112910"/>
                </a:cubicBezTo>
                <a:cubicBezTo>
                  <a:pt x="21627" y="115193"/>
                  <a:pt x="24595" y="116433"/>
                  <a:pt x="27792" y="116433"/>
                </a:cubicBezTo>
                <a:cubicBezTo>
                  <a:pt x="30989" y="116433"/>
                  <a:pt x="33990" y="115193"/>
                  <a:pt x="36241" y="112910"/>
                </a:cubicBezTo>
                <a:lnTo>
                  <a:pt x="61749" y="87401"/>
                </a:lnTo>
                <a:cubicBezTo>
                  <a:pt x="66414" y="82737"/>
                  <a:pt x="66414" y="75169"/>
                  <a:pt x="61749" y="70504"/>
                </a:cubicBezTo>
                <a:cubicBezTo>
                  <a:pt x="59499" y="68253"/>
                  <a:pt x="56498" y="67014"/>
                  <a:pt x="53333" y="67014"/>
                </a:cubicBezTo>
                <a:close/>
                <a:moveTo>
                  <a:pt x="78842" y="92555"/>
                </a:moveTo>
                <a:cubicBezTo>
                  <a:pt x="75678" y="92555"/>
                  <a:pt x="72677" y="93795"/>
                  <a:pt x="70426" y="96045"/>
                </a:cubicBezTo>
                <a:lnTo>
                  <a:pt x="44885" y="121587"/>
                </a:lnTo>
                <a:cubicBezTo>
                  <a:pt x="40220" y="126219"/>
                  <a:pt x="40220" y="133787"/>
                  <a:pt x="44885" y="138451"/>
                </a:cubicBezTo>
                <a:cubicBezTo>
                  <a:pt x="47136" y="140702"/>
                  <a:pt x="50137" y="141942"/>
                  <a:pt x="53333" y="141942"/>
                </a:cubicBezTo>
                <a:cubicBezTo>
                  <a:pt x="56530" y="141942"/>
                  <a:pt x="59499" y="140702"/>
                  <a:pt x="61782" y="138451"/>
                </a:cubicBezTo>
                <a:lnTo>
                  <a:pt x="87291" y="112910"/>
                </a:lnTo>
                <a:cubicBezTo>
                  <a:pt x="91955" y="108278"/>
                  <a:pt x="91955" y="100710"/>
                  <a:pt x="87291" y="96045"/>
                </a:cubicBezTo>
                <a:cubicBezTo>
                  <a:pt x="85040" y="93795"/>
                  <a:pt x="82039" y="92555"/>
                  <a:pt x="78842" y="92555"/>
                </a:cubicBezTo>
                <a:close/>
                <a:moveTo>
                  <a:pt x="66058" y="0"/>
                </a:moveTo>
                <a:cubicBezTo>
                  <a:pt x="49036" y="0"/>
                  <a:pt x="32192" y="6627"/>
                  <a:pt x="19344" y="19454"/>
                </a:cubicBezTo>
                <a:cubicBezTo>
                  <a:pt x="6883" y="31947"/>
                  <a:pt x="0" y="48551"/>
                  <a:pt x="0" y="66198"/>
                </a:cubicBezTo>
                <a:cubicBezTo>
                  <a:pt x="0" y="75919"/>
                  <a:pt x="2088" y="85346"/>
                  <a:pt x="6067" y="93925"/>
                </a:cubicBezTo>
                <a:cubicBezTo>
                  <a:pt x="7209" y="91576"/>
                  <a:pt x="8742" y="89358"/>
                  <a:pt x="10699" y="87401"/>
                </a:cubicBezTo>
                <a:lnTo>
                  <a:pt x="36241" y="61860"/>
                </a:lnTo>
                <a:cubicBezTo>
                  <a:pt x="40807" y="57293"/>
                  <a:pt x="46875" y="54781"/>
                  <a:pt x="53333" y="54781"/>
                </a:cubicBezTo>
                <a:cubicBezTo>
                  <a:pt x="59792" y="54781"/>
                  <a:pt x="65860" y="57293"/>
                  <a:pt x="70426" y="61860"/>
                </a:cubicBezTo>
                <a:cubicBezTo>
                  <a:pt x="75482" y="66948"/>
                  <a:pt x="77831" y="73701"/>
                  <a:pt x="77440" y="80355"/>
                </a:cubicBezTo>
                <a:cubicBezTo>
                  <a:pt x="77896" y="80323"/>
                  <a:pt x="78386" y="80323"/>
                  <a:pt x="78842" y="80323"/>
                </a:cubicBezTo>
                <a:cubicBezTo>
                  <a:pt x="85301" y="80323"/>
                  <a:pt x="91368" y="82834"/>
                  <a:pt x="95935" y="87401"/>
                </a:cubicBezTo>
                <a:cubicBezTo>
                  <a:pt x="101024" y="92457"/>
                  <a:pt x="103340" y="99242"/>
                  <a:pt x="102948" y="105897"/>
                </a:cubicBezTo>
                <a:cubicBezTo>
                  <a:pt x="103438" y="105864"/>
                  <a:pt x="103894" y="105831"/>
                  <a:pt x="104384" y="105831"/>
                </a:cubicBezTo>
                <a:cubicBezTo>
                  <a:pt x="110842" y="105831"/>
                  <a:pt x="116910" y="108343"/>
                  <a:pt x="121476" y="112910"/>
                </a:cubicBezTo>
                <a:cubicBezTo>
                  <a:pt x="121476" y="112942"/>
                  <a:pt x="121509" y="112942"/>
                  <a:pt x="121509" y="112975"/>
                </a:cubicBezTo>
                <a:lnTo>
                  <a:pt x="146985" y="138419"/>
                </a:lnTo>
                <a:cubicBezTo>
                  <a:pt x="146985" y="138419"/>
                  <a:pt x="146985" y="138451"/>
                  <a:pt x="146985" y="138451"/>
                </a:cubicBezTo>
                <a:lnTo>
                  <a:pt x="147018" y="138451"/>
                </a:lnTo>
                <a:cubicBezTo>
                  <a:pt x="149350" y="140784"/>
                  <a:pt x="152400" y="141950"/>
                  <a:pt x="155450" y="141950"/>
                </a:cubicBezTo>
                <a:cubicBezTo>
                  <a:pt x="158500" y="141950"/>
                  <a:pt x="161550" y="140784"/>
                  <a:pt x="163882" y="138451"/>
                </a:cubicBezTo>
                <a:cubicBezTo>
                  <a:pt x="166133" y="136200"/>
                  <a:pt x="167373" y="133199"/>
                  <a:pt x="167373" y="130003"/>
                </a:cubicBezTo>
                <a:cubicBezTo>
                  <a:pt x="167373" y="126839"/>
                  <a:pt x="166133" y="123838"/>
                  <a:pt x="163882" y="121587"/>
                </a:cubicBezTo>
                <a:lnTo>
                  <a:pt x="138341" y="96045"/>
                </a:lnTo>
                <a:cubicBezTo>
                  <a:pt x="135960" y="93664"/>
                  <a:pt x="135960" y="89782"/>
                  <a:pt x="138341" y="87401"/>
                </a:cubicBezTo>
                <a:cubicBezTo>
                  <a:pt x="139548" y="86211"/>
                  <a:pt x="141114" y="85615"/>
                  <a:pt x="142675" y="85615"/>
                </a:cubicBezTo>
                <a:cubicBezTo>
                  <a:pt x="144237" y="85615"/>
                  <a:pt x="145794" y="86211"/>
                  <a:pt x="146985" y="87401"/>
                </a:cubicBezTo>
                <a:lnTo>
                  <a:pt x="172526" y="112910"/>
                </a:lnTo>
                <a:cubicBezTo>
                  <a:pt x="174859" y="115242"/>
                  <a:pt x="177917" y="116408"/>
                  <a:pt x="180971" y="116408"/>
                </a:cubicBezTo>
                <a:cubicBezTo>
                  <a:pt x="184025" y="116408"/>
                  <a:pt x="187075" y="115242"/>
                  <a:pt x="189391" y="112910"/>
                </a:cubicBezTo>
                <a:lnTo>
                  <a:pt x="189424" y="112910"/>
                </a:lnTo>
                <a:cubicBezTo>
                  <a:pt x="194056" y="108278"/>
                  <a:pt x="194056" y="100710"/>
                  <a:pt x="189391" y="96045"/>
                </a:cubicBezTo>
                <a:lnTo>
                  <a:pt x="129925" y="36547"/>
                </a:lnTo>
                <a:lnTo>
                  <a:pt x="108722" y="57750"/>
                </a:lnTo>
                <a:cubicBezTo>
                  <a:pt x="104155" y="62316"/>
                  <a:pt x="98088" y="64828"/>
                  <a:pt x="91629" y="64828"/>
                </a:cubicBezTo>
                <a:cubicBezTo>
                  <a:pt x="85170" y="64828"/>
                  <a:pt x="79103" y="62316"/>
                  <a:pt x="74536" y="57750"/>
                </a:cubicBezTo>
                <a:cubicBezTo>
                  <a:pt x="65109" y="48323"/>
                  <a:pt x="65109" y="32991"/>
                  <a:pt x="74536" y="23564"/>
                </a:cubicBezTo>
                <a:lnTo>
                  <a:pt x="87291" y="10810"/>
                </a:lnTo>
                <a:cubicBezTo>
                  <a:pt x="89085" y="9016"/>
                  <a:pt x="90944" y="7319"/>
                  <a:pt x="92869" y="5721"/>
                </a:cubicBezTo>
                <a:cubicBezTo>
                  <a:pt x="84268" y="1886"/>
                  <a:pt x="75137" y="0"/>
                  <a:pt x="66058" y="0"/>
                </a:cubicBezTo>
                <a:close/>
                <a:moveTo>
                  <a:pt x="104384" y="118064"/>
                </a:moveTo>
                <a:cubicBezTo>
                  <a:pt x="101187" y="118064"/>
                  <a:pt x="98186" y="119336"/>
                  <a:pt x="95935" y="121587"/>
                </a:cubicBezTo>
                <a:lnTo>
                  <a:pt x="70426" y="147095"/>
                </a:lnTo>
                <a:cubicBezTo>
                  <a:pt x="68176" y="149346"/>
                  <a:pt x="66936" y="152347"/>
                  <a:pt x="66936" y="155544"/>
                </a:cubicBezTo>
                <a:cubicBezTo>
                  <a:pt x="66936" y="158741"/>
                  <a:pt x="68176" y="161742"/>
                  <a:pt x="70426" y="163993"/>
                </a:cubicBezTo>
                <a:cubicBezTo>
                  <a:pt x="72677" y="166243"/>
                  <a:pt x="75678" y="167483"/>
                  <a:pt x="78842" y="167483"/>
                </a:cubicBezTo>
                <a:cubicBezTo>
                  <a:pt x="82039" y="167483"/>
                  <a:pt x="85040" y="166243"/>
                  <a:pt x="87291" y="163993"/>
                </a:cubicBezTo>
                <a:lnTo>
                  <a:pt x="112832" y="138451"/>
                </a:lnTo>
                <a:cubicBezTo>
                  <a:pt x="117464" y="133819"/>
                  <a:pt x="117464" y="126284"/>
                  <a:pt x="112865" y="121619"/>
                </a:cubicBezTo>
                <a:lnTo>
                  <a:pt x="112832" y="121587"/>
                </a:lnTo>
                <a:lnTo>
                  <a:pt x="112799" y="121554"/>
                </a:lnTo>
                <a:cubicBezTo>
                  <a:pt x="110549" y="119303"/>
                  <a:pt x="107548" y="118064"/>
                  <a:pt x="104384" y="118064"/>
                </a:cubicBezTo>
                <a:close/>
                <a:moveTo>
                  <a:pt x="129925" y="143605"/>
                </a:moveTo>
                <a:cubicBezTo>
                  <a:pt x="126728" y="143605"/>
                  <a:pt x="123727" y="144845"/>
                  <a:pt x="121476" y="147095"/>
                </a:cubicBezTo>
                <a:lnTo>
                  <a:pt x="95935" y="172637"/>
                </a:lnTo>
                <a:cubicBezTo>
                  <a:pt x="93684" y="174888"/>
                  <a:pt x="92445" y="177889"/>
                  <a:pt x="92445" y="181085"/>
                </a:cubicBezTo>
                <a:cubicBezTo>
                  <a:pt x="92445" y="184250"/>
                  <a:pt x="93684" y="187251"/>
                  <a:pt x="95935" y="189501"/>
                </a:cubicBezTo>
                <a:cubicBezTo>
                  <a:pt x="98186" y="191752"/>
                  <a:pt x="101187" y="192992"/>
                  <a:pt x="104384" y="192992"/>
                </a:cubicBezTo>
                <a:cubicBezTo>
                  <a:pt x="107580" y="192992"/>
                  <a:pt x="110581" y="191752"/>
                  <a:pt x="112832" y="189501"/>
                </a:cubicBezTo>
                <a:lnTo>
                  <a:pt x="138341" y="163993"/>
                </a:lnTo>
                <a:cubicBezTo>
                  <a:pt x="140592" y="161742"/>
                  <a:pt x="141831" y="158741"/>
                  <a:pt x="141831" y="155544"/>
                </a:cubicBezTo>
                <a:cubicBezTo>
                  <a:pt x="141831" y="152347"/>
                  <a:pt x="140592" y="149379"/>
                  <a:pt x="138373" y="147128"/>
                </a:cubicBezTo>
                <a:cubicBezTo>
                  <a:pt x="138373" y="147095"/>
                  <a:pt x="138341" y="147095"/>
                  <a:pt x="138341" y="147095"/>
                </a:cubicBezTo>
                <a:cubicBezTo>
                  <a:pt x="136090" y="144845"/>
                  <a:pt x="133089" y="143605"/>
                  <a:pt x="129925" y="14360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D06FF45-7745-1D15-1858-215EB4ADFB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808" y="-92944"/>
            <a:ext cx="2267192" cy="119244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4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4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" grpId="0" build="p"/>
      <p:bldP spid="2" grpId="0"/>
      <p:bldP spid="6" grpId="0"/>
      <p:bldP spid="7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9"/>
          <p:cNvSpPr txBox="1">
            <a:spLocks noGrp="1"/>
          </p:cNvSpPr>
          <p:nvPr>
            <p:ph type="subTitle" idx="1"/>
          </p:nvPr>
        </p:nvSpPr>
        <p:spPr>
          <a:xfrm>
            <a:off x="1910160" y="1845343"/>
            <a:ext cx="4713276" cy="25275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</a:rPr>
              <a:t>       Наше </a:t>
            </a:r>
            <a:r>
              <a:rPr lang="ru-RU" sz="1600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</a:rPr>
              <a:t>преимущество перед конкурентами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</a:rPr>
              <a:t>заключается в том, что мы помогаем потребителю подобрать нужные для него товары, используя искусственный интеллект, который может помочь </a:t>
            </a:r>
            <a:r>
              <a:rPr lang="ru-RU" sz="1600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</a:rPr>
              <a:t>в определении предпочтений и потребностей пользователя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</a:rPr>
              <a:t>, чтобы предложить ему наиболее подходящие товары и услуги.</a:t>
            </a:r>
          </a:p>
        </p:txBody>
      </p:sp>
      <p:sp>
        <p:nvSpPr>
          <p:cNvPr id="521" name="Google Shape;521;p79"/>
          <p:cNvSpPr txBox="1">
            <a:spLocks noGrp="1"/>
          </p:cNvSpPr>
          <p:nvPr>
            <p:ph type="title"/>
          </p:nvPr>
        </p:nvSpPr>
        <p:spPr>
          <a:xfrm>
            <a:off x="690870" y="463358"/>
            <a:ext cx="4946604" cy="4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Raleway Black"/>
                <a:ea typeface="Raleway Black"/>
                <a:cs typeface="Raleway Black"/>
                <a:sym typeface="Raleway Black"/>
              </a:rPr>
              <a:t>Преимущество перед конкурентами</a:t>
            </a:r>
            <a:endParaRPr sz="2800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grpSp>
        <p:nvGrpSpPr>
          <p:cNvPr id="526" name="Google Shape;526;p79"/>
          <p:cNvGrpSpPr/>
          <p:nvPr/>
        </p:nvGrpSpPr>
        <p:grpSpPr>
          <a:xfrm>
            <a:off x="914409" y="3729543"/>
            <a:ext cx="76200" cy="1381800"/>
            <a:chOff x="1305059" y="1226745"/>
            <a:chExt cx="76200" cy="1381800"/>
          </a:xfrm>
        </p:grpSpPr>
        <p:sp>
          <p:nvSpPr>
            <p:cNvPr id="527" name="Google Shape;527;p79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79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79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79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79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79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79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79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590;p133">
            <a:extLst>
              <a:ext uri="{FF2B5EF4-FFF2-40B4-BE49-F238E27FC236}">
                <a16:creationId xmlns:a16="http://schemas.microsoft.com/office/drawing/2014/main" xmlns="" id="{2F3C691E-2D3B-F92F-C287-6C0021255272}"/>
              </a:ext>
            </a:extLst>
          </p:cNvPr>
          <p:cNvSpPr/>
          <p:nvPr/>
        </p:nvSpPr>
        <p:spPr>
          <a:xfrm>
            <a:off x="7503737" y="3806644"/>
            <a:ext cx="1459870" cy="1211328"/>
          </a:xfrm>
          <a:custGeom>
            <a:avLst/>
            <a:gdLst/>
            <a:ahLst/>
            <a:cxnLst/>
            <a:rect l="l" t="t" r="r" b="b"/>
            <a:pathLst>
              <a:path w="208768" h="192992" extrusionOk="0">
                <a:moveTo>
                  <a:pt x="142679" y="127"/>
                </a:moveTo>
                <a:cubicBezTo>
                  <a:pt x="125750" y="127"/>
                  <a:pt x="108820" y="6569"/>
                  <a:pt x="95935" y="19454"/>
                </a:cubicBezTo>
                <a:lnTo>
                  <a:pt x="83181" y="32208"/>
                </a:lnTo>
                <a:cubicBezTo>
                  <a:pt x="78516" y="36873"/>
                  <a:pt x="78516" y="44441"/>
                  <a:pt x="83181" y="49105"/>
                </a:cubicBezTo>
                <a:cubicBezTo>
                  <a:pt x="85431" y="51356"/>
                  <a:pt x="88432" y="52596"/>
                  <a:pt x="91629" y="52596"/>
                </a:cubicBezTo>
                <a:cubicBezTo>
                  <a:pt x="94793" y="52596"/>
                  <a:pt x="97794" y="51356"/>
                  <a:pt x="100045" y="49105"/>
                </a:cubicBezTo>
                <a:lnTo>
                  <a:pt x="125586" y="23564"/>
                </a:lnTo>
                <a:cubicBezTo>
                  <a:pt x="126777" y="22373"/>
                  <a:pt x="128343" y="21778"/>
                  <a:pt x="129909" y="21778"/>
                </a:cubicBezTo>
                <a:cubicBezTo>
                  <a:pt x="131474" y="21778"/>
                  <a:pt x="133040" y="22373"/>
                  <a:pt x="134231" y="23564"/>
                </a:cubicBezTo>
                <a:cubicBezTo>
                  <a:pt x="134231" y="23564"/>
                  <a:pt x="134231" y="23564"/>
                  <a:pt x="134231" y="23597"/>
                </a:cubicBezTo>
                <a:lnTo>
                  <a:pt x="198068" y="87401"/>
                </a:lnTo>
                <a:cubicBezTo>
                  <a:pt x="200025" y="89358"/>
                  <a:pt x="201558" y="91576"/>
                  <a:pt x="202700" y="93925"/>
                </a:cubicBezTo>
                <a:cubicBezTo>
                  <a:pt x="206679" y="85346"/>
                  <a:pt x="208767" y="75919"/>
                  <a:pt x="208767" y="66198"/>
                </a:cubicBezTo>
                <a:cubicBezTo>
                  <a:pt x="208767" y="48551"/>
                  <a:pt x="201884" y="31947"/>
                  <a:pt x="189424" y="19454"/>
                </a:cubicBezTo>
                <a:cubicBezTo>
                  <a:pt x="176539" y="6569"/>
                  <a:pt x="159609" y="127"/>
                  <a:pt x="142679" y="127"/>
                </a:cubicBezTo>
                <a:close/>
                <a:moveTo>
                  <a:pt x="53333" y="67014"/>
                </a:moveTo>
                <a:cubicBezTo>
                  <a:pt x="50137" y="67014"/>
                  <a:pt x="47136" y="68253"/>
                  <a:pt x="44885" y="70504"/>
                </a:cubicBezTo>
                <a:lnTo>
                  <a:pt x="19344" y="96045"/>
                </a:lnTo>
                <a:cubicBezTo>
                  <a:pt x="14712" y="100710"/>
                  <a:pt x="14712" y="108278"/>
                  <a:pt x="19344" y="112910"/>
                </a:cubicBezTo>
                <a:cubicBezTo>
                  <a:pt x="21627" y="115193"/>
                  <a:pt x="24595" y="116433"/>
                  <a:pt x="27792" y="116433"/>
                </a:cubicBezTo>
                <a:cubicBezTo>
                  <a:pt x="30989" y="116433"/>
                  <a:pt x="33990" y="115193"/>
                  <a:pt x="36241" y="112910"/>
                </a:cubicBezTo>
                <a:lnTo>
                  <a:pt x="61749" y="87401"/>
                </a:lnTo>
                <a:cubicBezTo>
                  <a:pt x="66414" y="82737"/>
                  <a:pt x="66414" y="75169"/>
                  <a:pt x="61749" y="70504"/>
                </a:cubicBezTo>
                <a:cubicBezTo>
                  <a:pt x="59499" y="68253"/>
                  <a:pt x="56498" y="67014"/>
                  <a:pt x="53333" y="67014"/>
                </a:cubicBezTo>
                <a:close/>
                <a:moveTo>
                  <a:pt x="78842" y="92555"/>
                </a:moveTo>
                <a:cubicBezTo>
                  <a:pt x="75678" y="92555"/>
                  <a:pt x="72677" y="93795"/>
                  <a:pt x="70426" y="96045"/>
                </a:cubicBezTo>
                <a:lnTo>
                  <a:pt x="44885" y="121587"/>
                </a:lnTo>
                <a:cubicBezTo>
                  <a:pt x="40220" y="126219"/>
                  <a:pt x="40220" y="133787"/>
                  <a:pt x="44885" y="138451"/>
                </a:cubicBezTo>
                <a:cubicBezTo>
                  <a:pt x="47136" y="140702"/>
                  <a:pt x="50137" y="141942"/>
                  <a:pt x="53333" y="141942"/>
                </a:cubicBezTo>
                <a:cubicBezTo>
                  <a:pt x="56530" y="141942"/>
                  <a:pt x="59499" y="140702"/>
                  <a:pt x="61782" y="138451"/>
                </a:cubicBezTo>
                <a:lnTo>
                  <a:pt x="87291" y="112910"/>
                </a:lnTo>
                <a:cubicBezTo>
                  <a:pt x="91955" y="108278"/>
                  <a:pt x="91955" y="100710"/>
                  <a:pt x="87291" y="96045"/>
                </a:cubicBezTo>
                <a:cubicBezTo>
                  <a:pt x="85040" y="93795"/>
                  <a:pt x="82039" y="92555"/>
                  <a:pt x="78842" y="92555"/>
                </a:cubicBezTo>
                <a:close/>
                <a:moveTo>
                  <a:pt x="66058" y="0"/>
                </a:moveTo>
                <a:cubicBezTo>
                  <a:pt x="49036" y="0"/>
                  <a:pt x="32192" y="6627"/>
                  <a:pt x="19344" y="19454"/>
                </a:cubicBezTo>
                <a:cubicBezTo>
                  <a:pt x="6883" y="31947"/>
                  <a:pt x="0" y="48551"/>
                  <a:pt x="0" y="66198"/>
                </a:cubicBezTo>
                <a:cubicBezTo>
                  <a:pt x="0" y="75919"/>
                  <a:pt x="2088" y="85346"/>
                  <a:pt x="6067" y="93925"/>
                </a:cubicBezTo>
                <a:cubicBezTo>
                  <a:pt x="7209" y="91576"/>
                  <a:pt x="8742" y="89358"/>
                  <a:pt x="10699" y="87401"/>
                </a:cubicBezTo>
                <a:lnTo>
                  <a:pt x="36241" y="61860"/>
                </a:lnTo>
                <a:cubicBezTo>
                  <a:pt x="40807" y="57293"/>
                  <a:pt x="46875" y="54781"/>
                  <a:pt x="53333" y="54781"/>
                </a:cubicBezTo>
                <a:cubicBezTo>
                  <a:pt x="59792" y="54781"/>
                  <a:pt x="65860" y="57293"/>
                  <a:pt x="70426" y="61860"/>
                </a:cubicBezTo>
                <a:cubicBezTo>
                  <a:pt x="75482" y="66948"/>
                  <a:pt x="77831" y="73701"/>
                  <a:pt x="77440" y="80355"/>
                </a:cubicBezTo>
                <a:cubicBezTo>
                  <a:pt x="77896" y="80323"/>
                  <a:pt x="78386" y="80323"/>
                  <a:pt x="78842" y="80323"/>
                </a:cubicBezTo>
                <a:cubicBezTo>
                  <a:pt x="85301" y="80323"/>
                  <a:pt x="91368" y="82834"/>
                  <a:pt x="95935" y="87401"/>
                </a:cubicBezTo>
                <a:cubicBezTo>
                  <a:pt x="101024" y="92457"/>
                  <a:pt x="103340" y="99242"/>
                  <a:pt x="102948" y="105897"/>
                </a:cubicBezTo>
                <a:cubicBezTo>
                  <a:pt x="103438" y="105864"/>
                  <a:pt x="103894" y="105831"/>
                  <a:pt x="104384" y="105831"/>
                </a:cubicBezTo>
                <a:cubicBezTo>
                  <a:pt x="110842" y="105831"/>
                  <a:pt x="116910" y="108343"/>
                  <a:pt x="121476" y="112910"/>
                </a:cubicBezTo>
                <a:cubicBezTo>
                  <a:pt x="121476" y="112942"/>
                  <a:pt x="121509" y="112942"/>
                  <a:pt x="121509" y="112975"/>
                </a:cubicBezTo>
                <a:lnTo>
                  <a:pt x="146985" y="138419"/>
                </a:lnTo>
                <a:cubicBezTo>
                  <a:pt x="146985" y="138419"/>
                  <a:pt x="146985" y="138451"/>
                  <a:pt x="146985" y="138451"/>
                </a:cubicBezTo>
                <a:lnTo>
                  <a:pt x="147018" y="138451"/>
                </a:lnTo>
                <a:cubicBezTo>
                  <a:pt x="149350" y="140784"/>
                  <a:pt x="152400" y="141950"/>
                  <a:pt x="155450" y="141950"/>
                </a:cubicBezTo>
                <a:cubicBezTo>
                  <a:pt x="158500" y="141950"/>
                  <a:pt x="161550" y="140784"/>
                  <a:pt x="163882" y="138451"/>
                </a:cubicBezTo>
                <a:cubicBezTo>
                  <a:pt x="166133" y="136200"/>
                  <a:pt x="167373" y="133199"/>
                  <a:pt x="167373" y="130003"/>
                </a:cubicBezTo>
                <a:cubicBezTo>
                  <a:pt x="167373" y="126839"/>
                  <a:pt x="166133" y="123838"/>
                  <a:pt x="163882" y="121587"/>
                </a:cubicBezTo>
                <a:lnTo>
                  <a:pt x="138341" y="96045"/>
                </a:lnTo>
                <a:cubicBezTo>
                  <a:pt x="135960" y="93664"/>
                  <a:pt x="135960" y="89782"/>
                  <a:pt x="138341" y="87401"/>
                </a:cubicBezTo>
                <a:cubicBezTo>
                  <a:pt x="139548" y="86211"/>
                  <a:pt x="141114" y="85615"/>
                  <a:pt x="142675" y="85615"/>
                </a:cubicBezTo>
                <a:cubicBezTo>
                  <a:pt x="144237" y="85615"/>
                  <a:pt x="145794" y="86211"/>
                  <a:pt x="146985" y="87401"/>
                </a:cubicBezTo>
                <a:lnTo>
                  <a:pt x="172526" y="112910"/>
                </a:lnTo>
                <a:cubicBezTo>
                  <a:pt x="174859" y="115242"/>
                  <a:pt x="177917" y="116408"/>
                  <a:pt x="180971" y="116408"/>
                </a:cubicBezTo>
                <a:cubicBezTo>
                  <a:pt x="184025" y="116408"/>
                  <a:pt x="187075" y="115242"/>
                  <a:pt x="189391" y="112910"/>
                </a:cubicBezTo>
                <a:lnTo>
                  <a:pt x="189424" y="112910"/>
                </a:lnTo>
                <a:cubicBezTo>
                  <a:pt x="194056" y="108278"/>
                  <a:pt x="194056" y="100710"/>
                  <a:pt x="189391" y="96045"/>
                </a:cubicBezTo>
                <a:lnTo>
                  <a:pt x="129925" y="36547"/>
                </a:lnTo>
                <a:lnTo>
                  <a:pt x="108722" y="57750"/>
                </a:lnTo>
                <a:cubicBezTo>
                  <a:pt x="104155" y="62316"/>
                  <a:pt x="98088" y="64828"/>
                  <a:pt x="91629" y="64828"/>
                </a:cubicBezTo>
                <a:cubicBezTo>
                  <a:pt x="85170" y="64828"/>
                  <a:pt x="79103" y="62316"/>
                  <a:pt x="74536" y="57750"/>
                </a:cubicBezTo>
                <a:cubicBezTo>
                  <a:pt x="65109" y="48323"/>
                  <a:pt x="65109" y="32991"/>
                  <a:pt x="74536" y="23564"/>
                </a:cubicBezTo>
                <a:lnTo>
                  <a:pt x="87291" y="10810"/>
                </a:lnTo>
                <a:cubicBezTo>
                  <a:pt x="89085" y="9016"/>
                  <a:pt x="90944" y="7319"/>
                  <a:pt x="92869" y="5721"/>
                </a:cubicBezTo>
                <a:cubicBezTo>
                  <a:pt x="84268" y="1886"/>
                  <a:pt x="75137" y="0"/>
                  <a:pt x="66058" y="0"/>
                </a:cubicBezTo>
                <a:close/>
                <a:moveTo>
                  <a:pt x="104384" y="118064"/>
                </a:moveTo>
                <a:cubicBezTo>
                  <a:pt x="101187" y="118064"/>
                  <a:pt x="98186" y="119336"/>
                  <a:pt x="95935" y="121587"/>
                </a:cubicBezTo>
                <a:lnTo>
                  <a:pt x="70426" y="147095"/>
                </a:lnTo>
                <a:cubicBezTo>
                  <a:pt x="68176" y="149346"/>
                  <a:pt x="66936" y="152347"/>
                  <a:pt x="66936" y="155544"/>
                </a:cubicBezTo>
                <a:cubicBezTo>
                  <a:pt x="66936" y="158741"/>
                  <a:pt x="68176" y="161742"/>
                  <a:pt x="70426" y="163993"/>
                </a:cubicBezTo>
                <a:cubicBezTo>
                  <a:pt x="72677" y="166243"/>
                  <a:pt x="75678" y="167483"/>
                  <a:pt x="78842" y="167483"/>
                </a:cubicBezTo>
                <a:cubicBezTo>
                  <a:pt x="82039" y="167483"/>
                  <a:pt x="85040" y="166243"/>
                  <a:pt x="87291" y="163993"/>
                </a:cubicBezTo>
                <a:lnTo>
                  <a:pt x="112832" y="138451"/>
                </a:lnTo>
                <a:cubicBezTo>
                  <a:pt x="117464" y="133819"/>
                  <a:pt x="117464" y="126284"/>
                  <a:pt x="112865" y="121619"/>
                </a:cubicBezTo>
                <a:lnTo>
                  <a:pt x="112832" y="121587"/>
                </a:lnTo>
                <a:lnTo>
                  <a:pt x="112799" y="121554"/>
                </a:lnTo>
                <a:cubicBezTo>
                  <a:pt x="110549" y="119303"/>
                  <a:pt x="107548" y="118064"/>
                  <a:pt x="104384" y="118064"/>
                </a:cubicBezTo>
                <a:close/>
                <a:moveTo>
                  <a:pt x="129925" y="143605"/>
                </a:moveTo>
                <a:cubicBezTo>
                  <a:pt x="126728" y="143605"/>
                  <a:pt x="123727" y="144845"/>
                  <a:pt x="121476" y="147095"/>
                </a:cubicBezTo>
                <a:lnTo>
                  <a:pt x="95935" y="172637"/>
                </a:lnTo>
                <a:cubicBezTo>
                  <a:pt x="93684" y="174888"/>
                  <a:pt x="92445" y="177889"/>
                  <a:pt x="92445" y="181085"/>
                </a:cubicBezTo>
                <a:cubicBezTo>
                  <a:pt x="92445" y="184250"/>
                  <a:pt x="93684" y="187251"/>
                  <a:pt x="95935" y="189501"/>
                </a:cubicBezTo>
                <a:cubicBezTo>
                  <a:pt x="98186" y="191752"/>
                  <a:pt x="101187" y="192992"/>
                  <a:pt x="104384" y="192992"/>
                </a:cubicBezTo>
                <a:cubicBezTo>
                  <a:pt x="107580" y="192992"/>
                  <a:pt x="110581" y="191752"/>
                  <a:pt x="112832" y="189501"/>
                </a:cubicBezTo>
                <a:lnTo>
                  <a:pt x="138341" y="163993"/>
                </a:lnTo>
                <a:cubicBezTo>
                  <a:pt x="140592" y="161742"/>
                  <a:pt x="141831" y="158741"/>
                  <a:pt x="141831" y="155544"/>
                </a:cubicBezTo>
                <a:cubicBezTo>
                  <a:pt x="141831" y="152347"/>
                  <a:pt x="140592" y="149379"/>
                  <a:pt x="138373" y="147128"/>
                </a:cubicBezTo>
                <a:cubicBezTo>
                  <a:pt x="138373" y="147095"/>
                  <a:pt x="138341" y="147095"/>
                  <a:pt x="138341" y="147095"/>
                </a:cubicBezTo>
                <a:cubicBezTo>
                  <a:pt x="136090" y="144845"/>
                  <a:pt x="133089" y="143605"/>
                  <a:pt x="129925" y="14360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1B1D194-3152-FCFC-05DA-71201FCC89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" grpId="0" build="p"/>
      <p:bldP spid="5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183829-A58B-574F-9682-89FF9742B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46814"/>
            <a:ext cx="7738200" cy="841800"/>
          </a:xfrm>
        </p:spPr>
        <p:txBody>
          <a:bodyPr/>
          <a:lstStyle/>
          <a:p>
            <a:r>
              <a:rPr lang="ru-RU" sz="2800" b="1" dirty="0"/>
              <a:t>Технологическое решение</a:t>
            </a:r>
            <a:endParaRPr lang="ru-RU" sz="28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1A5F0181-FEEE-5236-5642-F64170E0A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700" y="1174985"/>
            <a:ext cx="6588359" cy="3818355"/>
          </a:xfrm>
        </p:spPr>
        <p:txBody>
          <a:bodyPr/>
          <a:lstStyle/>
          <a:p>
            <a:r>
              <a:rPr lang="ru-RU" sz="1600" dirty="0"/>
              <a:t>1. </a:t>
            </a:r>
            <a:r>
              <a:rPr lang="ru-RU" sz="1600" dirty="0">
                <a:solidFill>
                  <a:srgbClr val="00FCFF"/>
                </a:solidFill>
              </a:rPr>
              <a:t>Персонализированный подход: </a:t>
            </a:r>
            <a:r>
              <a:rPr lang="ru-RU" sz="1600" dirty="0"/>
              <a:t>и</a:t>
            </a:r>
            <a:r>
              <a:rPr lang="ru-RU" sz="1600" dirty="0" smtClean="0"/>
              <a:t>спользование </a:t>
            </a:r>
            <a:r>
              <a:rPr lang="ru-RU" sz="1600" dirty="0"/>
              <a:t>искусственного интеллекта позволяет анализировать данные о предпочтениях и поведении покупателей, чтобы предлагать им наиболее релевантные товары и услуги. </a:t>
            </a:r>
          </a:p>
          <a:p>
            <a:r>
              <a:rPr lang="ru-RU" sz="1600" dirty="0"/>
              <a:t>2. </a:t>
            </a:r>
            <a:r>
              <a:rPr lang="ru-RU" sz="1600" dirty="0">
                <a:solidFill>
                  <a:srgbClr val="00FCFF"/>
                </a:solidFill>
              </a:rPr>
              <a:t>Чат-боты и виртуальные ассистенты: </a:t>
            </a:r>
            <a:r>
              <a:rPr lang="ru-RU" sz="1600" dirty="0"/>
              <a:t>и</a:t>
            </a:r>
            <a:r>
              <a:rPr lang="ru-RU" sz="1600" dirty="0" smtClean="0"/>
              <a:t>спользование </a:t>
            </a:r>
            <a:r>
              <a:rPr lang="ru-RU" sz="1600" dirty="0"/>
              <a:t>искусственного интеллекта позволяет создавать чат-ботов и виртуальных ассистентов, которые могут отвечать на вопросы покупателей, помогать с выбором товаров и предоставлять поддержку в режиме реального времени.</a:t>
            </a:r>
          </a:p>
          <a:p>
            <a:r>
              <a:rPr lang="ru-RU" sz="1600" dirty="0"/>
              <a:t>3. </a:t>
            </a:r>
            <a:r>
              <a:rPr lang="ru-RU" sz="1600" dirty="0">
                <a:solidFill>
                  <a:srgbClr val="00FCFF"/>
                </a:solidFill>
              </a:rPr>
              <a:t>Обработка естественного языка: </a:t>
            </a:r>
            <a:r>
              <a:rPr lang="ru-RU" sz="1600" dirty="0"/>
              <a:t>и</a:t>
            </a:r>
            <a:r>
              <a:rPr lang="ru-RU" sz="1600" dirty="0" smtClean="0"/>
              <a:t>скусственный </a:t>
            </a:r>
            <a:r>
              <a:rPr lang="ru-RU" sz="1600" dirty="0"/>
              <a:t>интеллект может использоваться для обработки и анализа естественного языка, что позволяет улучшить качество поиска и фильтрации товаров, а также обеспечить более удобное взаимодействие с покупателями.</a:t>
            </a:r>
          </a:p>
          <a:p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02E64B8-8C05-3DBB-4F12-5E2386878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013" y="3998513"/>
            <a:ext cx="1144988" cy="11449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1B1D194-3152-FCFC-05DA-71201FCC89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63611"/>
            <a:ext cx="2267192" cy="119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43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41DA78-9D4A-9B21-D6BC-ED6FFAAE7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196" y="653162"/>
            <a:ext cx="7388700" cy="636300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Бизнес-модель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103D40D-EF94-91F7-AC03-D5C19B2631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DB72649-A2D1-36C3-7D51-E9AAC0371319}"/>
              </a:ext>
            </a:extLst>
          </p:cNvPr>
          <p:cNvSpPr txBox="1"/>
          <p:nvPr/>
        </p:nvSpPr>
        <p:spPr>
          <a:xfrm>
            <a:off x="1790648" y="1658793"/>
            <a:ext cx="4921664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Инвестиции в наш проект составляют: </a:t>
            </a:r>
            <a:r>
              <a:rPr lang="ru-RU" b="1" dirty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17 842 000 руб. </a:t>
            </a:r>
          </a:p>
          <a:p>
            <a:pPr marL="285750" indent="-285750">
              <a:spcBef>
                <a:spcPts val="1200"/>
              </a:spcBef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bg1"/>
                </a:solidFill>
                <a:latin typeface="Didact Gothic" panose="020B0604020202020204" charset="0"/>
              </a:rPr>
              <a:t>Источник инвестиций: </a:t>
            </a:r>
            <a:r>
              <a:rPr lang="ru-RU" b="1" dirty="0">
                <a:solidFill>
                  <a:srgbClr val="00FCFF"/>
                </a:solidFill>
                <a:latin typeface="Didact Gothic" panose="020B0604020202020204" charset="0"/>
              </a:rPr>
              <a:t>кредит, самофинансирование, привлечение инвесторов</a:t>
            </a:r>
            <a:r>
              <a:rPr lang="ru-RU" b="1" dirty="0" smtClean="0">
                <a:solidFill>
                  <a:srgbClr val="00FCFF"/>
                </a:solidFill>
                <a:latin typeface="Didact Gothic" panose="020B0604020202020204" charset="0"/>
              </a:rPr>
              <a:t>.</a:t>
            </a:r>
            <a:endParaRPr lang="ru-RU" b="1" dirty="0">
              <a:solidFill>
                <a:srgbClr val="00FC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Didact Gothic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Каналы приобретения: </a:t>
            </a:r>
            <a:r>
              <a:rPr lang="ru-RU" b="1" dirty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НПЦ МТ </a:t>
            </a:r>
            <a:r>
              <a:rPr lang="ru-RU" b="1" dirty="0" err="1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Армед</a:t>
            </a:r>
            <a:r>
              <a:rPr lang="ru-RU" b="1" dirty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Аверсус</a:t>
            </a:r>
            <a:r>
              <a:rPr lang="ru-RU" b="1" dirty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, Мега Оптима, Садовод, </a:t>
            </a:r>
            <a:r>
              <a:rPr lang="en" b="1" dirty="0" smtClean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Aliexpress</a:t>
            </a:r>
            <a:endParaRPr lang="ru-RU" b="1" dirty="0">
              <a:solidFill>
                <a:srgbClr val="00FCFF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Didact Gothic" panose="020B060402020202020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Каналы продаж: </a:t>
            </a:r>
            <a:r>
              <a:rPr lang="ru-RU" b="1" dirty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собственный сайт </a:t>
            </a:r>
          </a:p>
          <a:p>
            <a:pPr marL="285750" indent="-285750">
              <a:spcBef>
                <a:spcPts val="1200"/>
              </a:spcBef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Доставка товара: </a:t>
            </a:r>
            <a:r>
              <a:rPr lang="ru-RU" b="1" dirty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Почта России, Яндекс Доставка, нанятые курьеры, </a:t>
            </a:r>
            <a:r>
              <a:rPr lang="ru-RU" b="1" dirty="0" err="1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ПониЭкспресс</a:t>
            </a:r>
            <a:r>
              <a:rPr lang="ru-RU" b="1" dirty="0">
                <a:solidFill>
                  <a:srgbClr val="00FC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E0F3859-C57F-B793-B7C1-EC6DA02B2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9175" y="3760968"/>
            <a:ext cx="1386112" cy="1386112"/>
          </a:xfrm>
          <a:prstGeom prst="rect">
            <a:avLst/>
          </a:prstGeom>
        </p:spPr>
      </p:pic>
      <p:grpSp>
        <p:nvGrpSpPr>
          <p:cNvPr id="6" name="Google Shape;1603;p114"/>
          <p:cNvGrpSpPr/>
          <p:nvPr/>
        </p:nvGrpSpPr>
        <p:grpSpPr>
          <a:xfrm rot="5400000">
            <a:off x="8090842" y="381357"/>
            <a:ext cx="76200" cy="1381800"/>
            <a:chOff x="1305059" y="1226745"/>
            <a:chExt cx="76200" cy="1381800"/>
          </a:xfrm>
        </p:grpSpPr>
        <p:sp>
          <p:nvSpPr>
            <p:cNvPr id="8" name="Google Shape;1604;p114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05;p114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06;p114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07;p114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08;p114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09;p114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0;p114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1;p114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293192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19DAB1BE-0656-F10B-8275-E3E070ED7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3472" y="689300"/>
            <a:ext cx="7427428" cy="636300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Организационные и производственные параметры бизнеса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03029000-8196-E77A-D6C4-16D56A9D080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46739" y="1881660"/>
            <a:ext cx="7257790" cy="1673125"/>
          </a:xfrm>
        </p:spPr>
        <p:txBody>
          <a:bodyPr/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Организационно-правовая форма: </a:t>
            </a:r>
            <a:r>
              <a:rPr lang="ru-RU" sz="14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1400" b="1" dirty="0" smtClean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бщество </a:t>
            </a:r>
            <a:r>
              <a:rPr lang="ru-RU" sz="14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ограниченной ответственностью.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сотрудников: </a:t>
            </a:r>
            <a:r>
              <a:rPr lang="ru-RU" sz="1400" b="1" dirty="0" smtClean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400" b="1" dirty="0">
              <a:solidFill>
                <a:srgbClr val="00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потоки:  </a:t>
            </a:r>
            <a:r>
              <a:rPr lang="ru-RU" sz="14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9 606 160 руб.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Предположительная выручка составляет: </a:t>
            </a:r>
            <a:r>
              <a:rPr lang="ru-RU" sz="14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31 580 160 руб.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Предположительная прибыль составляет: </a:t>
            </a:r>
            <a:r>
              <a:rPr lang="ru-RU" sz="14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9 606 160 </a:t>
            </a:r>
            <a:r>
              <a:rPr lang="ru-RU" sz="1400" b="1" dirty="0" err="1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</a:t>
            </a:r>
            <a:r>
              <a:rPr lang="ru-RU" sz="14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E0CE646-3E8E-79C1-767D-D9D80722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B9CC04E-FF1F-B28A-0D4E-BEAE7249A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5" y="4007457"/>
            <a:ext cx="1136044" cy="1136044"/>
          </a:xfrm>
          <a:prstGeom prst="rect">
            <a:avLst/>
          </a:prstGeom>
        </p:spPr>
      </p:pic>
      <p:grpSp>
        <p:nvGrpSpPr>
          <p:cNvPr id="9" name="Google Shape;485;p77"/>
          <p:cNvGrpSpPr/>
          <p:nvPr/>
        </p:nvGrpSpPr>
        <p:grpSpPr>
          <a:xfrm>
            <a:off x="7107906" y="4007457"/>
            <a:ext cx="454593" cy="76200"/>
            <a:chOff x="1182546" y="4066514"/>
            <a:chExt cx="454593" cy="76200"/>
          </a:xfrm>
        </p:grpSpPr>
        <p:sp>
          <p:nvSpPr>
            <p:cNvPr id="10" name="Google Shape;486;p77"/>
            <p:cNvSpPr/>
            <p:nvPr/>
          </p:nvSpPr>
          <p:spPr>
            <a:xfrm rot="-5400000">
              <a:off x="1560489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87;p77"/>
            <p:cNvSpPr/>
            <p:nvPr/>
          </p:nvSpPr>
          <p:spPr>
            <a:xfrm rot="-5400000">
              <a:off x="1371743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88;p77"/>
            <p:cNvSpPr/>
            <p:nvPr/>
          </p:nvSpPr>
          <p:spPr>
            <a:xfrm rot="-5400000">
              <a:off x="1182996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5064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5FF43875-C775-2FAC-098E-680F20142D3A}"/>
              </a:ext>
            </a:extLst>
          </p:cNvPr>
          <p:cNvGrpSpPr/>
          <p:nvPr/>
        </p:nvGrpSpPr>
        <p:grpSpPr>
          <a:xfrm>
            <a:off x="3132000" y="1131750"/>
            <a:ext cx="3240000" cy="3240000"/>
            <a:chOff x="3132000" y="1131750"/>
            <a:chExt cx="3240000" cy="32400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xmlns="" id="{077B2474-2C3F-A460-0DC0-3E22E3A48B9C}"/>
                </a:ext>
              </a:extLst>
            </p:cNvPr>
            <p:cNvSpPr/>
            <p:nvPr/>
          </p:nvSpPr>
          <p:spPr>
            <a:xfrm>
              <a:off x="3132000" y="1131750"/>
              <a:ext cx="3240000" cy="324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53CAE70F-C4CD-D598-1558-91FB54AD1ADA}"/>
                </a:ext>
              </a:extLst>
            </p:cNvPr>
            <p:cNvSpPr txBox="1"/>
            <p:nvPr/>
          </p:nvSpPr>
          <p:spPr>
            <a:xfrm>
              <a:off x="3869583" y="1406415"/>
              <a:ext cx="1782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Didact Gothic" panose="020B0604020202020204" charset="0"/>
                </a:rPr>
                <a:t>TAM</a:t>
              </a:r>
              <a:r>
                <a:rPr lang="ru-RU" b="1" dirty="0">
                  <a:solidFill>
                    <a:schemeClr val="bg1"/>
                  </a:solidFill>
                  <a:latin typeface="Didact Gothic" panose="020B0604020202020204" charset="0"/>
                </a:rPr>
                <a:t> </a:t>
              </a:r>
              <a:r>
                <a:rPr lang="en-US" b="1" dirty="0">
                  <a:solidFill>
                    <a:schemeClr val="bg1"/>
                  </a:solidFill>
                  <a:latin typeface="Didact Gothic" panose="020B0604020202020204" charset="0"/>
                </a:rPr>
                <a:t>=</a:t>
              </a:r>
              <a:r>
                <a:rPr lang="ru-RU" b="1" dirty="0">
                  <a:solidFill>
                    <a:schemeClr val="bg1"/>
                  </a:solidFill>
                  <a:latin typeface="Didact Gothic" panose="020B0604020202020204" charset="0"/>
                </a:rPr>
                <a:t> 8 300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03041D-F560-68B1-56F4-EC929002D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655" y="400974"/>
            <a:ext cx="7388700" cy="636300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sym typeface="Didact Gothic"/>
              </a:rPr>
              <a:t>Рынок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193756C4-2A1F-2DC6-A835-B98E93EE5F08}"/>
              </a:ext>
            </a:extLst>
          </p:cNvPr>
          <p:cNvGrpSpPr/>
          <p:nvPr/>
        </p:nvGrpSpPr>
        <p:grpSpPr>
          <a:xfrm>
            <a:off x="3492000" y="1851750"/>
            <a:ext cx="2520000" cy="2520000"/>
            <a:chOff x="3492000" y="1851750"/>
            <a:chExt cx="2520000" cy="2520000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xmlns="" id="{475C5716-9EB8-5758-B2F4-C4C1D1120B29}"/>
                </a:ext>
              </a:extLst>
            </p:cNvPr>
            <p:cNvSpPr/>
            <p:nvPr/>
          </p:nvSpPr>
          <p:spPr>
            <a:xfrm>
              <a:off x="3492000" y="1851750"/>
              <a:ext cx="2520000" cy="252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50EF051-A5FD-BED6-641B-5558E6E02394}"/>
                </a:ext>
              </a:extLst>
            </p:cNvPr>
            <p:cNvSpPr txBox="1"/>
            <p:nvPr/>
          </p:nvSpPr>
          <p:spPr>
            <a:xfrm>
              <a:off x="4071678" y="2126415"/>
              <a:ext cx="1378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Didact Gothic" panose="020B0604020202020204" charset="0"/>
                </a:rPr>
                <a:t>SAM</a:t>
              </a:r>
              <a:r>
                <a:rPr lang="ru-RU" b="1" dirty="0">
                  <a:solidFill>
                    <a:schemeClr val="bg1"/>
                  </a:solidFill>
                  <a:latin typeface="Didact Gothic" panose="020B0604020202020204" charset="0"/>
                </a:rPr>
                <a:t> </a:t>
              </a:r>
              <a:r>
                <a:rPr lang="en-US" b="1" dirty="0">
                  <a:solidFill>
                    <a:schemeClr val="bg1"/>
                  </a:solidFill>
                  <a:latin typeface="Didact Gothic" panose="020B0604020202020204" charset="0"/>
                </a:rPr>
                <a:t>=</a:t>
              </a:r>
              <a:r>
                <a:rPr lang="ru-RU" b="1" dirty="0">
                  <a:solidFill>
                    <a:schemeClr val="bg1"/>
                  </a:solidFill>
                  <a:latin typeface="Didact Gothic" panose="020B0604020202020204" charset="0"/>
                </a:rPr>
                <a:t> 2 500 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58B6001E-3548-3E47-370B-C55D6CF45BC6}"/>
              </a:ext>
            </a:extLst>
          </p:cNvPr>
          <p:cNvGrpSpPr/>
          <p:nvPr/>
        </p:nvGrpSpPr>
        <p:grpSpPr>
          <a:xfrm>
            <a:off x="3852000" y="2571750"/>
            <a:ext cx="1800000" cy="1800000"/>
            <a:chOff x="3852000" y="2571750"/>
            <a:chExt cx="1800000" cy="1800000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xmlns="" id="{AB59309A-388A-417F-8AD7-11C96DA6C51B}"/>
                </a:ext>
              </a:extLst>
            </p:cNvPr>
            <p:cNvSpPr/>
            <p:nvPr/>
          </p:nvSpPr>
          <p:spPr>
            <a:xfrm>
              <a:off x="3852000" y="2571750"/>
              <a:ext cx="1800000" cy="180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F2785598-78E5-3786-DD13-157A910DFE63}"/>
                </a:ext>
              </a:extLst>
            </p:cNvPr>
            <p:cNvSpPr txBox="1"/>
            <p:nvPr/>
          </p:nvSpPr>
          <p:spPr>
            <a:xfrm>
              <a:off x="3922565" y="2994696"/>
              <a:ext cx="167645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Didact Gothic" panose="020B0604020202020204" charset="0"/>
                </a:rPr>
                <a:t>SOM</a:t>
              </a:r>
              <a:r>
                <a:rPr lang="ru-RU" b="1" dirty="0">
                  <a:solidFill>
                    <a:schemeClr val="bg1"/>
                  </a:solidFill>
                  <a:latin typeface="Didact Gothic" panose="020B0604020202020204" charset="0"/>
                </a:rPr>
                <a:t> </a:t>
              </a:r>
              <a:r>
                <a:rPr lang="en-US" b="1" dirty="0">
                  <a:solidFill>
                    <a:schemeClr val="bg1"/>
                  </a:solidFill>
                  <a:latin typeface="Didact Gothic" panose="020B0604020202020204" charset="0"/>
                </a:rPr>
                <a:t>=</a:t>
              </a:r>
              <a:r>
                <a:rPr lang="ru-RU" b="1" dirty="0">
                  <a:solidFill>
                    <a:schemeClr val="bg1"/>
                  </a:solidFill>
                  <a:latin typeface="Didact Gothic" panose="020B0604020202020204" charset="0"/>
                </a:rPr>
                <a:t> 154 уникальных покупателей в месяц</a:t>
              </a:r>
              <a:r>
                <a:rPr lang="en-US" b="1" dirty="0">
                  <a:solidFill>
                    <a:schemeClr val="bg1"/>
                  </a:solidFill>
                  <a:latin typeface="Didact Gothic" panose="020B0604020202020204" charset="0"/>
                </a:rPr>
                <a:t> </a:t>
              </a: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922C5AA-1CD2-2C61-2367-0BE84773C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grpSp>
        <p:nvGrpSpPr>
          <p:cNvPr id="13" name="Google Shape;1603;p114"/>
          <p:cNvGrpSpPr/>
          <p:nvPr/>
        </p:nvGrpSpPr>
        <p:grpSpPr>
          <a:xfrm rot="5400000">
            <a:off x="8090842" y="381357"/>
            <a:ext cx="76200" cy="1381800"/>
            <a:chOff x="1305059" y="1226745"/>
            <a:chExt cx="76200" cy="1381800"/>
          </a:xfrm>
        </p:grpSpPr>
        <p:sp>
          <p:nvSpPr>
            <p:cNvPr id="14" name="Google Shape;1604;p114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05;p114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06;p114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07;p114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08;p114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09;p114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10;p114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11;p114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3506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5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77"/>
          <p:cNvGrpSpPr/>
          <p:nvPr/>
        </p:nvGrpSpPr>
        <p:grpSpPr>
          <a:xfrm>
            <a:off x="1394571" y="3853064"/>
            <a:ext cx="454593" cy="76200"/>
            <a:chOff x="1182546" y="4066514"/>
            <a:chExt cx="454593" cy="76200"/>
          </a:xfrm>
        </p:grpSpPr>
        <p:sp>
          <p:nvSpPr>
            <p:cNvPr id="486" name="Google Shape;486;p77"/>
            <p:cNvSpPr/>
            <p:nvPr/>
          </p:nvSpPr>
          <p:spPr>
            <a:xfrm rot="-5400000">
              <a:off x="1560489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77"/>
            <p:cNvSpPr/>
            <p:nvPr/>
          </p:nvSpPr>
          <p:spPr>
            <a:xfrm rot="-5400000">
              <a:off x="1371743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77"/>
            <p:cNvSpPr/>
            <p:nvPr/>
          </p:nvSpPr>
          <p:spPr>
            <a:xfrm rot="-5400000">
              <a:off x="1182996" y="406606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CBCEBB16-1E92-63D9-6774-CF67C39AA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331897"/>
              </p:ext>
            </p:extLst>
          </p:nvPr>
        </p:nvGraphicFramePr>
        <p:xfrm>
          <a:off x="1810614" y="1865247"/>
          <a:ext cx="5750068" cy="172974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4151274">
                  <a:extLst>
                    <a:ext uri="{9D8B030D-6E8A-4147-A177-3AD203B41FA5}">
                      <a16:colId xmlns:a16="http://schemas.microsoft.com/office/drawing/2014/main" xmlns="" val="1703800586"/>
                    </a:ext>
                  </a:extLst>
                </a:gridCol>
                <a:gridCol w="1598794">
                  <a:extLst>
                    <a:ext uri="{9D8B030D-6E8A-4147-A177-3AD203B41FA5}">
                      <a16:colId xmlns:a16="http://schemas.microsoft.com/office/drawing/2014/main" xmlns="" val="53367018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Dragon NaturallySpeaking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  30 000,00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sym typeface="Arial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97915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Разработка интернет-магазина с помощью </a:t>
                      </a:r>
                      <a:r>
                        <a:rPr lang="en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Art Web Group</a:t>
                      </a:r>
                      <a:endParaRPr lang="en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400 000,00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sym typeface="Arial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35316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Аренда офиса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 300 000,00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sym typeface="Arial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40293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Аренда</a:t>
                      </a:r>
                      <a:r>
                        <a:rPr lang="ru-RU" sz="1200" b="1" u="none" strike="noStrike" cap="none" baseline="0" dirty="0">
                          <a:latin typeface="Didact Gothic" panose="020B0604020202020204" charset="0"/>
                          <a:sym typeface="Arial"/>
                        </a:rPr>
                        <a:t> с</a:t>
                      </a: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клада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100 000,00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sym typeface="Arial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9432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 err="1">
                          <a:latin typeface="Didact Gothic" panose="020B0604020202020204" charset="0"/>
                          <a:sym typeface="Arial"/>
                        </a:rPr>
                        <a:t>Мибок</a:t>
                      </a: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: версия для слабовидящих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  40 000,00 ₽ 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4940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Аренда сервера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300 000,00</a:t>
                      </a:r>
                      <a:r>
                        <a:rPr lang="ru-RU" sz="1200" b="1" u="none" strike="noStrike" cap="none" baseline="0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</a:t>
                      </a: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₽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Организационные расходы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100 000,00</a:t>
                      </a:r>
                      <a:r>
                        <a:rPr lang="ru-RU" sz="1200" b="1" u="none" strike="noStrike" cap="none" baseline="0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</a:t>
                      </a: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₽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Закупка первой партии товаров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16 572 000,00</a:t>
                      </a:r>
                      <a:r>
                        <a:rPr lang="ru-RU" sz="1200" b="1" u="none" strike="noStrike" cap="none" baseline="0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</a:t>
                      </a: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₽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Didact Gothic" panose="020B0604020202020204" charset="0"/>
                        </a:rPr>
                        <a:t> 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Didact Gothic" panose="020B060402020202020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17  842 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sym typeface="Arial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8321252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984CD51-5258-A9C2-D835-E8BA135EAD63}"/>
              </a:ext>
            </a:extLst>
          </p:cNvPr>
          <p:cNvSpPr txBox="1"/>
          <p:nvPr/>
        </p:nvSpPr>
        <p:spPr>
          <a:xfrm>
            <a:off x="846916" y="516623"/>
            <a:ext cx="4572000" cy="43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Clr>
                <a:schemeClr val="lt1"/>
              </a:buClr>
              <a:buSzPts val="2700"/>
            </a:pPr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Raleway Black"/>
                <a:ea typeface="Raleway Black"/>
                <a:cs typeface="Raleway Black"/>
                <a:sym typeface="Raleway Black"/>
              </a:rPr>
              <a:t>Инвестиции: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AD3857F-1A92-A94B-302B-6391F2206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grpSp>
        <p:nvGrpSpPr>
          <p:cNvPr id="26" name="Google Shape;1603;p114"/>
          <p:cNvGrpSpPr/>
          <p:nvPr/>
        </p:nvGrpSpPr>
        <p:grpSpPr>
          <a:xfrm rot="5400000">
            <a:off x="8138404" y="372397"/>
            <a:ext cx="76200" cy="1381800"/>
            <a:chOff x="1305059" y="1226745"/>
            <a:chExt cx="76200" cy="1381800"/>
          </a:xfrm>
        </p:grpSpPr>
        <p:sp>
          <p:nvSpPr>
            <p:cNvPr id="27" name="Google Shape;1604;p114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05;p114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06;p114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07;p114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08;p114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09;p114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10;p114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11;p114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1"/>
            </a:gs>
            <a:gs pos="34000">
              <a:schemeClr val="accent1"/>
            </a:gs>
            <a:gs pos="100000">
              <a:schemeClr val="lt2"/>
            </a:gs>
          </a:gsLst>
          <a:lin ang="13500032" scaled="0"/>
        </a:gradFill>
        <a:effectLst/>
      </p:bgPr>
    </p:bg>
    <p:spTree>
      <p:nvGrpSpPr>
        <p:cNvPr id="1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oogle Shape;2665;p134"/>
          <p:cNvSpPr txBox="1">
            <a:spLocks noGrp="1"/>
          </p:cNvSpPr>
          <p:nvPr>
            <p:ph type="ctrTitle"/>
          </p:nvPr>
        </p:nvSpPr>
        <p:spPr>
          <a:xfrm>
            <a:off x="727320" y="416782"/>
            <a:ext cx="73887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sym typeface="Arial"/>
              </a:rPr>
              <a:t>Текущие затраты:</a:t>
            </a:r>
            <a:endParaRPr sz="2800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sym typeface="Arial"/>
            </a:endParaRPr>
          </a:p>
        </p:txBody>
      </p:sp>
      <p:grpSp>
        <p:nvGrpSpPr>
          <p:cNvPr id="2680" name="Google Shape;2680;p134"/>
          <p:cNvGrpSpPr/>
          <p:nvPr/>
        </p:nvGrpSpPr>
        <p:grpSpPr>
          <a:xfrm rot="5400000">
            <a:off x="-78420" y="4246771"/>
            <a:ext cx="1564858" cy="228600"/>
            <a:chOff x="7162034" y="4602668"/>
            <a:chExt cx="1564858" cy="228600"/>
          </a:xfrm>
        </p:grpSpPr>
        <p:sp>
          <p:nvSpPr>
            <p:cNvPr id="2681" name="Google Shape;2681;p134"/>
            <p:cNvSpPr/>
            <p:nvPr/>
          </p:nvSpPr>
          <p:spPr>
            <a:xfrm rot="5400000">
              <a:off x="8650242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134"/>
            <p:cNvSpPr/>
            <p:nvPr/>
          </p:nvSpPr>
          <p:spPr>
            <a:xfrm rot="5400000">
              <a:off x="791178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134"/>
            <p:cNvSpPr/>
            <p:nvPr/>
          </p:nvSpPr>
          <p:spPr>
            <a:xfrm rot="5400000">
              <a:off x="8100528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134"/>
            <p:cNvSpPr/>
            <p:nvPr/>
          </p:nvSpPr>
          <p:spPr>
            <a:xfrm rot="5400000">
              <a:off x="8289275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134"/>
            <p:cNvSpPr/>
            <p:nvPr/>
          </p:nvSpPr>
          <p:spPr>
            <a:xfrm rot="5400000">
              <a:off x="8478021" y="46022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134"/>
            <p:cNvSpPr/>
            <p:nvPr/>
          </p:nvSpPr>
          <p:spPr>
            <a:xfrm rot="5400000">
              <a:off x="771219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134"/>
            <p:cNvSpPr/>
            <p:nvPr/>
          </p:nvSpPr>
          <p:spPr>
            <a:xfrm rot="5400000">
              <a:off x="7900944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134"/>
            <p:cNvSpPr/>
            <p:nvPr/>
          </p:nvSpPr>
          <p:spPr>
            <a:xfrm rot="5400000">
              <a:off x="7162484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134"/>
            <p:cNvSpPr/>
            <p:nvPr/>
          </p:nvSpPr>
          <p:spPr>
            <a:xfrm rot="5400000">
              <a:off x="7351230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134"/>
            <p:cNvSpPr/>
            <p:nvPr/>
          </p:nvSpPr>
          <p:spPr>
            <a:xfrm rot="5400000">
              <a:off x="7539977" y="4754618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1" name="Google Shape;2691;p134"/>
          <p:cNvGrpSpPr/>
          <p:nvPr/>
        </p:nvGrpSpPr>
        <p:grpSpPr>
          <a:xfrm rot="5400000">
            <a:off x="8614887" y="5932"/>
            <a:ext cx="76200" cy="1381800"/>
            <a:chOff x="1305059" y="1226745"/>
            <a:chExt cx="76200" cy="1381800"/>
          </a:xfrm>
        </p:grpSpPr>
        <p:sp>
          <p:nvSpPr>
            <p:cNvPr id="2692" name="Google Shape;2692;p134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134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134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134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134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134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134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134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06B63067-FAFC-116B-06BB-DFA17D24D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558941"/>
              </p:ext>
            </p:extLst>
          </p:nvPr>
        </p:nvGraphicFramePr>
        <p:xfrm>
          <a:off x="1846434" y="1149960"/>
          <a:ext cx="6038661" cy="331312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489892">
                  <a:extLst>
                    <a:ext uri="{9D8B030D-6E8A-4147-A177-3AD203B41FA5}">
                      <a16:colId xmlns:a16="http://schemas.microsoft.com/office/drawing/2014/main" xmlns="" val="1244490070"/>
                    </a:ext>
                  </a:extLst>
                </a:gridCol>
                <a:gridCol w="2548769">
                  <a:extLst>
                    <a:ext uri="{9D8B030D-6E8A-4147-A177-3AD203B41FA5}">
                      <a16:colId xmlns:a16="http://schemas.microsoft.com/office/drawing/2014/main" xmlns="" val="3250201628"/>
                    </a:ext>
                  </a:extLst>
                </a:gridCol>
              </a:tblGrid>
              <a:tr h="213179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Материальные затраты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16 692 000,00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13802209"/>
                  </a:ext>
                </a:extLst>
              </a:tr>
              <a:tr h="213179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Товары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16 572 000,00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19823134"/>
                  </a:ext>
                </a:extLst>
              </a:tr>
              <a:tr h="213179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Коммунальные услуги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120 000,00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2912147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Заработная</a:t>
                      </a:r>
                      <a:r>
                        <a:rPr lang="ru-RU" sz="1200" b="1" u="none" strike="noStrike" cap="none" baseline="0" dirty="0">
                          <a:latin typeface="Didact Gothic" panose="020B0604020202020204" charset="0"/>
                          <a:sym typeface="Arial"/>
                        </a:rPr>
                        <a:t> плата</a:t>
                      </a: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 участников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100 000,00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91179706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Заработная</a:t>
                      </a:r>
                      <a:r>
                        <a:rPr lang="ru-RU" sz="1200" b="1" u="none" strike="noStrike" cap="none" baseline="0" dirty="0">
                          <a:latin typeface="Didact Gothic" panose="020B0604020202020204" charset="0"/>
                          <a:sym typeface="Arial"/>
                        </a:rPr>
                        <a:t> плата</a:t>
                      </a: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  курьеров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1 200 000,00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55661807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Заработная</a:t>
                      </a:r>
                      <a:r>
                        <a:rPr lang="ru-RU" sz="1200" b="1" u="none" strike="noStrike" cap="none" baseline="0" dirty="0">
                          <a:latin typeface="Didact Gothic" panose="020B0604020202020204" charset="0"/>
                          <a:sym typeface="Arial"/>
                        </a:rPr>
                        <a:t> плата</a:t>
                      </a: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 персонала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1 320 000,00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89157955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Заработная</a:t>
                      </a:r>
                      <a:r>
                        <a:rPr lang="ru-RU" sz="1200" b="1" u="none" strike="noStrike" cap="none" baseline="0" dirty="0">
                          <a:latin typeface="Didact Gothic" panose="020B0604020202020204" charset="0"/>
                          <a:sym typeface="Arial"/>
                        </a:rPr>
                        <a:t> плата</a:t>
                      </a: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 </a:t>
                      </a:r>
                      <a:r>
                        <a:rPr lang="en-US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IT</a:t>
                      </a: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-специалистов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720 000,00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0312004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Аренда сервера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00790477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Маркетинг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150 000,00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63915439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Отчисления по заработной</a:t>
                      </a:r>
                      <a:r>
                        <a:rPr lang="ru-RU" sz="1200" b="1" u="none" strike="noStrike" cap="none" baseline="0" dirty="0">
                          <a:latin typeface="Didact Gothic" panose="020B0604020202020204" charset="0"/>
                          <a:sym typeface="Arial"/>
                        </a:rPr>
                        <a:t> плате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1 002 000,00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1545135"/>
                  </a:ext>
                </a:extLst>
              </a:tr>
              <a:tr h="213179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Амортизация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70 000,00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40822312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Прочие расходы: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780 000,00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38871159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Аренда офиса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600 000,00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3590713"/>
                  </a:ext>
                </a:extLst>
              </a:tr>
              <a:tr h="22472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u="none" strike="noStrike" cap="none" dirty="0">
                          <a:latin typeface="Didact Gothic" panose="020B0604020202020204" charset="0"/>
                          <a:sym typeface="Arial"/>
                        </a:rPr>
                        <a:t>Аренда склада (20 кв. метров)</a:t>
                      </a:r>
                      <a:endParaRPr lang="ru-RU" sz="12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180 000,00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42985739"/>
                  </a:ext>
                </a:extLst>
              </a:tr>
              <a:tr h="213179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Всего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21 974 000,00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038077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1A80FBA-2BC8-C340-6125-A584F561B3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114"/>
          <p:cNvSpPr txBox="1">
            <a:spLocks noGrp="1"/>
          </p:cNvSpPr>
          <p:nvPr>
            <p:ph type="ctrTitle"/>
          </p:nvPr>
        </p:nvSpPr>
        <p:spPr>
          <a:xfrm>
            <a:off x="693853" y="734929"/>
            <a:ext cx="7388700" cy="6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Амортизация:</a:t>
            </a:r>
            <a:endParaRPr sz="2800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1602" name="Google Shape;1602;p114"/>
          <p:cNvGraphicFramePr/>
          <p:nvPr>
            <p:extLst>
              <p:ext uri="{D42A27DB-BD31-4B8C-83A1-F6EECF244321}">
                <p14:modId xmlns:p14="http://schemas.microsoft.com/office/powerpoint/2010/main" val="2728659829"/>
              </p:ext>
            </p:extLst>
          </p:nvPr>
        </p:nvGraphicFramePr>
        <p:xfrm>
          <a:off x="2209264" y="1760843"/>
          <a:ext cx="4693406" cy="2293585"/>
        </p:xfrm>
        <a:graphic>
          <a:graphicData uri="http://schemas.openxmlformats.org/drawingml/2006/table">
            <a:tbl>
              <a:tblPr>
                <a:noFill/>
                <a:tableStyleId>{02EC532E-9BAE-49CE-A537-5C7D349D746C}</a:tableStyleId>
              </a:tblPr>
              <a:tblGrid>
                <a:gridCol w="2178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7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latin typeface="Didact Gothic" panose="020B0604020202020204" charset="0"/>
                          <a:ea typeface="Raleway Black"/>
                          <a:cs typeface="Raleway Black"/>
                          <a:sym typeface="Raleway Black"/>
                        </a:rPr>
                        <a:t>Здания и сооружения (офис)</a:t>
                      </a:r>
                      <a:endParaRPr sz="1200" b="1" dirty="0">
                        <a:solidFill>
                          <a:schemeClr val="dk1"/>
                        </a:solidFill>
                        <a:latin typeface="Didact Gothic" panose="020B0604020202020204" charset="0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50</a:t>
                      </a:r>
                      <a:r>
                        <a:rPr lang="ru-RU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000,00 ₽ </a:t>
                      </a:r>
                      <a:endParaRPr sz="1200" b="1" dirty="0">
                        <a:solidFill>
                          <a:srgbClr val="00FCFF"/>
                        </a:solidFill>
                        <a:latin typeface="Didact Gothic" panose="020B0604020202020204" charset="0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7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latin typeface="Didact Gothic" panose="020B0604020202020204" charset="0"/>
                          <a:ea typeface="Raleway Black"/>
                          <a:cs typeface="Raleway Black"/>
                          <a:sym typeface="Raleway Black"/>
                        </a:rPr>
                        <a:t>Интеллектуальная собственность (авторские права, товарный знак, домен)</a:t>
                      </a:r>
                      <a:endParaRPr sz="1200" b="1" dirty="0">
                        <a:solidFill>
                          <a:schemeClr val="dk1"/>
                        </a:solidFill>
                        <a:latin typeface="Didact Gothic" panose="020B0604020202020204" charset="0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100</a:t>
                      </a:r>
                      <a:r>
                        <a:rPr lang="ru-RU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000,00 ₽ </a:t>
                      </a:r>
                      <a:endParaRPr sz="1200" b="1" dirty="0">
                        <a:solidFill>
                          <a:srgbClr val="00FCFF"/>
                        </a:solidFill>
                        <a:latin typeface="Didact Gothic" panose="020B0604020202020204" charset="0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7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latin typeface="Didact Gothic" panose="020B0604020202020204" charset="0"/>
                          <a:ea typeface="Raleway Black"/>
                          <a:cs typeface="Raleway Black"/>
                          <a:sym typeface="Raleway Black"/>
                        </a:rPr>
                        <a:t>Компьютерное оборудование и программное обеспечение</a:t>
                      </a:r>
                      <a:endParaRPr sz="1200" b="1" dirty="0">
                        <a:solidFill>
                          <a:schemeClr val="dk1"/>
                        </a:solidFill>
                        <a:latin typeface="Didact Gothic" panose="020B0604020202020204" charset="0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200</a:t>
                      </a:r>
                      <a:r>
                        <a:rPr lang="ru-RU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1200" b="1" dirty="0">
                          <a:solidFill>
                            <a:srgbClr val="00FCFF"/>
                          </a:solidFill>
                          <a:latin typeface="Didact Gothic" panose="020B0604020202020204" charset="0"/>
                          <a:ea typeface="Montserrat"/>
                          <a:cs typeface="Montserrat"/>
                          <a:sym typeface="Montserrat"/>
                        </a:rPr>
                        <a:t>000,00 ₽ </a:t>
                      </a:r>
                      <a:endParaRPr sz="1200" b="1" dirty="0">
                        <a:solidFill>
                          <a:srgbClr val="00FCFF"/>
                        </a:solidFill>
                        <a:latin typeface="Didact Gothic" panose="020B0604020202020204" charset="0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1603" name="Google Shape;1603;p114"/>
          <p:cNvGrpSpPr/>
          <p:nvPr/>
        </p:nvGrpSpPr>
        <p:grpSpPr>
          <a:xfrm rot="5400000">
            <a:off x="8126647" y="406782"/>
            <a:ext cx="76200" cy="1381800"/>
            <a:chOff x="1305059" y="1226745"/>
            <a:chExt cx="76200" cy="1381800"/>
          </a:xfrm>
        </p:grpSpPr>
        <p:sp>
          <p:nvSpPr>
            <p:cNvPr id="1604" name="Google Shape;1604;p114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4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4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4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4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4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4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4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2" name="Google Shape;1612;p114"/>
          <p:cNvGrpSpPr/>
          <p:nvPr/>
        </p:nvGrpSpPr>
        <p:grpSpPr>
          <a:xfrm rot="5400000">
            <a:off x="168994" y="4771589"/>
            <a:ext cx="454593" cy="76200"/>
            <a:chOff x="7447012" y="4238189"/>
            <a:chExt cx="454593" cy="76200"/>
          </a:xfrm>
        </p:grpSpPr>
        <p:sp>
          <p:nvSpPr>
            <p:cNvPr id="1613" name="Google Shape;1613;p114"/>
            <p:cNvSpPr/>
            <p:nvPr/>
          </p:nvSpPr>
          <p:spPr>
            <a:xfrm rot="-5400000">
              <a:off x="7824955" y="42377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4"/>
            <p:cNvSpPr/>
            <p:nvPr/>
          </p:nvSpPr>
          <p:spPr>
            <a:xfrm rot="-5400000">
              <a:off x="7636209" y="42377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4"/>
            <p:cNvSpPr/>
            <p:nvPr/>
          </p:nvSpPr>
          <p:spPr>
            <a:xfrm rot="-5400000">
              <a:off x="7447462" y="42377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03BF701-072D-D73D-E957-AC216FCDE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50" fill="hold"/>
                                        <p:tgtEl>
                                          <p:spTgt spid="1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50" fill="hold"/>
                                        <p:tgtEl>
                                          <p:spTgt spid="1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85"/>
          <p:cNvSpPr txBox="1">
            <a:spLocks noGrp="1"/>
          </p:cNvSpPr>
          <p:nvPr>
            <p:ph type="ctrTitle"/>
          </p:nvPr>
        </p:nvSpPr>
        <p:spPr>
          <a:xfrm>
            <a:off x="693850" y="370072"/>
            <a:ext cx="3561300" cy="63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Товары:</a:t>
            </a:r>
            <a:endParaRPr sz="2800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644" name="Google Shape;644;p85"/>
          <p:cNvGrpSpPr/>
          <p:nvPr/>
        </p:nvGrpSpPr>
        <p:grpSpPr>
          <a:xfrm rot="5400000">
            <a:off x="794516" y="4249614"/>
            <a:ext cx="76200" cy="1381800"/>
            <a:chOff x="1305059" y="1226745"/>
            <a:chExt cx="76200" cy="1381800"/>
          </a:xfrm>
        </p:grpSpPr>
        <p:sp>
          <p:nvSpPr>
            <p:cNvPr id="645" name="Google Shape;645;p85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85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85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85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85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85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85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85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" name="Google Shape;653;p85"/>
          <p:cNvGrpSpPr/>
          <p:nvPr/>
        </p:nvGrpSpPr>
        <p:grpSpPr>
          <a:xfrm>
            <a:off x="8199359" y="-7421"/>
            <a:ext cx="76200" cy="454593"/>
            <a:chOff x="8088359" y="3719404"/>
            <a:chExt cx="76200" cy="454593"/>
          </a:xfrm>
        </p:grpSpPr>
        <p:sp>
          <p:nvSpPr>
            <p:cNvPr id="654" name="Google Shape;654;p85"/>
            <p:cNvSpPr/>
            <p:nvPr/>
          </p:nvSpPr>
          <p:spPr>
            <a:xfrm>
              <a:off x="8088359" y="4096897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85"/>
            <p:cNvSpPr/>
            <p:nvPr/>
          </p:nvSpPr>
          <p:spPr>
            <a:xfrm>
              <a:off x="8088359" y="3908151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85"/>
            <p:cNvSpPr/>
            <p:nvPr/>
          </p:nvSpPr>
          <p:spPr>
            <a:xfrm>
              <a:off x="8088359" y="3719404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3B221D6-52A9-3963-9203-B53E31837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011826"/>
              </p:ext>
            </p:extLst>
          </p:nvPr>
        </p:nvGraphicFramePr>
        <p:xfrm>
          <a:off x="596309" y="1059582"/>
          <a:ext cx="8140286" cy="3627098"/>
        </p:xfrm>
        <a:graphic>
          <a:graphicData uri="http://schemas.openxmlformats.org/drawingml/2006/table">
            <a:tbl>
              <a:tblPr>
                <a:tableStyleId>{02EC532E-9BAE-49CE-A537-5C7D349D746C}</a:tableStyleId>
              </a:tblPr>
              <a:tblGrid>
                <a:gridCol w="4138940">
                  <a:extLst>
                    <a:ext uri="{9D8B030D-6E8A-4147-A177-3AD203B41FA5}">
                      <a16:colId xmlns:a16="http://schemas.microsoft.com/office/drawing/2014/main" xmlns="" val="3730038680"/>
                    </a:ext>
                  </a:extLst>
                </a:gridCol>
                <a:gridCol w="771019">
                  <a:extLst>
                    <a:ext uri="{9D8B030D-6E8A-4147-A177-3AD203B41FA5}">
                      <a16:colId xmlns:a16="http://schemas.microsoft.com/office/drawing/2014/main" xmlns="" val="845141178"/>
                    </a:ext>
                  </a:extLst>
                </a:gridCol>
                <a:gridCol w="1673131">
                  <a:extLst>
                    <a:ext uri="{9D8B030D-6E8A-4147-A177-3AD203B41FA5}">
                      <a16:colId xmlns:a16="http://schemas.microsoft.com/office/drawing/2014/main" xmlns="" val="2414551364"/>
                    </a:ext>
                  </a:extLst>
                </a:gridCol>
                <a:gridCol w="1557196">
                  <a:extLst>
                    <a:ext uri="{9D8B030D-6E8A-4147-A177-3AD203B41FA5}">
                      <a16:colId xmlns:a16="http://schemas.microsoft.com/office/drawing/2014/main" xmlns="" val="2610483065"/>
                    </a:ext>
                  </a:extLst>
                </a:gridCol>
              </a:tblGrid>
              <a:tr h="636166"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Вид товара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Кол</a:t>
                      </a:r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-</a:t>
                      </a:r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во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Средняя цена товара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Объем продаж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5088577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Трости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1 488,00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29 760,00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4622891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Часы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1 860,00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18 600,00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12923305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Игрушки развивающие (сложные)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620,00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4 340,00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6028910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Игрушки развивающие (мелкие)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1 860,00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5 580,00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5186107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Книги по Брайлю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4 340,00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43 400,00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7961935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Дисплей Брайля </a:t>
                      </a:r>
                      <a:r>
                        <a:rPr lang="en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QBraille 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471 200,00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471 200,00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3459171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Программа экранного увеличения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103</a:t>
                      </a:r>
                      <a:r>
                        <a:rPr lang="ru-RU" sz="1200" b="0" i="0" u="none" strike="noStrike" cap="none" baseline="0" dirty="0" smtClean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 200,00 </a:t>
                      </a:r>
                      <a:r>
                        <a:rPr lang="ru-RU" sz="1200" b="0" i="0" u="none" strike="noStrike" cap="none" dirty="0" smtClean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₽</a:t>
                      </a:r>
                      <a:endParaRPr lang="ru-RU" sz="1200" b="0" i="0" u="none" strike="noStrike" cap="none" dirty="0">
                        <a:solidFill>
                          <a:schemeClr val="lt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309 600,00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30093812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Слуховые аппараты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22 320,00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892 800,00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62012476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Принадлежности для слуховых аппаратов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3 720,00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37 200,00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66718047"/>
                  </a:ext>
                </a:extLst>
              </a:tr>
              <a:tr h="28465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Расходные материалы для аудиометрического оборудования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1 240,00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62 000,00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35323118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Итого (1 месяц)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154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508 648,00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1 874 480,00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6227393"/>
                  </a:ext>
                </a:extLst>
              </a:tr>
              <a:tr h="238652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Итого (год)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1848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6 103 776,00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latin typeface="Didact Gothic" panose="020B0604020202020204" charset="0"/>
                          <a:ea typeface="Palatino" pitchFamily="2" charset="0"/>
                          <a:cs typeface="Raleway Black"/>
                          <a:sym typeface="Arial"/>
                        </a:rPr>
                        <a:t>22 493 760,00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72480567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AAD1BE0-A369-89E1-520C-D24FDA5C5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80"/>
          <p:cNvGrpSpPr/>
          <p:nvPr/>
        </p:nvGrpSpPr>
        <p:grpSpPr>
          <a:xfrm rot="5400000">
            <a:off x="1651384" y="392643"/>
            <a:ext cx="76200" cy="1381800"/>
            <a:chOff x="1305059" y="1226745"/>
            <a:chExt cx="76200" cy="1381800"/>
          </a:xfrm>
        </p:grpSpPr>
        <p:sp>
          <p:nvSpPr>
            <p:cNvPr id="541" name="Google Shape;541;p80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80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80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80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80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80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80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80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" name="Google Shape;549;p80"/>
          <p:cNvGrpSpPr/>
          <p:nvPr/>
        </p:nvGrpSpPr>
        <p:grpSpPr>
          <a:xfrm rot="-5400000">
            <a:off x="8547778" y="3859002"/>
            <a:ext cx="76200" cy="1381800"/>
            <a:chOff x="1305059" y="1226745"/>
            <a:chExt cx="76200" cy="1381800"/>
          </a:xfrm>
        </p:grpSpPr>
        <p:sp>
          <p:nvSpPr>
            <p:cNvPr id="550" name="Google Shape;550;p80"/>
            <p:cNvSpPr/>
            <p:nvPr/>
          </p:nvSpPr>
          <p:spPr>
            <a:xfrm>
              <a:off x="1305059" y="179298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80"/>
            <p:cNvSpPr/>
            <p:nvPr/>
          </p:nvSpPr>
          <p:spPr>
            <a:xfrm>
              <a:off x="1305059" y="160423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80"/>
            <p:cNvSpPr/>
            <p:nvPr/>
          </p:nvSpPr>
          <p:spPr>
            <a:xfrm>
              <a:off x="1305059" y="141549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80"/>
            <p:cNvSpPr/>
            <p:nvPr/>
          </p:nvSpPr>
          <p:spPr>
            <a:xfrm>
              <a:off x="1305059" y="1226745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80"/>
            <p:cNvSpPr/>
            <p:nvPr/>
          </p:nvSpPr>
          <p:spPr>
            <a:xfrm>
              <a:off x="1305059" y="253144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80"/>
            <p:cNvSpPr/>
            <p:nvPr/>
          </p:nvSpPr>
          <p:spPr>
            <a:xfrm>
              <a:off x="1305059" y="234269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80"/>
            <p:cNvSpPr/>
            <p:nvPr/>
          </p:nvSpPr>
          <p:spPr>
            <a:xfrm>
              <a:off x="1305059" y="2153952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80"/>
            <p:cNvSpPr/>
            <p:nvPr/>
          </p:nvSpPr>
          <p:spPr>
            <a:xfrm>
              <a:off x="1305059" y="1965206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D119D4B1-DBE1-ED2A-733D-F4B8BA05A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772175"/>
              </p:ext>
            </p:extLst>
          </p:nvPr>
        </p:nvGraphicFramePr>
        <p:xfrm>
          <a:off x="147344" y="1244600"/>
          <a:ext cx="8679156" cy="329668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51556">
                  <a:extLst>
                    <a:ext uri="{9D8B030D-6E8A-4147-A177-3AD203B41FA5}">
                      <a16:colId xmlns:a16="http://schemas.microsoft.com/office/drawing/2014/main" xmlns="" val="929222854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xmlns="" val="916054304"/>
                    </a:ext>
                  </a:extLst>
                </a:gridCol>
                <a:gridCol w="1002737">
                  <a:extLst>
                    <a:ext uri="{9D8B030D-6E8A-4147-A177-3AD203B41FA5}">
                      <a16:colId xmlns:a16="http://schemas.microsoft.com/office/drawing/2014/main" xmlns="" val="963455491"/>
                    </a:ext>
                  </a:extLst>
                </a:gridCol>
                <a:gridCol w="1194363">
                  <a:extLst>
                    <a:ext uri="{9D8B030D-6E8A-4147-A177-3AD203B41FA5}">
                      <a16:colId xmlns:a16="http://schemas.microsoft.com/office/drawing/2014/main" xmlns="" val="280275611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xmlns="" val="1112743623"/>
                    </a:ext>
                  </a:extLst>
                </a:gridCol>
              </a:tblGrid>
              <a:tr h="505414"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Вид товара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sym typeface="Arial"/>
                        </a:rPr>
                        <a:t>Средняя цена за товар</a:t>
                      </a:r>
                      <a:endParaRPr lang="ru-RU" sz="14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400" b="1" u="none" strike="noStrike" cap="none" dirty="0" err="1">
                          <a:solidFill>
                            <a:schemeClr val="tx1"/>
                          </a:solidFill>
                          <a:latin typeface="Didact Gothic" panose="020B0604020202020204" charset="0"/>
                          <a:sym typeface="Arial"/>
                        </a:rPr>
                        <a:t>SmartAIDs</a:t>
                      </a:r>
                      <a:endParaRPr lang="en" sz="14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400" b="1" u="none" strike="noStrike" cap="none" dirty="0" err="1">
                          <a:solidFill>
                            <a:schemeClr val="tx1"/>
                          </a:solidFill>
                          <a:latin typeface="Didact Gothic" panose="020B0604020202020204" charset="0"/>
                          <a:sym typeface="Arial"/>
                        </a:rPr>
                        <a:t>Семицветик</a:t>
                      </a:r>
                      <a:endParaRPr lang="ru-RU" sz="14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400" b="1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sym typeface="Arial"/>
                        </a:rPr>
                        <a:t>Rosopeka</a:t>
                      </a:r>
                      <a:endParaRPr lang="en" sz="1400" b="1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698520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Трости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1 200,00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3 900,00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5 200,00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3 200,00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536711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Часы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1 500,00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2 300,00 ₽ </a:t>
                      </a:r>
                      <a:endParaRPr lang="ru-RU" sz="1200" b="1" i="0" u="none" strike="noStrike" cap="none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1 800,00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374007498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Игрушки развивающие (сложные) 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500,00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925,00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1 450,00 ₽ </a:t>
                      </a:r>
                      <a:endParaRPr lang="ru-RU" sz="1200" b="1" i="0" u="none" strike="noStrike" cap="none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700,00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18948583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Игрушки развивающие (мелкие) 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1 500,00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1 300,00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2 300,00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1 300,00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8716897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Книги по Брайлю 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3 500,00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3 600,00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1 380,00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4 000,00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46554845"/>
                  </a:ext>
                </a:extLst>
              </a:tr>
              <a:tr h="23158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Дисплей Брайля </a:t>
                      </a:r>
                      <a:r>
                        <a:rPr lang="en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QBraille 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Didact Gothic" panose="020B0604020202020204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380 000,00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380 000,00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380 000,00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0746713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Программа экранного увеличения 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 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84560605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Слуховые аппараты 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18 000,00 ₽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14 600,00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22 500,00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1102141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Принадлежности для слуховых аппаратов 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3 000,00 ₽</a:t>
                      </a:r>
                      <a:endParaRPr lang="ru-RU" sz="1200" b="1" i="0" u="none" strike="noStrike" cap="none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3 100,00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   1 200,00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35878376"/>
                  </a:ext>
                </a:extLst>
              </a:tr>
              <a:tr h="332413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Didact Gothic" panose="020B0604020202020204" charset="0"/>
                          <a:cs typeface="Raleway Black"/>
                          <a:sym typeface="Arial"/>
                        </a:rPr>
                        <a:t>Расходные материалы для аудиометрического оборудования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1 000,00 ₽</a:t>
                      </a:r>
                      <a:endParaRPr lang="ru-RU" sz="1200" b="1" i="0" u="none" strike="noStrike" cap="none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2 200,00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bg1"/>
                          </a:solidFill>
                          <a:latin typeface="Didact Gothic" panose="020B0604020202020204" charset="0"/>
                          <a:sym typeface="Arial"/>
                        </a:rPr>
                        <a:t>           700,00 ₽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latin typeface="Didact Gothic" panose="020B0604020202020204" charset="0"/>
                        <a:ea typeface="Palatino" pitchFamily="2" charset="0"/>
                        <a:cs typeface="Raleway Black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57749583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F347161-326A-BCF5-B6AA-3A766B049211}"/>
              </a:ext>
            </a:extLst>
          </p:cNvPr>
          <p:cNvSpPr txBox="1"/>
          <p:nvPr/>
        </p:nvSpPr>
        <p:spPr>
          <a:xfrm>
            <a:off x="518922" y="280452"/>
            <a:ext cx="5516118" cy="43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Clr>
                <a:schemeClr val="lt1"/>
              </a:buClr>
              <a:buSzPts val="2700"/>
            </a:pPr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Raleway Black"/>
                <a:ea typeface="Raleway Black"/>
                <a:cs typeface="Raleway Black"/>
                <a:sym typeface="Raleway Black"/>
              </a:rPr>
              <a:t>Сравнение с конкурентами: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F8514F0-C784-8EDC-0FCD-36EFD88BD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B3C937-745F-1282-8E36-08D7697B0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7670" y="753169"/>
            <a:ext cx="3852000" cy="612826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sym typeface="Arial"/>
              </a:rPr>
              <a:t>UNIT-</a:t>
            </a:r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sym typeface="Arial"/>
              </a:rPr>
              <a:t>экономика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5F37DB1-A453-D597-15AC-0009979D6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900" y="1930200"/>
            <a:ext cx="4224270" cy="1283100"/>
          </a:xfrm>
        </p:spPr>
        <p:txBody>
          <a:bodyPr/>
          <a:lstStyle/>
          <a:p>
            <a:pPr marL="106045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Выручка на 1 клиента: </a:t>
            </a:r>
            <a:r>
              <a:rPr lang="en-US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17 088, 83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800" b="1" dirty="0">
              <a:solidFill>
                <a:srgbClr val="00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6045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Затраты на 1 клиента: 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11 890, 69 руб.</a:t>
            </a:r>
            <a:endParaRPr lang="ru-RU" sz="1800" b="1" dirty="0">
              <a:solidFill>
                <a:srgbClr val="00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6045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Прибыль на 1 клиента: </a:t>
            </a:r>
            <a:r>
              <a:rPr lang="en-US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5 198, 14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b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82EEA88-63D0-B3AD-8783-FFDC50C8B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13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DC308A-F37A-CF3F-0587-979F7AB3B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61301"/>
            <a:ext cx="2235200" cy="612826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Риски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FBB0BA4-8980-921C-5B37-70B453E47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528" y="1186330"/>
            <a:ext cx="4762626" cy="12831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Технические риски</a:t>
            </a:r>
          </a:p>
          <a:p>
            <a:pPr>
              <a:lnSpc>
                <a:spcPct val="150000"/>
              </a:lnSpc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Риски информационной безопасности</a:t>
            </a:r>
          </a:p>
          <a:p>
            <a:pPr>
              <a:lnSpc>
                <a:spcPct val="150000"/>
              </a:lnSpc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Финансовые риски</a:t>
            </a:r>
          </a:p>
          <a:p>
            <a:pPr>
              <a:lnSpc>
                <a:spcPct val="150000"/>
              </a:lnSpc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Конкурентные риски</a:t>
            </a:r>
          </a:p>
          <a:p>
            <a:pPr>
              <a:lnSpc>
                <a:spcPct val="150000"/>
              </a:lnSpc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Потребительские риски</a:t>
            </a:r>
          </a:p>
          <a:p>
            <a:pPr>
              <a:lnSpc>
                <a:spcPct val="150000"/>
              </a:lnSpc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Риски маркетинга</a:t>
            </a:r>
          </a:p>
          <a:p>
            <a:pPr>
              <a:lnSpc>
                <a:spcPct val="150000"/>
              </a:lnSpc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Экономические риски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659DFF9-4F61-7A32-B132-42505DE594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53" b="89982" l="9308" r="899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52" t="10927" r="11708" b="16065"/>
          <a:stretch/>
        </p:blipFill>
        <p:spPr bwMode="auto">
          <a:xfrm>
            <a:off x="6724259" y="3793402"/>
            <a:ext cx="2211510" cy="1350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3024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C8770B-BD32-0518-0F15-5BC469622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7350" y="868432"/>
            <a:ext cx="7388700" cy="63630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Показатели эффективности 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7A88431-3F55-92ED-680E-E7A7184812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34422" y="2049736"/>
            <a:ext cx="4572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NPV: </a:t>
            </a:r>
            <a:r>
              <a:rPr lang="en-US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384 245, </a:t>
            </a:r>
            <a:r>
              <a:rPr lang="en-US" sz="1800" b="1" dirty="0" smtClean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56</a:t>
            </a:r>
            <a:r>
              <a:rPr lang="ru-RU" sz="1800" b="1" dirty="0" smtClean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 руб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IRR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: </a:t>
            </a:r>
            <a:r>
              <a:rPr lang="en-US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40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%</a:t>
            </a:r>
          </a:p>
          <a:p>
            <a:pPr algn="ctr">
              <a:lnSpc>
                <a:spcPct val="150000"/>
              </a:lnSpc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Срок окупаемости: </a:t>
            </a:r>
            <a:r>
              <a:rPr lang="en-US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1,86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 лет</a:t>
            </a:r>
          </a:p>
          <a:p>
            <a:pPr algn="ctr">
              <a:lnSpc>
                <a:spcPct val="150000"/>
              </a:lnSpc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Рентабельность продукта: </a:t>
            </a:r>
            <a:r>
              <a:rPr lang="en-US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43,72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%</a:t>
            </a:r>
          </a:p>
          <a:p>
            <a:pPr algn="ctr">
              <a:lnSpc>
                <a:spcPct val="150000"/>
              </a:lnSpc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Рентабельность проекта: </a:t>
            </a:r>
            <a:r>
              <a:rPr lang="en-US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53,84</a:t>
            </a:r>
            <a:r>
              <a:rPr lang="ru-RU" sz="1800" b="1" dirty="0">
                <a:solidFill>
                  <a:srgbClr val="00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 panose="020B0604020202020204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545763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6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6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6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A154FE-D649-35F4-8A65-8B7BD3A06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853" y="531729"/>
            <a:ext cx="7388700" cy="636300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План развития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2B3388-99BF-D1A6-194D-A7BE400F06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4C9E33CD-3868-EEED-9484-2C62FF1A8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165419"/>
              </p:ext>
            </p:extLst>
          </p:nvPr>
        </p:nvGraphicFramePr>
        <p:xfrm>
          <a:off x="877648" y="1381148"/>
          <a:ext cx="7398335" cy="33814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823931">
                  <a:extLst>
                    <a:ext uri="{9D8B030D-6E8A-4147-A177-3AD203B41FA5}">
                      <a16:colId xmlns:a16="http://schemas.microsoft.com/office/drawing/2014/main" xmlns="" val="1544557346"/>
                    </a:ext>
                  </a:extLst>
                </a:gridCol>
                <a:gridCol w="4744154">
                  <a:extLst>
                    <a:ext uri="{9D8B030D-6E8A-4147-A177-3AD203B41FA5}">
                      <a16:colId xmlns:a16="http://schemas.microsoft.com/office/drawing/2014/main" xmlns="" val="3590805864"/>
                    </a:ext>
                  </a:extLst>
                </a:gridCol>
                <a:gridCol w="1830250">
                  <a:extLst>
                    <a:ext uri="{9D8B030D-6E8A-4147-A177-3AD203B41FA5}">
                      <a16:colId xmlns:a16="http://schemas.microsoft.com/office/drawing/2014/main" xmlns="" val="883603525"/>
                    </a:ext>
                  </a:extLst>
                </a:gridCol>
              </a:tblGrid>
              <a:tr h="312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Didact Gothic" panose="020B0604020202020204" charset="0"/>
                        </a:rPr>
                        <a:t>№ этапа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Didact Gothic" panose="020B0604020202020204" charset="0"/>
                        </a:rPr>
                        <a:t>Название этапа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Didact Gothic" panose="020B0604020202020204" charset="0"/>
                        </a:rPr>
                        <a:t>Даты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8364487"/>
                  </a:ext>
                </a:extLst>
              </a:tr>
              <a:tr h="375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Didact Gothic" panose="020B0604020202020204" charset="0"/>
                        </a:rPr>
                        <a:t>1</a:t>
                      </a:r>
                      <a:endParaRPr lang="ru-RU" sz="1200" dirty="0"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Исследование и анализ потребностей людей с ограниченными возможностями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20.10.2023 – 10.11.2023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39904427"/>
                  </a:ext>
                </a:extLst>
              </a:tr>
              <a:tr h="342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Didact Gothic" panose="020B0604020202020204" charset="0"/>
                        </a:rPr>
                        <a:t>2</a:t>
                      </a:r>
                      <a:endParaRPr lang="ru-RU" sz="1200" dirty="0"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Разработка специального дизайна и интерфейса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11.11.2023 – 10.12.2023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956171367"/>
                  </a:ext>
                </a:extLst>
              </a:tr>
              <a:tr h="527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Didact Gothic" panose="020B0604020202020204" charset="0"/>
                        </a:rPr>
                        <a:t>3</a:t>
                      </a:r>
                      <a:endParaRPr lang="ru-RU" sz="1200" dirty="0"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Интеграция искусственного интеллекта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11.12.2023 – 10.02.2024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39427470"/>
                  </a:ext>
                </a:extLst>
              </a:tr>
              <a:tr h="527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Didact Gothic" panose="020B0604020202020204" charset="0"/>
                        </a:rPr>
                        <a:t>4</a:t>
                      </a:r>
                      <a:endParaRPr lang="ru-RU" sz="1200"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Партнерство с производителями и поставщиками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11.02.2024 – 10.03.2024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087058631"/>
                  </a:ext>
                </a:extLst>
              </a:tr>
              <a:tr h="4518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Didact Gothic" panose="020B0604020202020204" charset="0"/>
                        </a:rPr>
                        <a:t>5</a:t>
                      </a:r>
                      <a:endParaRPr lang="ru-RU" sz="1200"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Тестирование и оптимизация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11.03.2024 – 10.04.2024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324278454"/>
                  </a:ext>
                </a:extLst>
              </a:tr>
              <a:tr h="4518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Didact Gothic" panose="020B0604020202020204" charset="0"/>
                        </a:rPr>
                        <a:t>6</a:t>
                      </a:r>
                      <a:endParaRPr lang="ru-RU" sz="1200"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Маркетинг и продвижение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11.04.2024 – 25.04.2024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620899696"/>
                  </a:ext>
                </a:extLst>
              </a:tr>
              <a:tr h="375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Didact Gothic" panose="020B0604020202020204" charset="0"/>
                        </a:rPr>
                        <a:t>7</a:t>
                      </a:r>
                      <a:endParaRPr lang="ru-RU" sz="1200" dirty="0"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Развитие и поддержка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Didact Gothic" panose="020B0604020202020204" charset="0"/>
                        </a:rPr>
                        <a:t>1.05.2024 – …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Didact Gothic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3355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915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74"/>
          <p:cNvSpPr txBox="1">
            <a:spLocks noGrp="1"/>
          </p:cNvSpPr>
          <p:nvPr>
            <p:ph type="ctrTitle" idx="15"/>
          </p:nvPr>
        </p:nvSpPr>
        <p:spPr>
          <a:xfrm>
            <a:off x="1053659" y="555394"/>
            <a:ext cx="73887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Font typeface="Arial"/>
            </a:pPr>
            <a:r>
              <a:rPr lang="ru-RU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sym typeface="Arial"/>
              </a:rPr>
              <a:t>Состав команды:</a:t>
            </a:r>
            <a:endParaRPr sz="2800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sym typeface="Arial"/>
            </a:endParaRPr>
          </a:p>
        </p:txBody>
      </p:sp>
      <p:sp>
        <p:nvSpPr>
          <p:cNvPr id="379" name="Google Shape;379;p74"/>
          <p:cNvSpPr txBox="1">
            <a:spLocks noGrp="1"/>
          </p:cNvSpPr>
          <p:nvPr>
            <p:ph type="title"/>
          </p:nvPr>
        </p:nvSpPr>
        <p:spPr>
          <a:xfrm>
            <a:off x="4548146" y="3641512"/>
            <a:ext cx="2788800" cy="8706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rgbClr val="00FCFF"/>
                </a:solidFill>
              </a:rPr>
              <a:t>Пчельникова</a:t>
            </a:r>
            <a:r>
              <a:rPr lang="ru-RU" sz="1400" dirty="0">
                <a:solidFill>
                  <a:srgbClr val="00FCFF"/>
                </a:solidFill>
              </a:rPr>
              <a:t> Екатерина</a:t>
            </a:r>
            <a:br>
              <a:rPr lang="ru-RU" sz="1400" dirty="0">
                <a:solidFill>
                  <a:srgbClr val="00FCFF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(Лидер)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381" name="Google Shape;381;p74"/>
          <p:cNvSpPr txBox="1">
            <a:spLocks noGrp="1"/>
          </p:cNvSpPr>
          <p:nvPr>
            <p:ph type="title" idx="6"/>
          </p:nvPr>
        </p:nvSpPr>
        <p:spPr>
          <a:xfrm>
            <a:off x="2752271" y="4277801"/>
            <a:ext cx="1946950" cy="6233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rgbClr val="00FCFF"/>
                </a:solidFill>
              </a:rPr>
              <a:t>Ядрова</a:t>
            </a:r>
            <a:r>
              <a:rPr lang="ru-RU" sz="1400" dirty="0">
                <a:solidFill>
                  <a:srgbClr val="00FCFF"/>
                </a:solidFill>
              </a:rPr>
              <a:t> Алина</a:t>
            </a:r>
            <a:br>
              <a:rPr lang="ru-RU" sz="1400" dirty="0">
                <a:solidFill>
                  <a:srgbClr val="00FCFF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(Администратор)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382" name="Google Shape;382;p74"/>
          <p:cNvSpPr txBox="1">
            <a:spLocks noGrp="1"/>
          </p:cNvSpPr>
          <p:nvPr>
            <p:ph type="title" idx="9"/>
          </p:nvPr>
        </p:nvSpPr>
        <p:spPr>
          <a:xfrm>
            <a:off x="6532804" y="4171376"/>
            <a:ext cx="3006924" cy="6816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400" dirty="0">
                <a:solidFill>
                  <a:srgbClr val="00FCFF"/>
                </a:solidFill>
              </a:rPr>
              <a:t>Шумакова Анастасия</a:t>
            </a:r>
            <a:br>
              <a:rPr lang="ru-RU" sz="1400" dirty="0">
                <a:solidFill>
                  <a:srgbClr val="00FCFF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(Интегратор)</a:t>
            </a:r>
            <a:endParaRPr sz="1400" dirty="0">
              <a:solidFill>
                <a:srgbClr val="00FCFF"/>
              </a:solidFill>
            </a:endParaRPr>
          </a:p>
        </p:txBody>
      </p:sp>
      <p:grpSp>
        <p:nvGrpSpPr>
          <p:cNvPr id="395" name="Google Shape;395;p74"/>
          <p:cNvGrpSpPr/>
          <p:nvPr/>
        </p:nvGrpSpPr>
        <p:grpSpPr>
          <a:xfrm>
            <a:off x="252505" y="4435989"/>
            <a:ext cx="265847" cy="76200"/>
            <a:chOff x="7692484" y="3941039"/>
            <a:chExt cx="265847" cy="76200"/>
          </a:xfrm>
        </p:grpSpPr>
        <p:sp>
          <p:nvSpPr>
            <p:cNvPr id="396" name="Google Shape;396;p74"/>
            <p:cNvSpPr/>
            <p:nvPr/>
          </p:nvSpPr>
          <p:spPr>
            <a:xfrm rot="-5400000">
              <a:off x="7881680" y="394058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74"/>
            <p:cNvSpPr/>
            <p:nvPr/>
          </p:nvSpPr>
          <p:spPr>
            <a:xfrm rot="-5400000">
              <a:off x="7692934" y="3940589"/>
              <a:ext cx="76200" cy="77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689A2DD-504D-370C-1082-400E7B9408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56" t="11016" r="16129"/>
          <a:stretch/>
        </p:blipFill>
        <p:spPr>
          <a:xfrm>
            <a:off x="5046823" y="1455515"/>
            <a:ext cx="1513001" cy="2446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7DAF07B-4EAD-C6AB-658E-400AEA29B8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90" b="6752"/>
          <a:stretch/>
        </p:blipFill>
        <p:spPr>
          <a:xfrm>
            <a:off x="3061252" y="1455515"/>
            <a:ext cx="1486894" cy="259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218EA56-D2CC-DF12-9158-1EDC2FB2EB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48" r="5536" b="7127"/>
          <a:stretch/>
        </p:blipFill>
        <p:spPr>
          <a:xfrm>
            <a:off x="7193421" y="1455515"/>
            <a:ext cx="1688186" cy="259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2F0A87C-CBAD-6FC4-5E38-DCD7EC2FCB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70" y="-132866"/>
            <a:ext cx="2267192" cy="11924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F575E2-5C19-05C8-42BF-E65F9CF57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13" b="97578" l="879" r="97852">
                        <a14:foregroundMark x1="7227" y1="3359" x2="32324" y2="9375"/>
                        <a14:foregroundMark x1="32324" y1="9375" x2="90039" y2="12344"/>
                        <a14:foregroundMark x1="8105" y1="14063" x2="2734" y2="5391"/>
                        <a14:foregroundMark x1="2734" y1="5391" x2="13477" y2="703"/>
                        <a14:foregroundMark x1="13477" y1="703" x2="88379" y2="6953"/>
                        <a14:foregroundMark x1="88379" y1="6953" x2="93262" y2="11641"/>
                        <a14:foregroundMark x1="6738" y1="7656" x2="6738" y2="7656"/>
                        <a14:foregroundMark x1="1074" y1="3203" x2="1074" y2="3203"/>
                        <a14:foregroundMark x1="96582" y1="2813" x2="96582" y2="2813"/>
                        <a14:foregroundMark x1="3711" y1="23047" x2="3711" y2="23047"/>
                        <a14:foregroundMark x1="2539" y1="24531" x2="6445" y2="45859"/>
                        <a14:foregroundMark x1="9277" y1="21875" x2="42676" y2="22109"/>
                        <a14:foregroundMark x1="42676" y1="22109" x2="55273" y2="21563"/>
                        <a14:foregroundMark x1="55273" y1="21563" x2="69434" y2="21875"/>
                        <a14:foregroundMark x1="82031" y1="22656" x2="92969" y2="25938"/>
                        <a14:foregroundMark x1="92969" y1="25938" x2="97949" y2="44766"/>
                        <a14:foregroundMark x1="97949" y1="44766" x2="96973" y2="85156"/>
                        <a14:foregroundMark x1="40430" y1="28594" x2="59375" y2="41719"/>
                        <a14:foregroundMark x1="83691" y1="40391" x2="83496" y2="52969"/>
                        <a14:foregroundMark x1="77344" y1="65859" x2="73828" y2="95234"/>
                        <a14:foregroundMark x1="73828" y1="95234" x2="62500" y2="97500"/>
                        <a14:foregroundMark x1="62500" y1="97500" x2="27441" y2="97656"/>
                        <a14:foregroundMark x1="27441" y1="97656" x2="12598" y2="82891"/>
                        <a14:foregroundMark x1="879" y1="33906" x2="7715" y2="90078"/>
                        <a14:foregroundMark x1="7715" y1="90078" x2="11914" y2="97500"/>
                        <a14:foregroundMark x1="1855" y1="62891" x2="5566" y2="83125"/>
                        <a14:foregroundMark x1="5566" y1="83125" x2="16992" y2="97344"/>
                        <a14:foregroundMark x1="55859" y1="82891" x2="66992" y2="72734"/>
                        <a14:foregroundMark x1="66992" y1="72734" x2="46484" y2="87422"/>
                        <a14:foregroundMark x1="67969" y1="72422" x2="67773" y2="70000"/>
                        <a14:backgroundMark x1="25000" y1="18516" x2="25000" y2="18516"/>
                        <a14:backgroundMark x1="63086" y1="19063" x2="63086" y2="19063"/>
                        <a14:backgroundMark x1="98633" y1="1484" x2="98633" y2="1484"/>
                        <a14:backgroundMark x1="13281" y1="18516" x2="13281" y2="18516"/>
                        <a14:backgroundMark x1="12793" y1="18359" x2="15820" y2="18750"/>
                        <a14:backgroundMark x1="74609" y1="18125" x2="77344" y2="18750"/>
                        <a14:backgroundMark x1="391" y1="938" x2="391" y2="938"/>
                        <a14:backgroundMark x1="99121" y1="1016" x2="99121" y2="1016"/>
                        <a14:backgroundMark x1="488" y1="99297" x2="488" y2="99297"/>
                        <a14:backgroundMark x1="98340" y1="99063" x2="98340" y2="990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605" y="1587398"/>
            <a:ext cx="2152322" cy="269040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2" presetClass="emph" presetSubtype="0" repeatCount="2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" grpId="0"/>
    </p:bldLst>
  </p:timing>
</p:sld>
</file>

<file path=ppt/theme/theme1.xml><?xml version="1.0" encoding="utf-8"?>
<a:theme xmlns:a="http://schemas.openxmlformats.org/drawingml/2006/main" name="Redly XL by Slidesgo">
  <a:themeElements>
    <a:clrScheme name="Simple Light">
      <a:dk1>
        <a:srgbClr val="F8005C"/>
      </a:dk1>
      <a:lt1>
        <a:srgbClr val="FFFFFF"/>
      </a:lt1>
      <a:dk2>
        <a:srgbClr val="FF7063"/>
      </a:dk2>
      <a:lt2>
        <a:srgbClr val="311445"/>
      </a:lt2>
      <a:accent1>
        <a:srgbClr val="F8005C"/>
      </a:accent1>
      <a:accent2>
        <a:srgbClr val="FFFFFF"/>
      </a:accent2>
      <a:accent3>
        <a:srgbClr val="FF7063"/>
      </a:accent3>
      <a:accent4>
        <a:srgbClr val="311445"/>
      </a:accent4>
      <a:accent5>
        <a:srgbClr val="F8005C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2601</TotalTime>
  <Words>1601</Words>
  <Application>Microsoft Office PowerPoint</Application>
  <PresentationFormat>Экран (16:9)</PresentationFormat>
  <Paragraphs>298</Paragraphs>
  <Slides>19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Arial</vt:lpstr>
      <vt:lpstr>Palatino</vt:lpstr>
      <vt:lpstr>Comfortaa</vt:lpstr>
      <vt:lpstr>Raleway</vt:lpstr>
      <vt:lpstr>Times New Roman</vt:lpstr>
      <vt:lpstr>Calibri</vt:lpstr>
      <vt:lpstr>Raleway Black</vt:lpstr>
      <vt:lpstr>Montserrat</vt:lpstr>
      <vt:lpstr>Courier New</vt:lpstr>
      <vt:lpstr>Didact Gothic</vt:lpstr>
      <vt:lpstr>Staatliches</vt:lpstr>
      <vt:lpstr>Redly XL by Slidesgo</vt:lpstr>
      <vt:lpstr>SmartShop: Доступность и удобство для всех Автоматизированный проект  «Доступная среда»</vt:lpstr>
      <vt:lpstr>Актуальность</vt:lpstr>
      <vt:lpstr>Описание продукта, клиента и какую проблему потребителей решает</vt:lpstr>
      <vt:lpstr>Презентация PowerPoint</vt:lpstr>
      <vt:lpstr>Преимущество перед конкурентами</vt:lpstr>
      <vt:lpstr>Технологическое решение</vt:lpstr>
      <vt:lpstr>Бизнес-модель</vt:lpstr>
      <vt:lpstr>Организационные и производственные параметры бизнеса</vt:lpstr>
      <vt:lpstr>Рынок</vt:lpstr>
      <vt:lpstr>Презентация PowerPoint</vt:lpstr>
      <vt:lpstr>Текущие затраты:</vt:lpstr>
      <vt:lpstr>Амортизация:</vt:lpstr>
      <vt:lpstr>Товары:</vt:lpstr>
      <vt:lpstr>Презентация PowerPoint</vt:lpstr>
      <vt:lpstr>UNIT-экономика</vt:lpstr>
      <vt:lpstr>Риски</vt:lpstr>
      <vt:lpstr>Показатели эффективности проекта</vt:lpstr>
      <vt:lpstr>План развития</vt:lpstr>
      <vt:lpstr>Состав команды: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системы управления затратами на примере Toyota</dc:title>
  <dc:creator>Acer</dc:creator>
  <cp:lastModifiedBy>Acer</cp:lastModifiedBy>
  <cp:revision>35</cp:revision>
  <dcterms:modified xsi:type="dcterms:W3CDTF">2023-11-23T22:41:22Z</dcterms:modified>
</cp:coreProperties>
</file>