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60" r:id="rId5"/>
    <p:sldId id="258" r:id="rId6"/>
    <p:sldId id="262" r:id="rId7"/>
    <p:sldId id="263" r:id="rId8"/>
    <p:sldId id="266" r:id="rId9"/>
    <p:sldId id="268" r:id="rId10"/>
    <p:sldId id="261" r:id="rId11"/>
    <p:sldId id="264" r:id="rId12"/>
    <p:sldId id="267" r:id="rId13"/>
    <p:sldId id="265" r:id="rId14"/>
    <p:sldId id="269" r:id="rId15"/>
    <p:sldId id="259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Helvetica Neue" panose="020B0604020202020204" charset="0"/>
      <p:regular r:id="rId22"/>
      <p:bold r:id="rId23"/>
      <p:italic r:id="rId24"/>
      <p:bold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Raleway SemiBold" panose="020B0604020202020204" charset="-52"/>
      <p:regular r:id="rId30"/>
      <p:bold r:id="rId31"/>
      <p:italic r:id="rId32"/>
      <p:boldItalic r:id="rId33"/>
    </p:embeddedFont>
    <p:embeddedFont>
      <p:font typeface="Raleway" panose="020B0604020202020204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78D9FB-8300-4086-99CC-5BF33205E7C8}">
  <a:tblStyle styleId="{EE78D9FB-8300-4086-99CC-5BF33205E7C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16" autoAdjust="0"/>
  </p:normalViewPr>
  <p:slideViewPr>
    <p:cSldViewPr snapToGrid="0">
      <p:cViewPr varScale="1">
        <p:scale>
          <a:sx n="73" d="100"/>
          <a:sy n="73" d="100"/>
        </p:scale>
        <p:origin x="84" y="11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22290A-7D72-4F36-9EAF-21380D4027B0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81D2EE-30BF-4DB2-9EBE-19727642C389}">
      <dgm:prSet phldrT="[Текст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n-US" sz="1300" b="1" dirty="0" smtClean="0"/>
            <a:t>TAM</a:t>
          </a:r>
        </a:p>
        <a:p>
          <a:r>
            <a:rPr lang="en-US" sz="1300" b="1" dirty="0" smtClean="0"/>
            <a:t>38,5 </a:t>
          </a:r>
          <a:r>
            <a:rPr lang="ru-RU" sz="1300" b="1" dirty="0" smtClean="0"/>
            <a:t>млрд</a:t>
          </a:r>
          <a:endParaRPr lang="ru-RU" sz="1300" b="1" dirty="0"/>
        </a:p>
      </dgm:t>
    </dgm:pt>
    <dgm:pt modelId="{4C0B868A-0F01-4F4C-A5B6-139F9C9E4DB1}" type="parTrans" cxnId="{D2C16D02-5698-4B33-A4FC-836360711044}">
      <dgm:prSet/>
      <dgm:spPr/>
      <dgm:t>
        <a:bodyPr/>
        <a:lstStyle/>
        <a:p>
          <a:endParaRPr lang="ru-RU" sz="1400"/>
        </a:p>
      </dgm:t>
    </dgm:pt>
    <dgm:pt modelId="{EFF6D0D6-FC36-4739-89CE-F9ECBA6358C5}" type="sibTrans" cxnId="{D2C16D02-5698-4B33-A4FC-836360711044}">
      <dgm:prSet/>
      <dgm:spPr/>
      <dgm:t>
        <a:bodyPr/>
        <a:lstStyle/>
        <a:p>
          <a:endParaRPr lang="ru-RU" sz="1400"/>
        </a:p>
      </dgm:t>
    </dgm:pt>
    <dgm:pt modelId="{409CE177-4C4C-4C96-BF60-D7EB11763697}">
      <dgm:prSet phldrT="[Текст]"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US" sz="1500" b="1" dirty="0" smtClean="0"/>
            <a:t>SAM</a:t>
          </a:r>
        </a:p>
        <a:p>
          <a:r>
            <a:rPr lang="en-US" sz="1500" b="1" dirty="0" smtClean="0"/>
            <a:t>3,2 </a:t>
          </a:r>
          <a:r>
            <a:rPr lang="ru-RU" sz="1500" b="1" dirty="0" smtClean="0"/>
            <a:t>млрд</a:t>
          </a:r>
          <a:endParaRPr lang="ru-RU" sz="1500" b="1" dirty="0"/>
        </a:p>
      </dgm:t>
    </dgm:pt>
    <dgm:pt modelId="{4BC24C17-346D-44B1-BA36-E620DE330282}" type="parTrans" cxnId="{55FC1B2B-619F-48D2-BA78-F1385CB29AF4}">
      <dgm:prSet/>
      <dgm:spPr/>
      <dgm:t>
        <a:bodyPr/>
        <a:lstStyle/>
        <a:p>
          <a:endParaRPr lang="ru-RU" sz="1400"/>
        </a:p>
      </dgm:t>
    </dgm:pt>
    <dgm:pt modelId="{C397A5B1-647E-46C9-95F6-796E8423390C}" type="sibTrans" cxnId="{55FC1B2B-619F-48D2-BA78-F1385CB29AF4}">
      <dgm:prSet/>
      <dgm:spPr/>
      <dgm:t>
        <a:bodyPr/>
        <a:lstStyle/>
        <a:p>
          <a:endParaRPr lang="ru-RU" sz="1400"/>
        </a:p>
      </dgm:t>
    </dgm:pt>
    <dgm:pt modelId="{86820D4F-5CB2-46BC-9BA1-517835AAB8B0}">
      <dgm:prSet phldrT="[Текст]" custT="1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n-US" sz="1700" b="1" dirty="0" smtClean="0">
              <a:solidFill>
                <a:schemeClr val="bg2"/>
              </a:solidFill>
            </a:rPr>
            <a:t>SOM</a:t>
          </a:r>
          <a:endParaRPr lang="ru-RU" sz="1700" b="1" dirty="0" smtClean="0">
            <a:solidFill>
              <a:schemeClr val="bg2"/>
            </a:solidFill>
          </a:endParaRPr>
        </a:p>
        <a:p>
          <a:r>
            <a:rPr lang="ru-RU" sz="1700" b="1" dirty="0" smtClean="0">
              <a:solidFill>
                <a:schemeClr val="bg2"/>
              </a:solidFill>
            </a:rPr>
            <a:t>3</a:t>
          </a:r>
          <a:r>
            <a:rPr lang="en-US" sz="1700" b="1" dirty="0" smtClean="0">
              <a:solidFill>
                <a:schemeClr val="bg2"/>
              </a:solidFill>
            </a:rPr>
            <a:t>,2 </a:t>
          </a:r>
          <a:r>
            <a:rPr lang="ru-RU" sz="1700" b="1" dirty="0" smtClean="0">
              <a:solidFill>
                <a:schemeClr val="bg2"/>
              </a:solidFill>
            </a:rPr>
            <a:t>млн</a:t>
          </a:r>
          <a:endParaRPr lang="ru-RU" sz="1700" b="1" dirty="0">
            <a:solidFill>
              <a:schemeClr val="bg2"/>
            </a:solidFill>
          </a:endParaRPr>
        </a:p>
      </dgm:t>
    </dgm:pt>
    <dgm:pt modelId="{9C6B5E4B-3B1B-469A-9EE5-19C2DB39E77F}" type="parTrans" cxnId="{00C5AB83-A233-4136-81A7-AFB66F02E778}">
      <dgm:prSet/>
      <dgm:spPr/>
      <dgm:t>
        <a:bodyPr/>
        <a:lstStyle/>
        <a:p>
          <a:endParaRPr lang="ru-RU" sz="1400"/>
        </a:p>
      </dgm:t>
    </dgm:pt>
    <dgm:pt modelId="{3032ED0E-19F0-4C85-B171-772BB0AB4853}" type="sibTrans" cxnId="{00C5AB83-A233-4136-81A7-AFB66F02E778}">
      <dgm:prSet/>
      <dgm:spPr/>
      <dgm:t>
        <a:bodyPr/>
        <a:lstStyle/>
        <a:p>
          <a:endParaRPr lang="ru-RU" sz="1400"/>
        </a:p>
      </dgm:t>
    </dgm:pt>
    <dgm:pt modelId="{0B44778B-473B-4D03-A8E5-A13B65B73B84}" type="pres">
      <dgm:prSet presAssocID="{EC22290A-7D72-4F36-9EAF-21380D4027B0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C97B46-94ED-43E9-97BB-9F177B46C0E4}" type="pres">
      <dgm:prSet presAssocID="{EC22290A-7D72-4F36-9EAF-21380D4027B0}" presName="comp1" presStyleCnt="0"/>
      <dgm:spPr/>
    </dgm:pt>
    <dgm:pt modelId="{C238BE26-307D-4394-925F-E45F19055E77}" type="pres">
      <dgm:prSet presAssocID="{EC22290A-7D72-4F36-9EAF-21380D4027B0}" presName="circle1" presStyleLbl="node1" presStyleIdx="0" presStyleCnt="3"/>
      <dgm:spPr/>
      <dgm:t>
        <a:bodyPr/>
        <a:lstStyle/>
        <a:p>
          <a:endParaRPr lang="ru-RU"/>
        </a:p>
      </dgm:t>
    </dgm:pt>
    <dgm:pt modelId="{81D175B2-FFD1-45BD-9526-39F303936875}" type="pres">
      <dgm:prSet presAssocID="{EC22290A-7D72-4F36-9EAF-21380D4027B0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568A8-D024-4C20-861E-691474B0734A}" type="pres">
      <dgm:prSet presAssocID="{EC22290A-7D72-4F36-9EAF-21380D4027B0}" presName="comp2" presStyleCnt="0"/>
      <dgm:spPr/>
    </dgm:pt>
    <dgm:pt modelId="{10E52A6F-8950-44E9-A55D-9634FF1563FE}" type="pres">
      <dgm:prSet presAssocID="{EC22290A-7D72-4F36-9EAF-21380D4027B0}" presName="circle2" presStyleLbl="node1" presStyleIdx="1" presStyleCnt="3"/>
      <dgm:spPr/>
      <dgm:t>
        <a:bodyPr/>
        <a:lstStyle/>
        <a:p>
          <a:endParaRPr lang="ru-RU"/>
        </a:p>
      </dgm:t>
    </dgm:pt>
    <dgm:pt modelId="{23E2862C-132C-40DA-B68C-2DA103761BA4}" type="pres">
      <dgm:prSet presAssocID="{EC22290A-7D72-4F36-9EAF-21380D4027B0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7DBF52-2FEE-4427-926D-732496B6FAE7}" type="pres">
      <dgm:prSet presAssocID="{EC22290A-7D72-4F36-9EAF-21380D4027B0}" presName="comp3" presStyleCnt="0"/>
      <dgm:spPr/>
    </dgm:pt>
    <dgm:pt modelId="{E0AD567E-10B8-4EB0-BD5A-B28A107CF687}" type="pres">
      <dgm:prSet presAssocID="{EC22290A-7D72-4F36-9EAF-21380D4027B0}" presName="circle3" presStyleLbl="node1" presStyleIdx="2" presStyleCnt="3"/>
      <dgm:spPr/>
      <dgm:t>
        <a:bodyPr/>
        <a:lstStyle/>
        <a:p>
          <a:endParaRPr lang="ru-RU"/>
        </a:p>
      </dgm:t>
    </dgm:pt>
    <dgm:pt modelId="{08F05291-0084-4FB3-B9F2-EA62B8E4E90E}" type="pres">
      <dgm:prSet presAssocID="{EC22290A-7D72-4F36-9EAF-21380D4027B0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EAD7C9-1476-4B37-A9C2-7E89A46077FF}" type="presOf" srcId="{86820D4F-5CB2-46BC-9BA1-517835AAB8B0}" destId="{08F05291-0084-4FB3-B9F2-EA62B8E4E90E}" srcOrd="1" destOrd="0" presId="urn:microsoft.com/office/officeart/2005/8/layout/venn2"/>
    <dgm:cxn modelId="{11C69FEA-189F-4AEA-88FD-D1A537631ECA}" type="presOf" srcId="{EC22290A-7D72-4F36-9EAF-21380D4027B0}" destId="{0B44778B-473B-4D03-A8E5-A13B65B73B84}" srcOrd="0" destOrd="0" presId="urn:microsoft.com/office/officeart/2005/8/layout/venn2"/>
    <dgm:cxn modelId="{4DE02A05-BDDC-4009-A510-2E6FCAD3A775}" type="presOf" srcId="{86820D4F-5CB2-46BC-9BA1-517835AAB8B0}" destId="{E0AD567E-10B8-4EB0-BD5A-B28A107CF687}" srcOrd="0" destOrd="0" presId="urn:microsoft.com/office/officeart/2005/8/layout/venn2"/>
    <dgm:cxn modelId="{8E0A30E8-D149-4A7E-A69F-DBBB29FD894E}" type="presOf" srcId="{0781D2EE-30BF-4DB2-9EBE-19727642C389}" destId="{81D175B2-FFD1-45BD-9526-39F303936875}" srcOrd="1" destOrd="0" presId="urn:microsoft.com/office/officeart/2005/8/layout/venn2"/>
    <dgm:cxn modelId="{B21469BC-6553-41C2-96F2-881870D0396C}" type="presOf" srcId="{409CE177-4C4C-4C96-BF60-D7EB11763697}" destId="{23E2862C-132C-40DA-B68C-2DA103761BA4}" srcOrd="1" destOrd="0" presId="urn:microsoft.com/office/officeart/2005/8/layout/venn2"/>
    <dgm:cxn modelId="{58E719E5-F560-4AC9-8567-61CD51B5A24E}" type="presOf" srcId="{409CE177-4C4C-4C96-BF60-D7EB11763697}" destId="{10E52A6F-8950-44E9-A55D-9634FF1563FE}" srcOrd="0" destOrd="0" presId="urn:microsoft.com/office/officeart/2005/8/layout/venn2"/>
    <dgm:cxn modelId="{D2C16D02-5698-4B33-A4FC-836360711044}" srcId="{EC22290A-7D72-4F36-9EAF-21380D4027B0}" destId="{0781D2EE-30BF-4DB2-9EBE-19727642C389}" srcOrd="0" destOrd="0" parTransId="{4C0B868A-0F01-4F4C-A5B6-139F9C9E4DB1}" sibTransId="{EFF6D0D6-FC36-4739-89CE-F9ECBA6358C5}"/>
    <dgm:cxn modelId="{55FC1B2B-619F-48D2-BA78-F1385CB29AF4}" srcId="{EC22290A-7D72-4F36-9EAF-21380D4027B0}" destId="{409CE177-4C4C-4C96-BF60-D7EB11763697}" srcOrd="1" destOrd="0" parTransId="{4BC24C17-346D-44B1-BA36-E620DE330282}" sibTransId="{C397A5B1-647E-46C9-95F6-796E8423390C}"/>
    <dgm:cxn modelId="{822AD8EB-042B-409D-AFCC-2CA2CF0159B1}" type="presOf" srcId="{0781D2EE-30BF-4DB2-9EBE-19727642C389}" destId="{C238BE26-307D-4394-925F-E45F19055E77}" srcOrd="0" destOrd="0" presId="urn:microsoft.com/office/officeart/2005/8/layout/venn2"/>
    <dgm:cxn modelId="{00C5AB83-A233-4136-81A7-AFB66F02E778}" srcId="{EC22290A-7D72-4F36-9EAF-21380D4027B0}" destId="{86820D4F-5CB2-46BC-9BA1-517835AAB8B0}" srcOrd="2" destOrd="0" parTransId="{9C6B5E4B-3B1B-469A-9EE5-19C2DB39E77F}" sibTransId="{3032ED0E-19F0-4C85-B171-772BB0AB4853}"/>
    <dgm:cxn modelId="{544DD8A5-05B9-4AE1-861B-AE984FD27A93}" type="presParOf" srcId="{0B44778B-473B-4D03-A8E5-A13B65B73B84}" destId="{D7C97B46-94ED-43E9-97BB-9F177B46C0E4}" srcOrd="0" destOrd="0" presId="urn:microsoft.com/office/officeart/2005/8/layout/venn2"/>
    <dgm:cxn modelId="{10D5B468-B362-4DA3-B140-76D8161ADAA1}" type="presParOf" srcId="{D7C97B46-94ED-43E9-97BB-9F177B46C0E4}" destId="{C238BE26-307D-4394-925F-E45F19055E77}" srcOrd="0" destOrd="0" presId="urn:microsoft.com/office/officeart/2005/8/layout/venn2"/>
    <dgm:cxn modelId="{4DC8AF11-6C3D-486D-866A-DDC03B38AFF0}" type="presParOf" srcId="{D7C97B46-94ED-43E9-97BB-9F177B46C0E4}" destId="{81D175B2-FFD1-45BD-9526-39F303936875}" srcOrd="1" destOrd="0" presId="urn:microsoft.com/office/officeart/2005/8/layout/venn2"/>
    <dgm:cxn modelId="{7D79ED5E-71D3-4254-ADF6-41BFD5A15A15}" type="presParOf" srcId="{0B44778B-473B-4D03-A8E5-A13B65B73B84}" destId="{26E568A8-D024-4C20-861E-691474B0734A}" srcOrd="1" destOrd="0" presId="urn:microsoft.com/office/officeart/2005/8/layout/venn2"/>
    <dgm:cxn modelId="{30963E4C-3348-4706-96E2-4071787108B9}" type="presParOf" srcId="{26E568A8-D024-4C20-861E-691474B0734A}" destId="{10E52A6F-8950-44E9-A55D-9634FF1563FE}" srcOrd="0" destOrd="0" presId="urn:microsoft.com/office/officeart/2005/8/layout/venn2"/>
    <dgm:cxn modelId="{765E74B3-2A4B-4468-9F96-637DE719918B}" type="presParOf" srcId="{26E568A8-D024-4C20-861E-691474B0734A}" destId="{23E2862C-132C-40DA-B68C-2DA103761BA4}" srcOrd="1" destOrd="0" presId="urn:microsoft.com/office/officeart/2005/8/layout/venn2"/>
    <dgm:cxn modelId="{B37A1056-31B8-4A31-BBD6-C25A4AE18E43}" type="presParOf" srcId="{0B44778B-473B-4D03-A8E5-A13B65B73B84}" destId="{A07DBF52-2FEE-4427-926D-732496B6FAE7}" srcOrd="2" destOrd="0" presId="urn:microsoft.com/office/officeart/2005/8/layout/venn2"/>
    <dgm:cxn modelId="{2C998817-F2F0-4328-BA43-FFB1530CE797}" type="presParOf" srcId="{A07DBF52-2FEE-4427-926D-732496B6FAE7}" destId="{E0AD567E-10B8-4EB0-BD5A-B28A107CF687}" srcOrd="0" destOrd="0" presId="urn:microsoft.com/office/officeart/2005/8/layout/venn2"/>
    <dgm:cxn modelId="{AF310D67-02A4-4A9D-98F5-674C38E20909}" type="presParOf" srcId="{A07DBF52-2FEE-4427-926D-732496B6FAE7}" destId="{08F05291-0084-4FB3-B9F2-EA62B8E4E90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38BE26-307D-4394-925F-E45F19055E77}">
      <dsp:nvSpPr>
        <dsp:cNvPr id="0" name=""/>
        <dsp:cNvSpPr/>
      </dsp:nvSpPr>
      <dsp:spPr>
        <a:xfrm>
          <a:off x="695058" y="0"/>
          <a:ext cx="3002589" cy="3002589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TAM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38,5 </a:t>
          </a:r>
          <a:r>
            <a:rPr lang="ru-RU" sz="1300" b="1" kern="1200" dirty="0" smtClean="0"/>
            <a:t>млрд</a:t>
          </a:r>
          <a:endParaRPr lang="ru-RU" sz="1300" b="1" kern="1200" dirty="0"/>
        </a:p>
      </dsp:txBody>
      <dsp:txXfrm>
        <a:off x="1671650" y="150129"/>
        <a:ext cx="1049404" cy="450388"/>
      </dsp:txXfrm>
    </dsp:sp>
    <dsp:sp modelId="{10E52A6F-8950-44E9-A55D-9634FF1563FE}">
      <dsp:nvSpPr>
        <dsp:cNvPr id="0" name=""/>
        <dsp:cNvSpPr/>
      </dsp:nvSpPr>
      <dsp:spPr>
        <a:xfrm>
          <a:off x="1070382" y="750647"/>
          <a:ext cx="2251941" cy="2251941"/>
        </a:xfrm>
        <a:prstGeom prst="ellipse">
          <a:avLst/>
        </a:prstGeom>
        <a:solidFill>
          <a:schemeClr val="tx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SAM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3,2 </a:t>
          </a:r>
          <a:r>
            <a:rPr lang="ru-RU" sz="1500" b="1" kern="1200" dirty="0" smtClean="0"/>
            <a:t>млрд</a:t>
          </a:r>
          <a:endParaRPr lang="ru-RU" sz="1500" b="1" kern="1200" dirty="0"/>
        </a:p>
      </dsp:txBody>
      <dsp:txXfrm>
        <a:off x="1671650" y="891393"/>
        <a:ext cx="1049404" cy="422239"/>
      </dsp:txXfrm>
    </dsp:sp>
    <dsp:sp modelId="{E0AD567E-10B8-4EB0-BD5A-B28A107CF687}">
      <dsp:nvSpPr>
        <dsp:cNvPr id="0" name=""/>
        <dsp:cNvSpPr/>
      </dsp:nvSpPr>
      <dsp:spPr>
        <a:xfrm>
          <a:off x="1445705" y="1501294"/>
          <a:ext cx="1501294" cy="1501294"/>
        </a:xfrm>
        <a:prstGeom prst="ellipse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bg2"/>
              </a:solidFill>
            </a:rPr>
            <a:t>SOM</a:t>
          </a:r>
          <a:endParaRPr lang="ru-RU" sz="1700" b="1" kern="1200" dirty="0" smtClean="0">
            <a:solidFill>
              <a:schemeClr val="bg2"/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bg2"/>
              </a:solidFill>
            </a:rPr>
            <a:t>3</a:t>
          </a:r>
          <a:r>
            <a:rPr lang="en-US" sz="1700" b="1" kern="1200" dirty="0" smtClean="0">
              <a:solidFill>
                <a:schemeClr val="bg2"/>
              </a:solidFill>
            </a:rPr>
            <a:t>,2 </a:t>
          </a:r>
          <a:r>
            <a:rPr lang="ru-RU" sz="1700" b="1" kern="1200" dirty="0" smtClean="0">
              <a:solidFill>
                <a:schemeClr val="bg2"/>
              </a:solidFill>
            </a:rPr>
            <a:t>млн</a:t>
          </a:r>
          <a:endParaRPr lang="ru-RU" sz="1700" b="1" kern="1200" dirty="0">
            <a:solidFill>
              <a:schemeClr val="bg2"/>
            </a:solidFill>
          </a:endParaRPr>
        </a:p>
      </dsp:txBody>
      <dsp:txXfrm>
        <a:off x="1665565" y="1876618"/>
        <a:ext cx="1061575" cy="750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20020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3435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626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736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8650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114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1903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5120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9" name="Google Shape;26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9974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6938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5341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0149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3778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7008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6444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0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vk.com/tykudazashel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hyperlink" Target="mailto:iluh30072001@yandex.ru" TargetMode="External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228600" y="659229"/>
            <a:ext cx="4903198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 smtClean="0">
                <a:solidFill>
                  <a:schemeClr val="dk1"/>
                </a:solidFill>
                <a:latin typeface="+mj-lt"/>
              </a:rPr>
              <a:t>Разработка устройства для взятий капиллярной крови с технологией вакуумной экстракции</a:t>
            </a:r>
            <a:endParaRPr sz="3100" dirty="0">
              <a:latin typeface="+mj-lt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344089" y="2752079"/>
            <a:ext cx="493814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buSzPts val="1200"/>
              <a:buNone/>
            </a:pPr>
            <a:r>
              <a:rPr lang="ru" sz="2000" dirty="0">
                <a:latin typeface="+mj-lt"/>
              </a:rPr>
              <a:t>Сорокин </a:t>
            </a:r>
            <a:r>
              <a:rPr lang="ru" sz="2000" dirty="0" smtClean="0">
                <a:latin typeface="+mj-lt"/>
              </a:rPr>
              <a:t>Илья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Александрович</a:t>
            </a:r>
            <a:r>
              <a:rPr lang="ru" sz="2000" dirty="0" smtClean="0">
                <a:latin typeface="+mj-lt"/>
              </a:rPr>
              <a:t>, </a:t>
            </a:r>
            <a:endParaRPr lang="ru" sz="2000" dirty="0" smtClean="0"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buSzPts val="1200"/>
              <a:buNone/>
            </a:pPr>
            <a:r>
              <a:rPr lang="ru" sz="2000" dirty="0" smtClean="0">
                <a:latin typeface="+mj-lt"/>
              </a:rPr>
              <a:t>студент </a:t>
            </a:r>
            <a:r>
              <a:rPr lang="ru" sz="2000" dirty="0">
                <a:latin typeface="+mj-lt"/>
              </a:rPr>
              <a:t>5 </a:t>
            </a:r>
            <a:r>
              <a:rPr lang="ru" sz="2000" dirty="0" smtClean="0">
                <a:latin typeface="+mj-lt"/>
              </a:rPr>
              <a:t>курса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Лечебного факультета</a:t>
            </a:r>
            <a:endParaRPr sz="2000" dirty="0">
              <a:latin typeface="+mj-lt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532661" y="1085415"/>
            <a:ext cx="6172200" cy="99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  <a:buClr>
                <a:srgbClr val="C00000"/>
              </a:buClr>
              <a:buSzPct val="100000"/>
            </a:pPr>
            <a:r>
              <a:rPr lang="ru-RU" i="1" dirty="0">
                <a:latin typeface="+mj-lt"/>
              </a:rPr>
              <a:t>Анализ крови </a:t>
            </a:r>
            <a:r>
              <a:rPr lang="ru-RU" dirty="0">
                <a:latin typeface="+mj-lt"/>
              </a:rPr>
              <a:t>– самый распространенный вид лабораторных </a:t>
            </a:r>
            <a:r>
              <a:rPr lang="ru-RU" dirty="0" smtClean="0">
                <a:latin typeface="+mj-lt"/>
              </a:rPr>
              <a:t>исследований</a:t>
            </a: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46651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+mj-lt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+mj-lt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261244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" name="Google Shape;122;p26"/>
          <p:cNvSpPr txBox="1">
            <a:spLocks/>
          </p:cNvSpPr>
          <p:nvPr/>
        </p:nvSpPr>
        <p:spPr>
          <a:xfrm>
            <a:off x="105716" y="1891712"/>
            <a:ext cx="2263883" cy="2555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SzPts val="2571"/>
              <a:buNone/>
            </a:pPr>
            <a:r>
              <a:rPr lang="en-US" sz="1600" dirty="0" smtClean="0">
                <a:latin typeface="+mj-lt"/>
              </a:rPr>
              <a:t>“</a:t>
            </a:r>
            <a:r>
              <a:rPr lang="ru-RU" sz="1600" dirty="0" smtClean="0">
                <a:latin typeface="+mj-lt"/>
              </a:rPr>
              <a:t>Традиционный</a:t>
            </a:r>
            <a:r>
              <a:rPr lang="en-US" sz="1600" dirty="0" smtClean="0">
                <a:latin typeface="+mj-lt"/>
              </a:rPr>
              <a:t>”</a:t>
            </a:r>
            <a:r>
              <a:rPr lang="ru-RU" sz="1600" dirty="0" smtClean="0">
                <a:latin typeface="+mj-lt"/>
              </a:rPr>
              <a:t> способ</a:t>
            </a:r>
            <a:r>
              <a:rPr lang="en-US" sz="1600" dirty="0" smtClean="0">
                <a:latin typeface="+mj-lt"/>
              </a:rPr>
              <a:t>:</a:t>
            </a:r>
          </a:p>
          <a:p>
            <a:pPr marL="0" indent="0">
              <a:spcAft>
                <a:spcPts val="1200"/>
              </a:spcAft>
              <a:buSzPts val="2571"/>
              <a:buNone/>
            </a:pPr>
            <a:r>
              <a:rPr lang="ru-RU" sz="1600" dirty="0" smtClean="0">
                <a:latin typeface="+mj-lt"/>
              </a:rPr>
              <a:t>1) Прокол скарификатором кожных покровов</a:t>
            </a:r>
          </a:p>
          <a:p>
            <a:pPr marL="0" indent="0">
              <a:spcAft>
                <a:spcPts val="1200"/>
              </a:spcAft>
              <a:buSzPts val="2571"/>
              <a:buNone/>
            </a:pPr>
            <a:r>
              <a:rPr lang="ru-RU" sz="1600" dirty="0" smtClean="0">
                <a:latin typeface="+mj-lt"/>
              </a:rPr>
              <a:t>2) Сбор крови в пробирку</a:t>
            </a:r>
          </a:p>
          <a:p>
            <a:pPr marL="342900">
              <a:spcAft>
                <a:spcPts val="1200"/>
              </a:spcAft>
              <a:buSzPts val="2571"/>
              <a:buAutoNum type="arabicParenR"/>
            </a:pPr>
            <a:endParaRPr lang="ru-RU" sz="1600" dirty="0" smtClean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3290">
            <a:off x="1365098" y="3649363"/>
            <a:ext cx="1388490" cy="1404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9257" y1="9964" x2="72414" y2="18683"/>
                        <a14:foregroundMark x1="53050" y1="91815" x2="52255" y2="55516"/>
                        <a14:foregroundMark x1="45623" y1="8719" x2="52255" y2="90569"/>
                        <a14:foregroundMark x1="43236" y1="75801" x2="64191" y2="76335"/>
                        <a14:foregroundMark x1="41379" y1="73310" x2="40053" y2="40925"/>
                        <a14:foregroundMark x1="62865" y1="29004" x2="64987" y2="22776"/>
                        <a14:foregroundMark x1="64987" y1="20641" x2="65782" y2="19217"/>
                        <a14:foregroundMark x1="67905" y1="10854" x2="74005" y2="31851"/>
                        <a14:foregroundMark x1="63130" y1="12278" x2="62865" y2="37367"/>
                        <a14:foregroundMark x1="35809" y1="10498" x2="34748" y2="37722"/>
                        <a14:foregroundMark x1="32626" y1="21886" x2="34483" y2="6940"/>
                        <a14:foregroundMark x1="30504" y1="23665" x2="33422" y2="42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39026">
            <a:off x="4297450" y="1388567"/>
            <a:ext cx="785455" cy="11708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70" y="1704315"/>
            <a:ext cx="3657600" cy="3657600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28" name="Google Shape;122;p26"/>
          <p:cNvSpPr txBox="1">
            <a:spLocks/>
          </p:cNvSpPr>
          <p:nvPr/>
        </p:nvSpPr>
        <p:spPr>
          <a:xfrm>
            <a:off x="5225858" y="1704315"/>
            <a:ext cx="2000985" cy="3424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2571"/>
              <a:buNone/>
            </a:pPr>
            <a:r>
              <a:rPr lang="ru-RU" sz="1600" dirty="0" smtClean="0">
                <a:latin typeface="+mj-lt"/>
              </a:rPr>
              <a:t>Недостатки</a:t>
            </a:r>
            <a:r>
              <a:rPr lang="en-US" sz="1600" dirty="0" smtClean="0">
                <a:latin typeface="+mj-lt"/>
              </a:rPr>
              <a:t>:</a:t>
            </a:r>
            <a:endParaRPr lang="ru-RU" sz="1600" dirty="0" smtClean="0">
              <a:latin typeface="+mj-lt"/>
            </a:endParaRPr>
          </a:p>
          <a:p>
            <a:pPr marL="0" indent="0">
              <a:buSzPts val="2571"/>
              <a:buNone/>
            </a:pPr>
            <a:r>
              <a:rPr lang="ru-RU" sz="1600" dirty="0" smtClean="0">
                <a:latin typeface="+mj-lt"/>
              </a:rPr>
              <a:t>-длительность, до 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15 минут</a:t>
            </a:r>
            <a:r>
              <a:rPr lang="ru-RU" sz="1600" dirty="0" smtClean="0">
                <a:latin typeface="+mj-lt"/>
              </a:rPr>
              <a:t>!</a:t>
            </a:r>
          </a:p>
          <a:p>
            <a:pPr marL="0" indent="0">
              <a:buSzPts val="2571"/>
              <a:buNone/>
            </a:pPr>
            <a:r>
              <a:rPr lang="ru-RU" sz="1600" dirty="0" smtClean="0">
                <a:latin typeface="+mj-lt"/>
              </a:rPr>
              <a:t>-влияние окружающей среды</a:t>
            </a:r>
          </a:p>
          <a:p>
            <a:pPr marL="0" indent="0">
              <a:buSzPts val="2571"/>
              <a:buNone/>
            </a:pPr>
            <a:r>
              <a:rPr lang="ru-RU" sz="1600" dirty="0" smtClean="0">
                <a:latin typeface="+mj-lt"/>
              </a:rPr>
              <a:t>-осложнения</a:t>
            </a:r>
          </a:p>
          <a:p>
            <a:pPr marL="0" indent="0">
              <a:buSzPts val="2571"/>
              <a:buNone/>
            </a:pPr>
            <a:r>
              <a:rPr lang="ru-RU" sz="1600" dirty="0" smtClean="0">
                <a:latin typeface="+mj-lt"/>
              </a:rPr>
              <a:t>-контакт с биоматериалом</a:t>
            </a:r>
          </a:p>
          <a:p>
            <a:pPr marL="0" indent="0">
              <a:buSzPts val="2571"/>
              <a:buNone/>
            </a:pPr>
            <a:r>
              <a:rPr lang="ru-RU" sz="1600" dirty="0" smtClean="0">
                <a:latin typeface="+mj-lt"/>
              </a:rPr>
              <a:t>-низкое качество, по сравнению с цельной кровью</a:t>
            </a:r>
          </a:p>
          <a:p>
            <a:pPr marL="0" indent="0">
              <a:buSzPts val="2571"/>
              <a:buNone/>
            </a:pPr>
            <a:r>
              <a:rPr lang="ru-RU" sz="1600" dirty="0" smtClean="0">
                <a:latin typeface="+mj-lt"/>
              </a:rPr>
              <a:t>-повторный анализ (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5-15%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случаев</a:t>
            </a:r>
            <a:r>
              <a:rPr lang="ru-RU" sz="1600" dirty="0" smtClean="0">
                <a:latin typeface="+mj-lt"/>
              </a:rPr>
              <a:t>)</a:t>
            </a:r>
          </a:p>
        </p:txBody>
      </p:sp>
      <p:sp>
        <p:nvSpPr>
          <p:cNvPr id="23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0" u="none" strike="noStrike" cap="none" dirty="0" smtClean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 sz="10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837" y="2310517"/>
            <a:ext cx="3179835" cy="17722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005" y="25835"/>
            <a:ext cx="2017005" cy="1534452"/>
          </a:xfrm>
          <a:prstGeom prst="rect">
            <a:avLst/>
          </a:prstGeom>
        </p:spPr>
      </p:pic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948644" y="15925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+mj-lt"/>
              </a:rPr>
              <a:t>РЕШЕНИЕ</a:t>
            </a:r>
            <a:endParaRPr sz="3000" dirty="0">
              <a:solidFill>
                <a:schemeClr val="dk1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819" y="2767478"/>
            <a:ext cx="2178271" cy="1503461"/>
          </a:xfrm>
          <a:prstGeom prst="rect">
            <a:avLst/>
          </a:prstGeom>
        </p:spPr>
      </p:pic>
      <p:sp>
        <p:nvSpPr>
          <p:cNvPr id="170" name="Google Shape;170;p29"/>
          <p:cNvSpPr txBox="1">
            <a:spLocks noGrp="1"/>
          </p:cNvSpPr>
          <p:nvPr>
            <p:ph type="body" idx="1"/>
          </p:nvPr>
        </p:nvSpPr>
        <p:spPr>
          <a:xfrm>
            <a:off x="198316" y="908382"/>
            <a:ext cx="3341855" cy="408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 sz="1600" dirty="0" smtClean="0">
                <a:solidFill>
                  <a:srgbClr val="132C40"/>
                </a:solidFill>
                <a:latin typeface="+mj-lt"/>
              </a:rPr>
              <a:t>Повышает точность анализа за счет минимизации контакта крови с окружающей средой и компрессионного воздействия</a:t>
            </a: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 sz="1600" dirty="0" smtClean="0">
                <a:solidFill>
                  <a:srgbClr val="132C40"/>
                </a:solidFill>
                <a:latin typeface="+mj-lt"/>
              </a:rPr>
              <a:t>Уменьшение контакта с биологическим материалом среднего медицинского персонала</a:t>
            </a: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 sz="1600" dirty="0" smtClean="0">
                <a:solidFill>
                  <a:srgbClr val="132C40"/>
                </a:solidFill>
                <a:latin typeface="+mj-lt"/>
              </a:rPr>
              <a:t>Значительное снижение длительности процедуры</a:t>
            </a: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 sz="1600" dirty="0" smtClean="0">
                <a:solidFill>
                  <a:srgbClr val="132C40"/>
                </a:solidFill>
                <a:latin typeface="+mj-lt"/>
              </a:rPr>
              <a:t>Снижение вероятности повторного обращения</a:t>
            </a:r>
            <a:endParaRPr sz="1600" dirty="0">
              <a:solidFill>
                <a:srgbClr val="132C40"/>
              </a:solidFill>
              <a:latin typeface="+mj-lt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186841" y="105161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0744" y="179078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Выгнутая вверх стрелка 4"/>
          <p:cNvSpPr/>
          <p:nvPr/>
        </p:nvSpPr>
        <p:spPr>
          <a:xfrm rot="3466416">
            <a:off x="6453084" y="670163"/>
            <a:ext cx="3031869" cy="1062977"/>
          </a:xfrm>
          <a:prstGeom prst="curvedDownArrow">
            <a:avLst>
              <a:gd name="adj1" fmla="val 25000"/>
              <a:gd name="adj2" fmla="val 44536"/>
              <a:gd name="adj3" fmla="val 42004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Выгнутая вверх стрелка 15"/>
          <p:cNvSpPr/>
          <p:nvPr/>
        </p:nvSpPr>
        <p:spPr>
          <a:xfrm rot="19334662">
            <a:off x="3135028" y="696265"/>
            <a:ext cx="2051345" cy="853666"/>
          </a:xfrm>
          <a:prstGeom prst="curvedDownArrow">
            <a:avLst>
              <a:gd name="adj1" fmla="val 25000"/>
              <a:gd name="adj2" fmla="val 44536"/>
              <a:gd name="adj3" fmla="val 42004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5754" y="1833438"/>
            <a:ext cx="739305" cy="30777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корпус</a:t>
            </a:r>
            <a:endParaRPr lang="ru-RU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85672" y="2208065"/>
            <a:ext cx="917239" cy="30777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поршень</a:t>
            </a:r>
            <a:endParaRPr lang="ru-RU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68723" y="3774947"/>
            <a:ext cx="962123" cy="30777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пробирка</a:t>
            </a:r>
            <a:endParaRPr lang="ru-RU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6249" y="1862893"/>
            <a:ext cx="798617" cy="30777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канюля</a:t>
            </a:r>
            <a:endParaRPr lang="ru-RU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57684" y="3777452"/>
            <a:ext cx="534121" cy="30777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сток</a:t>
            </a:r>
            <a:endParaRPr lang="ru-RU" dirty="0">
              <a:latin typeface="+mj-lt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558673" y="2515842"/>
            <a:ext cx="0" cy="19258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endCxn id="18" idx="1"/>
          </p:cNvCxnSpPr>
          <p:nvPr/>
        </p:nvCxnSpPr>
        <p:spPr>
          <a:xfrm flipV="1">
            <a:off x="6558673" y="2361954"/>
            <a:ext cx="226999" cy="161494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5395955" y="2442701"/>
            <a:ext cx="345222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6" idx="2"/>
          </p:cNvCxnSpPr>
          <p:nvPr/>
        </p:nvCxnSpPr>
        <p:spPr>
          <a:xfrm flipV="1">
            <a:off x="5565407" y="2141215"/>
            <a:ext cx="0" cy="298981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3703544" y="2515842"/>
            <a:ext cx="110233" cy="63521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20" idx="1"/>
          </p:cNvCxnSpPr>
          <p:nvPr/>
        </p:nvCxnSpPr>
        <p:spPr>
          <a:xfrm flipH="1">
            <a:off x="3808089" y="2016782"/>
            <a:ext cx="258160" cy="506666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 flipV="1">
            <a:off x="3910606" y="2804150"/>
            <a:ext cx="293954" cy="172233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stCxn id="21" idx="0"/>
          </p:cNvCxnSpPr>
          <p:nvPr/>
        </p:nvCxnSpPr>
        <p:spPr>
          <a:xfrm flipV="1">
            <a:off x="3924745" y="2976383"/>
            <a:ext cx="267060" cy="80106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4597569" y="3277312"/>
            <a:ext cx="0" cy="276743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19" idx="0"/>
          </p:cNvCxnSpPr>
          <p:nvPr/>
        </p:nvCxnSpPr>
        <p:spPr>
          <a:xfrm flipH="1" flipV="1">
            <a:off x="4597513" y="3554055"/>
            <a:ext cx="652272" cy="220892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0;p29"/>
          <p:cNvSpPr txBox="1">
            <a:spLocks/>
          </p:cNvSpPr>
          <p:nvPr/>
        </p:nvSpPr>
        <p:spPr>
          <a:xfrm>
            <a:off x="3937169" y="4491831"/>
            <a:ext cx="4163038" cy="400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01600" indent="0">
              <a:buClr>
                <a:schemeClr val="dk1"/>
              </a:buClr>
              <a:buSzPts val="1800"/>
              <a:buNone/>
            </a:pPr>
            <a:r>
              <a:rPr lang="ru-RU" sz="1600" dirty="0" smtClean="0">
                <a:solidFill>
                  <a:srgbClr val="132C40"/>
                </a:solidFill>
                <a:latin typeface="+mj-lt"/>
              </a:rPr>
              <a:t>Уровень готовности проекта</a:t>
            </a:r>
            <a:r>
              <a:rPr lang="en-US" sz="1600" dirty="0" smtClean="0">
                <a:solidFill>
                  <a:srgbClr val="132C40"/>
                </a:solidFill>
                <a:latin typeface="+mj-lt"/>
              </a:rPr>
              <a:t>:</a:t>
            </a:r>
            <a:r>
              <a:rPr lang="ru-RU" sz="1600" dirty="0" smtClean="0">
                <a:solidFill>
                  <a:srgbClr val="132C40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TRL-3</a:t>
            </a:r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650" y="1926362"/>
            <a:ext cx="5259902" cy="3728610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1056892" y="28215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+mj-lt"/>
              </a:rPr>
              <a:t>ЦЕЛЕВАЯ АУДИТОРИЯ</a:t>
            </a:r>
            <a:endParaRPr sz="3000" dirty="0">
              <a:solidFill>
                <a:schemeClr val="dk1"/>
              </a:solidFill>
              <a:latin typeface="+mj-lt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218693" y="228056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605" y="301977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401716" y="1037378"/>
            <a:ext cx="7775845" cy="295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 smtClean="0">
                <a:solidFill>
                  <a:srgbClr val="132C40"/>
                </a:solidFill>
                <a:latin typeface="+mj-lt"/>
              </a:rPr>
              <a:t>Медицинские организации</a:t>
            </a:r>
            <a:r>
              <a:rPr lang="ru" sz="1800" dirty="0">
                <a:solidFill>
                  <a:srgbClr val="132C40"/>
                </a:solidFill>
                <a:latin typeface="+mj-lt"/>
              </a:rPr>
              <a:t>:</a:t>
            </a:r>
            <a:endParaRPr sz="1800" dirty="0">
              <a:solidFill>
                <a:srgbClr val="132C40"/>
              </a:solidFill>
              <a:latin typeface="+mj-lt"/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>
                <a:solidFill>
                  <a:srgbClr val="132C40"/>
                </a:solidFill>
                <a:latin typeface="+mj-lt"/>
              </a:rPr>
              <a:t>Государственные </a:t>
            </a:r>
            <a:r>
              <a:rPr lang="ru" sz="1800" dirty="0" smtClean="0">
                <a:solidFill>
                  <a:srgbClr val="132C40"/>
                </a:solidFill>
                <a:latin typeface="+mj-lt"/>
              </a:rPr>
              <a:t>бюджетные учреждения здравоохранения (ГБУЗ) – </a:t>
            </a:r>
            <a:r>
              <a:rPr lang="ru" sz="1800" b="1" dirty="0" smtClean="0">
                <a:solidFill>
                  <a:srgbClr val="FF0000"/>
                </a:solidFill>
                <a:latin typeface="+mj-lt"/>
              </a:rPr>
              <a:t>В2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</a:rPr>
              <a:t>G</a:t>
            </a:r>
            <a:endParaRPr lang="ru" sz="1800" b="1" dirty="0" smtClean="0">
              <a:solidFill>
                <a:srgbClr val="FF0000"/>
              </a:solidFill>
              <a:latin typeface="+mj-lt"/>
            </a:endParaRPr>
          </a:p>
          <a:p>
            <a:pPr marL="406400" lvl="0">
              <a:buClr>
                <a:schemeClr val="dk1"/>
              </a:buClr>
              <a:buSzPts val="1800"/>
            </a:pPr>
            <a:r>
              <a:rPr lang="ru" sz="1800" dirty="0" smtClean="0">
                <a:solidFill>
                  <a:srgbClr val="132C40"/>
                </a:solidFill>
                <a:latin typeface="+mj-lt"/>
              </a:rPr>
              <a:t>Научно-исследовательские институты (НИИ)</a:t>
            </a:r>
            <a:r>
              <a:rPr lang="en-US" sz="1800" dirty="0" smtClean="0">
                <a:solidFill>
                  <a:srgbClr val="132C40"/>
                </a:solidFill>
                <a:latin typeface="+mj-lt"/>
              </a:rPr>
              <a:t> – </a:t>
            </a:r>
            <a:r>
              <a:rPr lang="ru" sz="1800" b="1" dirty="0">
                <a:solidFill>
                  <a:srgbClr val="FF0000"/>
                </a:solidFill>
                <a:latin typeface="+mj-lt"/>
              </a:rPr>
              <a:t>В2</a:t>
            </a:r>
            <a:r>
              <a:rPr lang="en-US" sz="1800" b="1" dirty="0">
                <a:solidFill>
                  <a:srgbClr val="FF0000"/>
                </a:solidFill>
                <a:latin typeface="+mj-lt"/>
              </a:rPr>
              <a:t>G</a:t>
            </a:r>
            <a:endParaRPr sz="1800" b="1" dirty="0">
              <a:solidFill>
                <a:srgbClr val="FF0000"/>
              </a:solidFill>
              <a:latin typeface="+mj-lt"/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>
                <a:solidFill>
                  <a:srgbClr val="132C40"/>
                </a:solidFill>
                <a:latin typeface="+mj-lt"/>
              </a:rPr>
              <a:t>Частные </a:t>
            </a:r>
            <a:r>
              <a:rPr lang="ru" sz="1800" dirty="0" smtClean="0">
                <a:solidFill>
                  <a:srgbClr val="132C40"/>
                </a:solidFill>
                <a:latin typeface="+mj-lt"/>
              </a:rPr>
              <a:t>клиники, центры, лаборатории</a:t>
            </a:r>
            <a:r>
              <a:rPr lang="en-US" sz="1800" dirty="0" smtClean="0">
                <a:solidFill>
                  <a:srgbClr val="132C40"/>
                </a:solidFill>
                <a:latin typeface="+mj-lt"/>
              </a:rPr>
              <a:t> – </a:t>
            </a:r>
            <a:r>
              <a:rPr lang="ru-RU" sz="1800" b="1" dirty="0" smtClean="0">
                <a:solidFill>
                  <a:srgbClr val="FF0000"/>
                </a:solidFill>
                <a:latin typeface="+mj-lt"/>
              </a:rPr>
              <a:t>В2В</a:t>
            </a:r>
            <a:endParaRPr sz="1800" b="1" dirty="0" smtClean="0">
              <a:solidFill>
                <a:srgbClr val="FF0000"/>
              </a:solidFill>
              <a:latin typeface="+mj-lt"/>
            </a:endParaRPr>
          </a:p>
          <a:p>
            <a:pPr marL="0" lvl="0" indent="0">
              <a:buNone/>
            </a:pPr>
            <a:r>
              <a:rPr lang="en-US" sz="1800" dirty="0">
                <a:solidFill>
                  <a:srgbClr val="132C40"/>
                </a:solidFill>
                <a:latin typeface="+mj-lt"/>
              </a:rPr>
              <a:t>"</a:t>
            </a:r>
            <a:r>
              <a:rPr lang="ru" sz="1800" dirty="0" smtClean="0">
                <a:solidFill>
                  <a:srgbClr val="132C40"/>
                </a:solidFill>
                <a:latin typeface="+mj-lt"/>
              </a:rPr>
              <a:t>Держатели</a:t>
            </a:r>
            <a:r>
              <a:rPr lang="en-US" sz="1800" dirty="0" smtClean="0">
                <a:solidFill>
                  <a:srgbClr val="132C40"/>
                </a:solidFill>
                <a:latin typeface="+mj-lt"/>
              </a:rPr>
              <a:t>”</a:t>
            </a:r>
            <a:r>
              <a:rPr lang="ru" sz="1800" dirty="0" smtClean="0">
                <a:solidFill>
                  <a:srgbClr val="132C40"/>
                </a:solidFill>
                <a:latin typeface="+mj-lt"/>
              </a:rPr>
              <a:t> проблемы</a:t>
            </a:r>
            <a:r>
              <a:rPr lang="en-US" sz="1800" dirty="0" smtClean="0">
                <a:solidFill>
                  <a:srgbClr val="132C40"/>
                </a:solidFill>
                <a:latin typeface="+mj-lt"/>
              </a:rPr>
              <a:t>: </a:t>
            </a:r>
            <a:endParaRPr sz="1800" dirty="0" smtClean="0">
              <a:solidFill>
                <a:srgbClr val="132C40"/>
              </a:solidFill>
              <a:latin typeface="+mj-lt"/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 sz="1800" dirty="0" smtClean="0">
                <a:solidFill>
                  <a:srgbClr val="132C40"/>
                </a:solidFill>
                <a:latin typeface="+mj-lt"/>
              </a:rPr>
              <a:t>Лаборатория</a:t>
            </a:r>
            <a:endParaRPr lang="en-US" sz="1800" dirty="0" smtClean="0">
              <a:solidFill>
                <a:srgbClr val="132C40"/>
              </a:solidFill>
              <a:latin typeface="+mj-lt"/>
            </a:endParaRPr>
          </a:p>
          <a:p>
            <a:pPr marL="406400" lvl="0">
              <a:buClr>
                <a:schemeClr val="dk1"/>
              </a:buClr>
              <a:buSzPts val="1800"/>
            </a:pPr>
            <a:r>
              <a:rPr lang="ru-RU" sz="1800" dirty="0">
                <a:solidFill>
                  <a:srgbClr val="132C40"/>
                </a:solidFill>
                <a:latin typeface="+mj-lt"/>
              </a:rPr>
              <a:t>Средний медицинский персонал</a:t>
            </a:r>
            <a:r>
              <a:rPr lang="en-US" sz="1800" dirty="0">
                <a:solidFill>
                  <a:srgbClr val="132C40"/>
                </a:solidFill>
                <a:latin typeface="+mj-lt"/>
              </a:rPr>
              <a:t>:</a:t>
            </a:r>
            <a:r>
              <a:rPr lang="ru-RU" sz="1800" dirty="0">
                <a:solidFill>
                  <a:srgbClr val="132C40"/>
                </a:solidFill>
                <a:latin typeface="+mj-lt"/>
              </a:rPr>
              <a:t> </a:t>
            </a:r>
            <a:endParaRPr lang="ru-RU" sz="1800" dirty="0" smtClean="0">
              <a:solidFill>
                <a:srgbClr val="132C40"/>
              </a:solidFill>
              <a:latin typeface="+mj-lt"/>
            </a:endParaRPr>
          </a:p>
          <a:p>
            <a:pPr marL="101600" lvl="0" indent="0">
              <a:buClr>
                <a:schemeClr val="dk1"/>
              </a:buClr>
              <a:buSzPts val="1800"/>
              <a:buNone/>
            </a:pPr>
            <a:r>
              <a:rPr lang="ru-RU" sz="1800" dirty="0" smtClean="0">
                <a:solidFill>
                  <a:srgbClr val="132C40"/>
                </a:solidFill>
                <a:latin typeface="+mj-lt"/>
              </a:rPr>
              <a:t>медсестры, л</a:t>
            </a:r>
            <a:r>
              <a:rPr lang="ru" sz="1800" dirty="0">
                <a:solidFill>
                  <a:srgbClr val="132C40"/>
                </a:solidFill>
                <a:latin typeface="+mj-lt"/>
              </a:rPr>
              <a:t>аборанты</a:t>
            </a:r>
          </a:p>
          <a:p>
            <a:pPr marL="406400">
              <a:buClr>
                <a:schemeClr val="dk1"/>
              </a:buClr>
              <a:buSzPts val="1800"/>
            </a:pPr>
            <a:r>
              <a:rPr lang="ru-RU" sz="1800" dirty="0" smtClean="0">
                <a:solidFill>
                  <a:srgbClr val="132C40"/>
                </a:solidFill>
                <a:latin typeface="+mj-lt"/>
              </a:rPr>
              <a:t>Врачи</a:t>
            </a:r>
            <a:endParaRPr lang="ru-RU" sz="1800" dirty="0">
              <a:solidFill>
                <a:srgbClr val="132C40"/>
              </a:solidFill>
              <a:latin typeface="+mj-lt"/>
            </a:endParaRPr>
          </a:p>
          <a:p>
            <a:pPr marL="406400">
              <a:buClr>
                <a:schemeClr val="dk1"/>
              </a:buClr>
              <a:buSzPts val="1800"/>
            </a:pPr>
            <a:r>
              <a:rPr lang="ru-RU" sz="1800" dirty="0" smtClean="0">
                <a:solidFill>
                  <a:srgbClr val="132C40"/>
                </a:solidFill>
                <a:latin typeface="+mj-lt"/>
              </a:rPr>
              <a:t>Пациент</a:t>
            </a:r>
            <a:endParaRPr lang="ru-RU" sz="1800" dirty="0">
              <a:solidFill>
                <a:srgbClr val="132C40"/>
              </a:solidFill>
              <a:latin typeface="+mj-lt"/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endParaRPr sz="1800" dirty="0">
              <a:solidFill>
                <a:srgbClr val="132C40"/>
              </a:solidFill>
              <a:latin typeface="+mj-lt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401716" y="148275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>
            <a:spLocks noGrp="1"/>
          </p:cNvSpPr>
          <p:nvPr>
            <p:ph type="title"/>
          </p:nvPr>
        </p:nvSpPr>
        <p:spPr>
          <a:xfrm>
            <a:off x="401715" y="13601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+mj-lt"/>
              </a:rPr>
              <a:t>РЫНОК</a:t>
            </a:r>
            <a:endParaRPr sz="3000" dirty="0">
              <a:solidFill>
                <a:schemeClr val="lt1"/>
              </a:solidFill>
              <a:latin typeface="+mj-lt"/>
            </a:endParaRPr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1"/>
          </p:nvPr>
        </p:nvSpPr>
        <p:spPr>
          <a:xfrm>
            <a:off x="401659" y="609587"/>
            <a:ext cx="4277289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400" dirty="0" smtClean="0">
                <a:latin typeface="+mj-lt"/>
              </a:rPr>
              <a:t>Целевая </a:t>
            </a:r>
            <a:r>
              <a:rPr lang="ru" sz="1400" dirty="0">
                <a:latin typeface="+mj-lt"/>
              </a:rPr>
              <a:t>аудитория составляет </a:t>
            </a:r>
            <a:r>
              <a:rPr lang="ru" sz="1400" dirty="0">
                <a:solidFill>
                  <a:srgbClr val="FF0000"/>
                </a:solidFill>
                <a:latin typeface="+mj-lt"/>
              </a:rPr>
              <a:t>5280</a:t>
            </a:r>
            <a:r>
              <a:rPr lang="ru" sz="1400" dirty="0">
                <a:latin typeface="+mj-lt"/>
              </a:rPr>
              <a:t> Государственных </a:t>
            </a:r>
            <a:r>
              <a:rPr lang="ru" sz="1400" dirty="0" smtClean="0">
                <a:latin typeface="+mj-lt"/>
              </a:rPr>
              <a:t>лечебных </a:t>
            </a:r>
            <a:r>
              <a:rPr lang="ru" sz="1400" dirty="0">
                <a:latin typeface="+mj-lt"/>
              </a:rPr>
              <a:t>учреждений, а также </a:t>
            </a:r>
            <a:r>
              <a:rPr lang="ru" sz="1400" dirty="0">
                <a:solidFill>
                  <a:srgbClr val="FF0000"/>
                </a:solidFill>
                <a:latin typeface="+mj-lt"/>
              </a:rPr>
              <a:t>16700</a:t>
            </a:r>
            <a:r>
              <a:rPr lang="ru" sz="1400" dirty="0">
                <a:latin typeface="+mj-lt"/>
              </a:rPr>
              <a:t> частных клиник и </a:t>
            </a:r>
            <a:r>
              <a:rPr lang="ru" sz="1400" dirty="0" smtClean="0">
                <a:latin typeface="+mj-lt"/>
              </a:rPr>
              <a:t>медцентров. В одном лечебном учреждении в сутки капиллярную кровь сдают от </a:t>
            </a:r>
            <a:r>
              <a:rPr lang="ru" sz="1400" dirty="0" smtClean="0">
                <a:solidFill>
                  <a:srgbClr val="FF0000"/>
                </a:solidFill>
                <a:latin typeface="+mj-lt"/>
              </a:rPr>
              <a:t>20 до 100 человек</a:t>
            </a:r>
            <a:endParaRPr sz="1400" dirty="0">
              <a:latin typeface="+mj-lt"/>
            </a:endParaRPr>
          </a:p>
          <a:p>
            <a:pPr marL="3429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400" dirty="0" smtClean="0">
                <a:latin typeface="+mj-lt"/>
              </a:rPr>
              <a:t>Стоить изделия составляет </a:t>
            </a:r>
            <a:r>
              <a:rPr lang="ru" sz="1400" dirty="0" smtClean="0">
                <a:solidFill>
                  <a:srgbClr val="FF0000"/>
                </a:solidFill>
                <a:latin typeface="+mj-lt"/>
              </a:rPr>
              <a:t>50-80 рублей</a:t>
            </a:r>
            <a:r>
              <a:rPr lang="ru" sz="1400" dirty="0" smtClean="0">
                <a:latin typeface="+mj-lt"/>
              </a:rPr>
              <a:t> – </a:t>
            </a:r>
            <a:r>
              <a:rPr lang="ru" sz="1400" dirty="0" smtClean="0">
                <a:solidFill>
                  <a:srgbClr val="FF0000"/>
                </a:solidFill>
                <a:latin typeface="+mj-lt"/>
              </a:rPr>
              <a:t>100 рублей </a:t>
            </a:r>
            <a:r>
              <a:rPr lang="ru" sz="1400" dirty="0" smtClean="0">
                <a:latin typeface="+mj-lt"/>
              </a:rPr>
              <a:t>для клиента</a:t>
            </a:r>
            <a:endParaRPr sz="1400" dirty="0">
              <a:latin typeface="+mj-lt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37902588"/>
              </p:ext>
            </p:extLst>
          </p:nvPr>
        </p:nvGraphicFramePr>
        <p:xfrm>
          <a:off x="4510891" y="587284"/>
          <a:ext cx="4392706" cy="3002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Google Shape;195;p31"/>
          <p:cNvSpPr txBox="1">
            <a:spLocks/>
          </p:cNvSpPr>
          <p:nvPr/>
        </p:nvSpPr>
        <p:spPr>
          <a:xfrm>
            <a:off x="401659" y="3905643"/>
            <a:ext cx="7711209" cy="115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79400">
              <a:lnSpc>
                <a:spcPct val="150000"/>
              </a:lnSpc>
              <a:buClr>
                <a:schemeClr val="dk1"/>
              </a:buClr>
              <a:buSzPts val="1600"/>
            </a:pPr>
            <a:r>
              <a:rPr lang="ru-RU" sz="1400" dirty="0" smtClean="0">
                <a:latin typeface="+mj-lt"/>
              </a:rPr>
              <a:t>Мы планируем производить одноразовое медицинское изделие, которое после использования будет утилизировано, как отход класса В, поэтому необходимо постоянное производство товара</a:t>
            </a:r>
            <a:endParaRPr lang="ru-RU" sz="1400" dirty="0">
              <a:latin typeface="+mj-lt"/>
            </a:endParaRPr>
          </a:p>
        </p:txBody>
      </p:sp>
      <p:sp>
        <p:nvSpPr>
          <p:cNvPr id="13" name="Google Shape;219;p33"/>
          <p:cNvSpPr/>
          <p:nvPr/>
        </p:nvSpPr>
        <p:spPr>
          <a:xfrm>
            <a:off x="401659" y="3311043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20;p33"/>
          <p:cNvSpPr txBox="1">
            <a:spLocks/>
          </p:cNvSpPr>
          <p:nvPr/>
        </p:nvSpPr>
        <p:spPr>
          <a:xfrm>
            <a:off x="401658" y="3298780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3000" dirty="0" smtClean="0">
                <a:solidFill>
                  <a:schemeClr val="lt1"/>
                </a:solidFill>
                <a:latin typeface="+mj-lt"/>
              </a:rPr>
              <a:t>БИЗНЕС-МОДЕЛЬ</a:t>
            </a:r>
            <a:endParaRPr lang="ru-RU" sz="3000" dirty="0">
              <a:solidFill>
                <a:schemeClr val="lt1"/>
              </a:solidFill>
              <a:latin typeface="+mj-lt"/>
            </a:endParaRPr>
          </a:p>
        </p:txBody>
      </p:sp>
      <p:sp>
        <p:nvSpPr>
          <p:cNvPr id="15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0" u="none" strike="noStrike" cap="none" dirty="0" smtClean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5</a:t>
            </a:r>
            <a:endParaRPr sz="10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456820" y="159324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456819" y="124824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+mj-lt"/>
              </a:rPr>
              <a:t>КОНКУРЕНТЫ</a:t>
            </a:r>
            <a:endParaRPr sz="3000" dirty="0">
              <a:solidFill>
                <a:schemeClr val="lt1"/>
              </a:solidFill>
              <a:latin typeface="+mj-lt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593004"/>
              </p:ext>
            </p:extLst>
          </p:nvPr>
        </p:nvGraphicFramePr>
        <p:xfrm>
          <a:off x="456819" y="669924"/>
          <a:ext cx="8217279" cy="4388034"/>
        </p:xfrm>
        <a:graphic>
          <a:graphicData uri="http://schemas.openxmlformats.org/drawingml/2006/table">
            <a:tbl>
              <a:tblPr firstRow="1" bandRow="1">
                <a:tableStyleId>{EE78D9FB-8300-4086-99CC-5BF33205E7C8}</a:tableStyleId>
              </a:tblPr>
              <a:tblGrid>
                <a:gridCol w="1173897"/>
                <a:gridCol w="1173897"/>
                <a:gridCol w="1173897"/>
                <a:gridCol w="1173897"/>
                <a:gridCol w="1173897"/>
                <a:gridCol w="1173897"/>
                <a:gridCol w="1173897"/>
              </a:tblGrid>
              <a:tr h="68181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Конкуренты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Пробирка </a:t>
                      </a:r>
                      <a:r>
                        <a:rPr lang="en-US" sz="1000" dirty="0" err="1" smtClean="0"/>
                        <a:t>Microvette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Пробирка </a:t>
                      </a:r>
                      <a:r>
                        <a:rPr lang="en-US" sz="1000" dirty="0" err="1" smtClean="0"/>
                        <a:t>microvette</a:t>
                      </a:r>
                      <a:r>
                        <a:rPr lang="ru-RU" sz="1000" baseline="0" dirty="0" smtClean="0"/>
                        <a:t> с капилляром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Пробирка </a:t>
                      </a:r>
                      <a:r>
                        <a:rPr lang="en-US" sz="1000" dirty="0" err="1" smtClean="0"/>
                        <a:t>multivette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Пипетка </a:t>
                      </a:r>
                      <a:r>
                        <a:rPr lang="en-US" sz="1000" dirty="0" err="1" smtClean="0"/>
                        <a:t>CardioChek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Держатель</a:t>
                      </a:r>
                      <a:r>
                        <a:rPr lang="ru-RU" sz="1000" baseline="0" dirty="0" smtClean="0"/>
                        <a:t> капилляра с безоткатной пипеткой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Вакуумный экстрактор</a:t>
                      </a:r>
                      <a:endParaRPr lang="ru-RU" sz="1000" dirty="0"/>
                    </a:p>
                  </a:txBody>
                  <a:tcPr/>
                </a:tc>
              </a:tr>
              <a:tr h="110104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Изображение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</a:tr>
              <a:tr h="44281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Технология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самотек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самотек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самотек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вакуум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самотек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Вакуумная экстракция</a:t>
                      </a:r>
                      <a:endParaRPr lang="ru-RU" sz="1000" dirty="0"/>
                    </a:p>
                  </a:txBody>
                  <a:tcPr/>
                </a:tc>
              </a:tr>
              <a:tr h="23715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Цена 1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baseline="0" dirty="0" err="1" smtClean="0"/>
                        <a:t>шт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руб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25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30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42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</a:t>
                      </a:r>
                      <a:endParaRPr lang="ru-RU" sz="1000" dirty="0"/>
                    </a:p>
                  </a:txBody>
                  <a:tcPr/>
                </a:tc>
              </a:tr>
              <a:tr h="23715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Время, мин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1-15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1-10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/>
                        <a:t>1-10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/>
                        <a:t>1-10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/>
                        <a:t>1-10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&lt;1</a:t>
                      </a:r>
                      <a:endParaRPr lang="ru-RU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3359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Площадь оказываемого</a:t>
                      </a:r>
                      <a:r>
                        <a:rPr lang="ru-RU" sz="1000" baseline="0" dirty="0" smtClean="0"/>
                        <a:t> давления, см</a:t>
                      </a:r>
                      <a:r>
                        <a:rPr lang="en-US" sz="1000" baseline="0" dirty="0" smtClean="0"/>
                        <a:t>^</a:t>
                      </a:r>
                      <a:r>
                        <a:rPr lang="ru-RU" sz="1000" baseline="0" dirty="0" smtClean="0"/>
                        <a:t>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4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0-1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0-1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0-1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ru-RU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ru-RU" sz="1000" dirty="0"/>
                    </a:p>
                  </a:txBody>
                  <a:tcPr/>
                </a:tc>
              </a:tr>
              <a:tr h="39033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Контакт</a:t>
                      </a:r>
                      <a:r>
                        <a:rPr lang="ru-RU" sz="1000" baseline="0" dirty="0" smtClean="0"/>
                        <a:t> с внешней средой</a:t>
                      </a:r>
                      <a:r>
                        <a:rPr lang="en-US" sz="1000" baseline="0" dirty="0" smtClean="0"/>
                        <a:t>, %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100%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70%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70%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50%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/>
                        <a:t>70%</a:t>
                      </a:r>
                    </a:p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10%</a:t>
                      </a:r>
                      <a:endParaRPr lang="ru-RU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5816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Необходимость повторного</a:t>
                      </a:r>
                      <a:r>
                        <a:rPr lang="ru-RU" sz="1000" baseline="0" dirty="0" smtClean="0"/>
                        <a:t> анализа</a:t>
                      </a:r>
                      <a:r>
                        <a:rPr lang="en-US" sz="1000" baseline="0" dirty="0" smtClean="0"/>
                        <a:t>, %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5-10%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smtClean="0"/>
                        <a:t>5-</a:t>
                      </a:r>
                      <a:r>
                        <a:rPr lang="ru-RU" sz="1000" dirty="0" smtClean="0"/>
                        <a:t>10%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/>
                        <a:t>10%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64" y="1519177"/>
            <a:ext cx="1139359" cy="8551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059" y="1519177"/>
            <a:ext cx="1021666" cy="569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853" y="1380193"/>
            <a:ext cx="840401" cy="10821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4651" y="1380193"/>
            <a:ext cx="912214" cy="1082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49" y="1433634"/>
            <a:ext cx="650030" cy="9753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70" y="1484599"/>
            <a:ext cx="924346" cy="924346"/>
          </a:xfrm>
          <a:prstGeom prst="rect">
            <a:avLst/>
          </a:prstGeom>
        </p:spPr>
      </p:pic>
      <p:sp>
        <p:nvSpPr>
          <p:cNvPr id="17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0" u="none" strike="noStrike" cap="none" dirty="0" smtClean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6</a:t>
            </a:r>
            <a:endParaRPr sz="10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3440" y="2490511"/>
            <a:ext cx="1590615" cy="2398813"/>
          </a:xfrm>
          <a:prstGeom prst="roundRect">
            <a:avLst/>
          </a:prstGeom>
          <a:solidFill>
            <a:srgbClr val="FCAF1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642" y="976623"/>
            <a:ext cx="1550298" cy="145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2;p26"/>
          <p:cNvSpPr txBox="1">
            <a:spLocks/>
          </p:cNvSpPr>
          <p:nvPr/>
        </p:nvSpPr>
        <p:spPr>
          <a:xfrm>
            <a:off x="837492" y="2464016"/>
            <a:ext cx="1532229" cy="252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2571"/>
              <a:buNone/>
            </a:pPr>
            <a:r>
              <a:rPr lang="ru-RU" sz="1700" b="1" dirty="0" smtClean="0"/>
              <a:t>Илья </a:t>
            </a:r>
          </a:p>
          <a:p>
            <a:pPr marL="0" indent="0">
              <a:buSzPts val="2571"/>
              <a:buNone/>
            </a:pPr>
            <a:r>
              <a:rPr lang="ru-RU" sz="1700" b="1" dirty="0" smtClean="0"/>
              <a:t>Сорокин</a:t>
            </a:r>
          </a:p>
          <a:p>
            <a:pPr marL="0" indent="0">
              <a:buSzPts val="2571"/>
              <a:buNone/>
            </a:pPr>
            <a:r>
              <a:rPr lang="ru-RU" sz="1500" i="1" dirty="0" smtClean="0"/>
              <a:t>Лидер</a:t>
            </a:r>
          </a:p>
          <a:p>
            <a:pPr marL="0" indent="0">
              <a:buNone/>
              <a:defRPr/>
            </a:pPr>
            <a:r>
              <a:rPr lang="ru-RU" sz="1200" dirty="0" smtClean="0">
                <a:sym typeface="Montserrat ExtraBold"/>
              </a:rPr>
              <a:t>Студент </a:t>
            </a:r>
            <a:r>
              <a:rPr lang="ru-RU" sz="1200" dirty="0">
                <a:sym typeface="Montserrat ExtraBold"/>
              </a:rPr>
              <a:t>5 курса ПГУ МИ </a:t>
            </a:r>
            <a:r>
              <a:rPr lang="ru-RU" sz="1200" dirty="0" smtClean="0">
                <a:sym typeface="Montserrat ExtraBold"/>
              </a:rPr>
              <a:t>специальности </a:t>
            </a:r>
            <a:r>
              <a:rPr lang="ru-RU" sz="1200" dirty="0" smtClean="0"/>
              <a:t>«Лечебное </a:t>
            </a:r>
            <a:r>
              <a:rPr lang="ru-RU" sz="1200" dirty="0"/>
              <a:t>дело</a:t>
            </a:r>
            <a:r>
              <a:rPr lang="ru-RU" sz="1200" dirty="0" smtClean="0"/>
              <a:t>». </a:t>
            </a:r>
            <a:r>
              <a:rPr lang="ru-RU" sz="1200" dirty="0" smtClean="0">
                <a:sym typeface="Montserrat ExtraBold"/>
              </a:rPr>
              <a:t>Лауреат </a:t>
            </a:r>
            <a:r>
              <a:rPr lang="ru-RU" sz="1200" dirty="0">
                <a:sym typeface="Montserrat ExtraBold"/>
              </a:rPr>
              <a:t>стипендии Президента РФ. Участник программы </a:t>
            </a:r>
            <a:r>
              <a:rPr lang="ru-RU" sz="1200" dirty="0"/>
              <a:t>«</a:t>
            </a:r>
            <a:r>
              <a:rPr lang="ru-RU" sz="1200" dirty="0">
                <a:sym typeface="Montserrat ExtraBold"/>
              </a:rPr>
              <a:t>УМНИК</a:t>
            </a:r>
            <a:r>
              <a:rPr lang="ru-RU" sz="1200" dirty="0"/>
              <a:t>», «Студенческий </a:t>
            </a:r>
            <a:r>
              <a:rPr lang="ru-RU" sz="1200" dirty="0" err="1"/>
              <a:t>стартап</a:t>
            </a:r>
            <a:r>
              <a:rPr lang="ru-RU" sz="1200" dirty="0"/>
              <a:t>»</a:t>
            </a:r>
          </a:p>
          <a:p>
            <a:pPr marL="0" indent="0">
              <a:buSzPts val="2571"/>
              <a:buNone/>
            </a:pPr>
            <a:endParaRPr lang="ru-RU" sz="12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93622" y="2490511"/>
            <a:ext cx="1514412" cy="2398813"/>
          </a:xfrm>
          <a:prstGeom prst="roundRect">
            <a:avLst/>
          </a:prstGeom>
          <a:solidFill>
            <a:srgbClr val="FCAF1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3676" b="4763"/>
          <a:stretch/>
        </p:blipFill>
        <p:spPr>
          <a:xfrm>
            <a:off x="4470630" y="976622"/>
            <a:ext cx="1396269" cy="14551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r="1154"/>
          <a:stretch/>
        </p:blipFill>
        <p:spPr>
          <a:xfrm>
            <a:off x="6133235" y="976621"/>
            <a:ext cx="1528425" cy="14551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t="5292" b="9280"/>
          <a:stretch/>
        </p:blipFill>
        <p:spPr>
          <a:xfrm>
            <a:off x="2653996" y="976623"/>
            <a:ext cx="1550298" cy="1455129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4382568" y="2490511"/>
            <a:ext cx="1514412" cy="2398813"/>
          </a:xfrm>
          <a:prstGeom prst="roundRect">
            <a:avLst/>
          </a:prstGeom>
          <a:solidFill>
            <a:srgbClr val="FCAF1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120881" y="2490510"/>
            <a:ext cx="1514412" cy="2398813"/>
          </a:xfrm>
          <a:prstGeom prst="roundRect">
            <a:avLst/>
          </a:prstGeom>
          <a:solidFill>
            <a:srgbClr val="FCAF1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Google Shape;122;p26"/>
          <p:cNvSpPr txBox="1">
            <a:spLocks/>
          </p:cNvSpPr>
          <p:nvPr/>
        </p:nvSpPr>
        <p:spPr>
          <a:xfrm>
            <a:off x="2619668" y="2483718"/>
            <a:ext cx="1584626" cy="1683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2571"/>
              <a:buNone/>
            </a:pPr>
            <a:r>
              <a:rPr lang="ru-RU" sz="1700" b="1" dirty="0" smtClean="0"/>
              <a:t>Виктория</a:t>
            </a:r>
          </a:p>
          <a:p>
            <a:pPr marL="0" indent="0">
              <a:buSzPts val="2571"/>
              <a:buNone/>
            </a:pPr>
            <a:r>
              <a:rPr lang="ru-RU" sz="1700" b="1" dirty="0" err="1" smtClean="0"/>
              <a:t>Букалова</a:t>
            </a:r>
            <a:endParaRPr lang="ru-RU" sz="1700" b="1" dirty="0" smtClean="0"/>
          </a:p>
          <a:p>
            <a:pPr marL="0" indent="0">
              <a:buSzPts val="2571"/>
              <a:buNone/>
            </a:pPr>
            <a:r>
              <a:rPr lang="ru-RU" sz="1500" i="1" dirty="0" smtClean="0"/>
              <a:t>Бухгалтер</a:t>
            </a:r>
          </a:p>
          <a:p>
            <a:pPr marL="0" indent="0">
              <a:buSzPts val="2571"/>
              <a:buNone/>
            </a:pPr>
            <a:r>
              <a:rPr lang="ru-RU" sz="1300" dirty="0" smtClean="0">
                <a:sym typeface="Montserrat ExtraBold"/>
              </a:rPr>
              <a:t>Студентка </a:t>
            </a:r>
            <a:r>
              <a:rPr lang="ru-RU" sz="1300" dirty="0">
                <a:sym typeface="Montserrat ExtraBold"/>
              </a:rPr>
              <a:t>5 курса ПГУ МИ специальности </a:t>
            </a:r>
            <a:r>
              <a:rPr lang="ru-RU" sz="1300" dirty="0"/>
              <a:t>«Лечебное дело</a:t>
            </a:r>
            <a:r>
              <a:rPr lang="ru-RU" sz="1300" dirty="0" smtClean="0"/>
              <a:t>»</a:t>
            </a:r>
            <a:endParaRPr lang="ru-RU" sz="1300" i="1" dirty="0" smtClean="0"/>
          </a:p>
          <a:p>
            <a:pPr marL="0" indent="0">
              <a:buSzPts val="2571"/>
              <a:buNone/>
            </a:pPr>
            <a:endParaRPr lang="ru-RU" sz="1400" dirty="0" smtClean="0"/>
          </a:p>
          <a:p>
            <a:pPr marL="0" indent="0">
              <a:buSzPts val="2571"/>
              <a:buNone/>
            </a:pPr>
            <a:endParaRPr lang="en-US" sz="1600" dirty="0" smtClean="0"/>
          </a:p>
        </p:txBody>
      </p:sp>
      <p:sp>
        <p:nvSpPr>
          <p:cNvPr id="18" name="Google Shape;122;p26"/>
          <p:cNvSpPr txBox="1">
            <a:spLocks/>
          </p:cNvSpPr>
          <p:nvPr/>
        </p:nvSpPr>
        <p:spPr>
          <a:xfrm>
            <a:off x="4379907" y="2464019"/>
            <a:ext cx="1618954" cy="1703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2571"/>
              <a:buNone/>
            </a:pPr>
            <a:r>
              <a:rPr lang="ru-RU" sz="1600" b="1" dirty="0" smtClean="0"/>
              <a:t>Александр </a:t>
            </a:r>
            <a:r>
              <a:rPr lang="ru-RU" sz="1600" b="1" dirty="0" err="1" smtClean="0"/>
              <a:t>Ватанин</a:t>
            </a:r>
            <a:endParaRPr lang="ru-RU" sz="1600" b="1" dirty="0" smtClean="0"/>
          </a:p>
          <a:p>
            <a:pPr marL="0" indent="0">
              <a:buSzPts val="2571"/>
              <a:buNone/>
            </a:pPr>
            <a:r>
              <a:rPr lang="ru-RU" sz="1400" i="1" dirty="0" smtClean="0"/>
              <a:t>Технолог</a:t>
            </a:r>
          </a:p>
          <a:p>
            <a:pPr marL="0" indent="0">
              <a:buSzPts val="2571"/>
              <a:buNone/>
            </a:pPr>
            <a:r>
              <a:rPr lang="ru-RU" sz="1200" dirty="0">
                <a:sym typeface="Montserrat ExtraBold"/>
              </a:rPr>
              <a:t>Студент </a:t>
            </a:r>
            <a:r>
              <a:rPr lang="ru-RU" sz="1200" dirty="0" smtClean="0">
                <a:sym typeface="Montserrat ExtraBold"/>
              </a:rPr>
              <a:t>4 </a:t>
            </a:r>
            <a:r>
              <a:rPr lang="ru-RU" sz="1200" dirty="0">
                <a:sym typeface="Montserrat ExtraBold"/>
              </a:rPr>
              <a:t>курса ПГУ МИ специальности </a:t>
            </a:r>
            <a:r>
              <a:rPr lang="ru-RU" sz="1200" dirty="0"/>
              <a:t>«Лечебное дело</a:t>
            </a:r>
            <a:r>
              <a:rPr lang="ru-RU" sz="1200" dirty="0" smtClean="0"/>
              <a:t>»</a:t>
            </a:r>
            <a:endParaRPr lang="en-US" sz="1200" i="1" dirty="0" smtClean="0"/>
          </a:p>
        </p:txBody>
      </p:sp>
      <p:sp>
        <p:nvSpPr>
          <p:cNvPr id="19" name="Google Shape;122;p26"/>
          <p:cNvSpPr txBox="1">
            <a:spLocks/>
          </p:cNvSpPr>
          <p:nvPr/>
        </p:nvSpPr>
        <p:spPr>
          <a:xfrm>
            <a:off x="6140146" y="2464018"/>
            <a:ext cx="1618954" cy="18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2571"/>
              <a:buNone/>
            </a:pPr>
            <a:r>
              <a:rPr lang="ru-RU" sz="1600" b="1" dirty="0" smtClean="0"/>
              <a:t>Амина Кирасирова</a:t>
            </a:r>
          </a:p>
          <a:p>
            <a:pPr marL="0" indent="0">
              <a:buSzPts val="2571"/>
              <a:buNone/>
            </a:pPr>
            <a:r>
              <a:rPr lang="ru-RU" sz="1400" i="1" dirty="0" smtClean="0"/>
              <a:t>Маркетолог</a:t>
            </a:r>
          </a:p>
          <a:p>
            <a:pPr marL="0" indent="0">
              <a:buSzPts val="2571"/>
              <a:buNone/>
            </a:pPr>
            <a:r>
              <a:rPr lang="ru-RU" sz="1200" dirty="0">
                <a:sym typeface="Montserrat ExtraBold"/>
              </a:rPr>
              <a:t>Студентка </a:t>
            </a:r>
            <a:r>
              <a:rPr lang="ru-RU" sz="1200" dirty="0" smtClean="0">
                <a:sym typeface="Montserrat ExtraBold"/>
              </a:rPr>
              <a:t>3 курса </a:t>
            </a:r>
            <a:r>
              <a:rPr lang="ru-RU" sz="1200" dirty="0">
                <a:sym typeface="Montserrat ExtraBold"/>
              </a:rPr>
              <a:t>ПГУ МИ специальности </a:t>
            </a:r>
            <a:r>
              <a:rPr lang="ru-RU" sz="1200" dirty="0"/>
              <a:t>«Лечебное дело</a:t>
            </a:r>
            <a:r>
              <a:rPr lang="ru-RU" sz="1200" dirty="0" smtClean="0"/>
              <a:t>»</a:t>
            </a:r>
            <a:endParaRPr lang="ru-RU" sz="1200" i="1" dirty="0"/>
          </a:p>
        </p:txBody>
      </p:sp>
      <p:sp>
        <p:nvSpPr>
          <p:cNvPr id="2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0" u="none" strike="noStrike" cap="none" dirty="0" smtClean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7</a:t>
            </a:r>
            <a:endParaRPr sz="10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>
            <a:spLocks noGrp="1"/>
          </p:cNvSpPr>
          <p:nvPr>
            <p:ph type="title"/>
          </p:nvPr>
        </p:nvSpPr>
        <p:spPr>
          <a:xfrm>
            <a:off x="1218625" y="202500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2" name="Google Shape;272;p37"/>
          <p:cNvSpPr txBox="1">
            <a:spLocks noGrp="1"/>
          </p:cNvSpPr>
          <p:nvPr>
            <p:ph type="body" idx="1"/>
          </p:nvPr>
        </p:nvSpPr>
        <p:spPr>
          <a:xfrm>
            <a:off x="1144717" y="1305808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u="sng" dirty="0">
                <a:solidFill>
                  <a:schemeClr val="hlink"/>
                </a:solidFill>
                <a:latin typeface="+mj-lt"/>
                <a:hlinkClick r:id="rId3"/>
              </a:rPr>
              <a:t>https://</a:t>
            </a:r>
            <a:r>
              <a:rPr lang="ru" sz="1800" u="sng" dirty="0" smtClean="0">
                <a:solidFill>
                  <a:schemeClr val="hlink"/>
                </a:solidFill>
                <a:latin typeface="+mj-lt"/>
                <a:hlinkClick r:id="rId3"/>
              </a:rPr>
              <a:t>vk.com/tykudazashel</a:t>
            </a:r>
            <a:endParaRPr lang="en-US" sz="1800" u="sng" dirty="0" smtClean="0">
              <a:solidFill>
                <a:schemeClr val="hlink"/>
              </a:solidFill>
              <a:latin typeface="+mj-lt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solidFill>
                <a:srgbClr val="132C40"/>
              </a:solidFill>
              <a:latin typeface="+mj-lt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132C40"/>
                </a:solidFill>
                <a:latin typeface="+mj-lt"/>
              </a:rPr>
              <a:t>@</a:t>
            </a:r>
            <a:r>
              <a:rPr lang="ru" sz="1800" dirty="0" smtClean="0">
                <a:solidFill>
                  <a:srgbClr val="132C40"/>
                </a:solidFill>
                <a:latin typeface="+mj-lt"/>
              </a:rPr>
              <a:t>erzya58</a:t>
            </a:r>
            <a:endParaRPr lang="en-US" sz="1800" dirty="0" smtClean="0">
              <a:solidFill>
                <a:srgbClr val="132C40"/>
              </a:solidFill>
              <a:latin typeface="+mj-lt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solidFill>
                <a:srgbClr val="132C40"/>
              </a:solidFill>
              <a:latin typeface="+mj-lt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u="sng" dirty="0" smtClean="0">
                <a:solidFill>
                  <a:schemeClr val="hlink"/>
                </a:solidFill>
                <a:latin typeface="+mj-lt"/>
                <a:hlinkClick r:id="rId4"/>
              </a:rPr>
              <a:t>iluh30072001@yandex.ru</a:t>
            </a:r>
            <a:endParaRPr lang="en-US" sz="1800" u="sng" dirty="0" smtClean="0">
              <a:solidFill>
                <a:schemeClr val="hlink"/>
              </a:solidFill>
              <a:latin typeface="+mj-lt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solidFill>
                <a:srgbClr val="132C40"/>
              </a:solidFill>
              <a:latin typeface="+mj-lt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 smtClean="0">
                <a:solidFill>
                  <a:srgbClr val="132C40"/>
                </a:solidFill>
                <a:latin typeface="+mj-lt"/>
              </a:rPr>
              <a:t>89374251310</a:t>
            </a:r>
            <a:endParaRPr lang="en-US" sz="1800" dirty="0" smtClean="0">
              <a:solidFill>
                <a:srgbClr val="132C40"/>
              </a:solidFill>
              <a:latin typeface="+mj-lt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solidFill>
                <a:srgbClr val="132C40"/>
              </a:solidFill>
              <a:latin typeface="+mj-lt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456817" y="128836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0725" y="202748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8703" y="1562851"/>
            <a:ext cx="2062500" cy="20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29" b="78864"/>
          <a:stretch/>
        </p:blipFill>
        <p:spPr>
          <a:xfrm>
            <a:off x="612231" y="1277283"/>
            <a:ext cx="606394" cy="5711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1" t="-1046" r="49488" b="78562"/>
          <a:stretch/>
        </p:blipFill>
        <p:spPr>
          <a:xfrm>
            <a:off x="510275" y="1899702"/>
            <a:ext cx="764221" cy="5920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31" y="2543085"/>
            <a:ext cx="579986" cy="5799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76" y="3174355"/>
            <a:ext cx="528541" cy="532736"/>
          </a:xfrm>
          <a:prstGeom prst="rect">
            <a:avLst/>
          </a:prstGeom>
        </p:spPr>
      </p:pic>
      <p:sp>
        <p:nvSpPr>
          <p:cNvPr id="17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0" u="none" strike="noStrike" cap="none" dirty="0" smtClean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8</a:t>
            </a:r>
            <a:endParaRPr sz="10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rgbClr val="132C40"/>
                </a:solidFill>
              </a:rPr>
              <a:t>Мы предлагаем свое устройство Государственным медицинским организациям, научно-исследовательским центрам, а также частным медцентрам и клиникам. Оно будет значительно облегчать работу среднему медицинскому персоналу, а также пациентам при заборе капиллярной крови из пальца, путем снижения времени манипуляции. Технология вакуумной экстракции крови может позволить за очень короткий срок доставить необходимый объем крови непосредственно в пробирку, что также не усложнит лаборатории анализ крови 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456818" y="2088581"/>
            <a:ext cx="79932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/>
              <a:t>Мы планируем делать микромоноветту</a:t>
            </a:r>
            <a:endParaRPr sz="1800" dirty="0"/>
          </a:p>
          <a:p>
            <a:pPr marL="3429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/>
              <a:t>Цена - 300 руб.</a:t>
            </a:r>
            <a:endParaRPr sz="1800" dirty="0"/>
          </a:p>
          <a:p>
            <a:pPr marL="3429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/>
              <a:t>Планируется ее одноразовое использование, поэтому необходимо постоянное производство товара</a:t>
            </a:r>
            <a:endParaRPr sz="1800" dirty="0"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36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{EE78D9FB-8300-4086-99CC-5BF33205E7C8}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66" name="Google Shape;266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810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800" dirty="0"/>
              <a:t>Идея </a:t>
            </a:r>
            <a:r>
              <a:rPr lang="ru" sz="1800" dirty="0" smtClean="0"/>
              <a:t>проекта (</a:t>
            </a:r>
            <a:r>
              <a:rPr lang="en-US" sz="1800" dirty="0" smtClean="0"/>
              <a:t>LRL3</a:t>
            </a:r>
            <a:r>
              <a:rPr lang="ru" sz="1800" dirty="0" smtClean="0"/>
              <a:t>)</a:t>
            </a:r>
            <a:endParaRPr sz="1800" dirty="0"/>
          </a:p>
        </p:txBody>
      </p:sp>
      <p:sp>
        <p:nvSpPr>
          <p:cNvPr id="232" name="Google Shape;23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35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{EE78D9FB-8300-4086-99CC-5BF33205E7C8}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Сорокин Илья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5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8148" y="1302625"/>
            <a:ext cx="921665" cy="85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383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1"/>
          </p:nvPr>
        </p:nvSpPr>
        <p:spPr>
          <a:xfrm>
            <a:off x="456818" y="2088606"/>
            <a:ext cx="6568200" cy="202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132C40"/>
                </a:solidFill>
              </a:rPr>
              <a:t>При обычном заборе крови:</a:t>
            </a:r>
            <a:endParaRPr sz="1800" dirty="0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>
                <a:solidFill>
                  <a:srgbClr val="132C40"/>
                </a:solidFill>
              </a:rPr>
              <a:t>Снижается качество анализа крови</a:t>
            </a:r>
            <a:endParaRPr sz="1800" dirty="0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/>
              <a:t>Дискомфорт пациента и врача</a:t>
            </a:r>
            <a:endParaRPr sz="1800" dirty="0">
              <a:solidFill>
                <a:schemeClr val="dk1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/>
              <a:t>Риск развития </a:t>
            </a:r>
            <a:r>
              <a:rPr lang="ru" sz="1800" dirty="0" smtClean="0"/>
              <a:t>осложнений (0%)</a:t>
            </a:r>
            <a:endParaRPr sz="1800" dirty="0"/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 dirty="0"/>
              <a:t>Занимает много времени (10-15 минут)!</a:t>
            </a:r>
            <a:endParaRPr sz="1800" dirty="0"/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610</Words>
  <Application>Microsoft Office PowerPoint</Application>
  <PresentationFormat>Экран (16:9)</PresentationFormat>
  <Paragraphs>175</Paragraphs>
  <Slides>14</Slides>
  <Notes>14</Notes>
  <HiddenSlides>6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Calibri</vt:lpstr>
      <vt:lpstr>Helvetica Neue</vt:lpstr>
      <vt:lpstr>Century Gothic</vt:lpstr>
      <vt:lpstr>Arial</vt:lpstr>
      <vt:lpstr>Montserrat ExtraBold</vt:lpstr>
      <vt:lpstr>Raleway SemiBold</vt:lpstr>
      <vt:lpstr>Raleway</vt:lpstr>
      <vt:lpstr>Simple Light</vt:lpstr>
      <vt:lpstr>Simple Light</vt:lpstr>
      <vt:lpstr>Разработка устройства для взятий капиллярной крови с технологией вакуумной экстракции</vt:lpstr>
      <vt:lpstr>Презентация PowerPoint</vt:lpstr>
      <vt:lpstr>РЕШЕНИЕ</vt:lpstr>
      <vt:lpstr>ЦЕЛЕВАЯ АУДИТОРИЯ</vt:lpstr>
      <vt:lpstr>РЫНОК</vt:lpstr>
      <vt:lpstr>КОНКУРЕНТЫ</vt:lpstr>
      <vt:lpstr>КОМАНДА СТАРТАПА</vt:lpstr>
      <vt:lpstr>КОНТАКТЫ ЛИДЕРА</vt:lpstr>
      <vt:lpstr>ЦЕННОСТЬ, ЦЕННОСТНОЕ ПРЕДЛОЖЕНИЕ</vt:lpstr>
      <vt:lpstr>БИЗНЕС-МОДЕЛЬ</vt:lpstr>
      <vt:lpstr>ПЛАНЫ РАЗВИТИЯ</vt:lpstr>
      <vt:lpstr>ТЕКУЩИЕ РЕЗУЛЬТАТЫ</vt:lpstr>
      <vt:lpstr>КОМАНДА СТАРТАПА</vt:lpstr>
      <vt:lpstr>ПРОБЛЕМА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Микромоноветта для забора капиллярной крови</dc:title>
  <cp:lastModifiedBy>Сорокин</cp:lastModifiedBy>
  <cp:revision>44</cp:revision>
  <dcterms:modified xsi:type="dcterms:W3CDTF">2023-11-13T12:01:30Z</dcterms:modified>
</cp:coreProperties>
</file>