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3"/>
  </p:notesMasterIdLst>
  <p:sldIdLst>
    <p:sldId id="256" r:id="rId2"/>
    <p:sldId id="263" r:id="rId3"/>
    <p:sldId id="262" r:id="rId4"/>
    <p:sldId id="264" r:id="rId5"/>
    <p:sldId id="265" r:id="rId6"/>
    <p:sldId id="267" r:id="rId7"/>
    <p:sldId id="270" r:id="rId8"/>
    <p:sldId id="268" r:id="rId9"/>
    <p:sldId id="269" r:id="rId10"/>
    <p:sldId id="266" r:id="rId11"/>
    <p:sldId id="258" r:id="rId12"/>
  </p:sldIdLst>
  <p:sldSz cx="12192000" cy="6858000"/>
  <p:notesSz cx="6858000" cy="9144000"/>
  <p:embeddedFontLst>
    <p:embeddedFont>
      <p:font typeface="Gilroy Bold" panose="00000800000000000000" pitchFamily="2" charset="-52"/>
      <p:bold r:id="rId14"/>
    </p:embeddedFont>
    <p:embeddedFont>
      <p:font typeface="Gilroy Medium" panose="00000600000000000000" pitchFamily="2" charset="-52"/>
      <p:regular r:id="rId15"/>
    </p:embeddedFont>
    <p:embeddedFont>
      <p:font typeface="Verdana" panose="020B0604030504040204" pitchFamily="34" charset="0"/>
      <p:regular r:id="rId16"/>
      <p:bold r:id="rId17"/>
      <p:italic r:id="rId18"/>
      <p:boldItalic r:id="rId19"/>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2"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1E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p:scale>
          <a:sx n="100" d="100"/>
          <a:sy n="100" d="100"/>
        </p:scale>
        <p:origin x="79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25.11.2024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11</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25.11.2024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25.11.2024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25.11.2024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25.11.2024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25.11.2024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25.11.2024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25.11.2024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25.11.2024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simalvrova0808@gmail.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mailto:pikinamrina03@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r>
              <a:rPr lang="ru-RU" sz="2800" dirty="0"/>
              <a:t>Пенобетонные блоки – «Лего»</a:t>
            </a:r>
          </a:p>
        </p:txBody>
      </p:sp>
      <p:sp>
        <p:nvSpPr>
          <p:cNvPr id="3" name="Подзаголовок 2"/>
          <p:cNvSpPr>
            <a:spLocks noGrp="1"/>
          </p:cNvSpPr>
          <p:nvPr>
            <p:ph type="subTitle" idx="1"/>
          </p:nvPr>
        </p:nvSpPr>
        <p:spPr/>
        <p:txBody>
          <a:bodyPr>
            <a:normAutofit lnSpcReduction="10000"/>
          </a:bodyPr>
          <a:lstStyle/>
          <a:p>
            <a:r>
              <a:rPr lang="ru-RU" dirty="0"/>
              <a:t>Чебоксарский институт (филиал) Московского политехнического университета</a:t>
            </a:r>
          </a:p>
          <a:p>
            <a:r>
              <a:rPr lang="ru-RU" dirty="0"/>
              <a:t>Кафедра «Строительное производство»</a:t>
            </a:r>
          </a:p>
        </p:txBody>
      </p:sp>
      <p:sp>
        <p:nvSpPr>
          <p:cNvPr id="6" name="TextBox 5">
            <a:extLst>
              <a:ext uri="{FF2B5EF4-FFF2-40B4-BE49-F238E27FC236}">
                <a16:creationId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A1FB960-FB99-40EF-B2A8-F35B20F8B67D}"/>
              </a:ext>
            </a:extLst>
          </p:cNvPr>
          <p:cNvSpPr>
            <a:spLocks noGrp="1"/>
          </p:cNvSpPr>
          <p:nvPr>
            <p:ph idx="1"/>
          </p:nvPr>
        </p:nvSpPr>
        <p:spPr>
          <a:xfrm>
            <a:off x="838200" y="1690688"/>
            <a:ext cx="10281557" cy="4343400"/>
          </a:xfrm>
        </p:spPr>
        <p:txBody>
          <a:bodyPr>
            <a:normAutofit fontScale="92500" lnSpcReduction="10000"/>
          </a:bodyPr>
          <a:lstStyle/>
          <a:p>
            <a:pPr marL="0" indent="0">
              <a:buNone/>
            </a:pPr>
            <a:r>
              <a:rPr lang="ru-RU" dirty="0"/>
              <a:t>Главными недостатками традиционного подхода к монтажу являются:</a:t>
            </a:r>
          </a:p>
          <a:p>
            <a:r>
              <a:rPr lang="ru-RU" dirty="0"/>
              <a:t>Большой расход раствора. Традиционные блоки требуют использования растворов для создания прочных соединений между элементами. Это может вести к увеличению расходов на материал, а также к более длительному времени высыхания.</a:t>
            </a:r>
          </a:p>
          <a:p>
            <a:r>
              <a:rPr lang="ru-RU" dirty="0"/>
              <a:t>Сложность укладки. Для обеспечения ровной и надежной поверхности при монтаже с использованием раствора требуется высокая квалификация рабочих. Любые неровности могут привести к снижению прочности всей конструкции.</a:t>
            </a:r>
          </a:p>
        </p:txBody>
      </p:sp>
      <p:sp>
        <p:nvSpPr>
          <p:cNvPr id="3" name="Номер слайда 2">
            <a:extLst>
              <a:ext uri="{FF2B5EF4-FFF2-40B4-BE49-F238E27FC236}">
                <a16:creationId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
        <p:nvSpPr>
          <p:cNvPr id="4" name="Заголовок 3">
            <a:extLst>
              <a:ext uri="{FF2B5EF4-FFF2-40B4-BE49-F238E27FC236}">
                <a16:creationId xmlns:a16="http://schemas.microsoft.com/office/drawing/2014/main" id="{4F4D0E7E-F3E0-4642-8FD8-6038A5B3E096}"/>
              </a:ext>
            </a:extLst>
          </p:cNvPr>
          <p:cNvSpPr>
            <a:spLocks noGrp="1"/>
          </p:cNvSpPr>
          <p:nvPr>
            <p:ph type="title"/>
          </p:nvPr>
        </p:nvSpPr>
        <p:spPr/>
        <p:txBody>
          <a:bodyPr/>
          <a:lstStyle/>
          <a:p>
            <a:r>
              <a:rPr lang="ru-RU" dirty="0"/>
              <a:t>Пользователь и проблема</a:t>
            </a:r>
          </a:p>
        </p:txBody>
      </p:sp>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id="{E4A602D0-3DCC-4694-9AF0-6519F81B92EE}"/>
              </a:ext>
            </a:extLst>
          </p:cNvPr>
          <p:cNvSpPr>
            <a:spLocks noGrp="1"/>
          </p:cNvSpPr>
          <p:nvPr>
            <p:ph type="title"/>
          </p:nvPr>
        </p:nvSpPr>
        <p:spPr/>
        <p:txBody>
          <a:bodyPr>
            <a:normAutofit/>
          </a:bodyPr>
          <a:lstStyle/>
          <a:p>
            <a:r>
              <a:rPr lang="ru-RU" dirty="0"/>
              <a:t>Актуальность проекта</a:t>
            </a:r>
          </a:p>
        </p:txBody>
      </p:sp>
      <p:sp>
        <p:nvSpPr>
          <p:cNvPr id="2" name="Объект 1">
            <a:extLst>
              <a:ext uri="{FF2B5EF4-FFF2-40B4-BE49-F238E27FC236}">
                <a16:creationId xmlns:a16="http://schemas.microsoft.com/office/drawing/2014/main" id="{2F73466A-6D94-B2B5-4194-A72C58F1AB3C}"/>
              </a:ext>
            </a:extLst>
          </p:cNvPr>
          <p:cNvSpPr>
            <a:spLocks noGrp="1"/>
          </p:cNvSpPr>
          <p:nvPr>
            <p:ph idx="1"/>
          </p:nvPr>
        </p:nvSpPr>
        <p:spPr>
          <a:xfrm>
            <a:off x="838200" y="1959429"/>
            <a:ext cx="10281557" cy="3641271"/>
          </a:xfrm>
        </p:spPr>
        <p:txBody>
          <a:bodyPr>
            <a:normAutofit/>
          </a:bodyPr>
          <a:lstStyle/>
          <a:p>
            <a:pPr marL="0" indent="0">
              <a:buNone/>
            </a:pPr>
            <a:r>
              <a:rPr lang="ru-RU" dirty="0"/>
              <a:t>При монтаже традиционных типов блоков необходимо использовать значительное количество раствора. Это является одним из недостатков таких материалов, так как избыточный расход раствора увеличивает время на выполнение работ. А также, повышаются затраты на стройматериалы и рабочую силу, т.к. для такого монтажа необходимы квалифицированные рабочие.</a:t>
            </a:r>
          </a:p>
        </p:txBody>
      </p:sp>
    </p:spTree>
    <p:extLst>
      <p:ext uri="{BB962C8B-B14F-4D97-AF65-F5344CB8AC3E}">
        <p14:creationId xmlns:p14="http://schemas.microsoft.com/office/powerpoint/2010/main"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B7E497F-41CE-40C1-B89E-DDDB4FC6761D}"/>
              </a:ext>
            </a:extLst>
          </p:cNvPr>
          <p:cNvSpPr>
            <a:spLocks noGrp="1"/>
          </p:cNvSpPr>
          <p:nvPr>
            <p:ph idx="1"/>
          </p:nvPr>
        </p:nvSpPr>
        <p:spPr>
          <a:xfrm>
            <a:off x="838201" y="1959429"/>
            <a:ext cx="5053642" cy="3641271"/>
          </a:xfrm>
        </p:spPr>
        <p:txBody>
          <a:bodyPr>
            <a:normAutofit fontScale="92500" lnSpcReduction="10000"/>
          </a:bodyPr>
          <a:lstStyle/>
          <a:p>
            <a:pPr marL="0" indent="0">
              <a:buNone/>
            </a:pPr>
            <a:r>
              <a:rPr lang="ru-RU" dirty="0"/>
              <a:t>Основные конкуренты в регионе: </a:t>
            </a:r>
            <a:endParaRPr lang="en-US" dirty="0"/>
          </a:p>
          <a:p>
            <a:r>
              <a:rPr lang="ru-RU" dirty="0"/>
              <a:t>Дом кирпича РФ;</a:t>
            </a:r>
          </a:p>
          <a:p>
            <a:r>
              <a:rPr lang="ru-RU" dirty="0"/>
              <a:t>Чебоксарский </a:t>
            </a:r>
            <a:r>
              <a:rPr lang="ru-RU" dirty="0" err="1"/>
              <a:t>стройкомбинат</a:t>
            </a:r>
            <a:r>
              <a:rPr lang="ru-RU" dirty="0"/>
              <a:t>;</a:t>
            </a:r>
          </a:p>
          <a:p>
            <a:r>
              <a:rPr lang="ru-RU" dirty="0" err="1"/>
              <a:t>Честрой</a:t>
            </a:r>
            <a:r>
              <a:rPr lang="ru-RU" dirty="0"/>
              <a:t> ЖБК;</a:t>
            </a:r>
          </a:p>
          <a:p>
            <a:r>
              <a:rPr lang="ru-RU" dirty="0" err="1"/>
              <a:t>Бетоника</a:t>
            </a:r>
            <a:r>
              <a:rPr lang="ru-RU" dirty="0"/>
              <a:t>;</a:t>
            </a:r>
          </a:p>
          <a:p>
            <a:r>
              <a:rPr lang="ru-RU" dirty="0"/>
              <a:t>Завод Стройматериалы – ЧНП.</a:t>
            </a:r>
          </a:p>
          <a:p>
            <a:endParaRPr lang="ru-RU" dirty="0"/>
          </a:p>
        </p:txBody>
      </p:sp>
      <p:sp>
        <p:nvSpPr>
          <p:cNvPr id="3" name="Номер слайда 2">
            <a:extLst>
              <a:ext uri="{FF2B5EF4-FFF2-40B4-BE49-F238E27FC236}">
                <a16:creationId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id="{3DC902C8-E661-4D30-A4DB-D39346EEE828}"/>
              </a:ext>
            </a:extLst>
          </p:cNvPr>
          <p:cNvSpPr>
            <a:spLocks noGrp="1"/>
          </p:cNvSpPr>
          <p:nvPr>
            <p:ph type="title"/>
          </p:nvPr>
        </p:nvSpPr>
        <p:spPr/>
        <p:txBody>
          <a:bodyPr/>
          <a:lstStyle/>
          <a:p>
            <a:r>
              <a:rPr lang="ru-RU" dirty="0"/>
              <a:t>Конкуренты (аналоги)</a:t>
            </a:r>
          </a:p>
        </p:txBody>
      </p:sp>
      <p:sp>
        <p:nvSpPr>
          <p:cNvPr id="5" name="TextBox 4">
            <a:extLst>
              <a:ext uri="{FF2B5EF4-FFF2-40B4-BE49-F238E27FC236}">
                <a16:creationId xmlns:a16="http://schemas.microsoft.com/office/drawing/2014/main" id="{40920A36-B40C-F5A5-539C-9E1472443CD2}"/>
              </a:ext>
            </a:extLst>
          </p:cNvPr>
          <p:cNvSpPr txBox="1"/>
          <p:nvPr/>
        </p:nvSpPr>
        <p:spPr>
          <a:xfrm>
            <a:off x="5610045" y="1959429"/>
            <a:ext cx="6581955" cy="3547831"/>
          </a:xfrm>
          <a:prstGeom prst="rect">
            <a:avLst/>
          </a:prstGeom>
          <a:noFill/>
        </p:spPr>
        <p:txBody>
          <a:bodyPr wrap="square" rtlCol="0">
            <a:spAutoFit/>
          </a:bodyPr>
          <a:lstStyle/>
          <a:p>
            <a:pPr lvl="0">
              <a:lnSpc>
                <a:spcPct val="80000"/>
              </a:lnSpc>
              <a:spcBef>
                <a:spcPts val="1000"/>
              </a:spcBef>
            </a:pPr>
            <a:r>
              <a:rPr lang="ru-RU" sz="2000" dirty="0">
                <a:solidFill>
                  <a:schemeClr val="tx2"/>
                </a:solidFill>
                <a:latin typeface="Gilroy Medium" panose="00000600000000000000" pitchFamily="2" charset="-52"/>
              </a:rPr>
              <a:t>Основные преимущества над конкурентами:</a:t>
            </a:r>
          </a:p>
          <a:p>
            <a:pPr marL="457200" lvl="0" indent="-457200">
              <a:lnSpc>
                <a:spcPct val="80000"/>
              </a:lnSpc>
              <a:spcBef>
                <a:spcPts val="1000"/>
              </a:spcBef>
              <a:buFont typeface="Arial" panose="020B0604020202020204" pitchFamily="34" charset="0"/>
              <a:buChar char="•"/>
            </a:pPr>
            <a:r>
              <a:rPr lang="ru-RU" sz="2000" dirty="0">
                <a:solidFill>
                  <a:schemeClr val="tx2"/>
                </a:solidFill>
                <a:latin typeface="Gilroy Medium" panose="00000600000000000000" pitchFamily="2" charset="-52"/>
              </a:rPr>
              <a:t>максимальное сокращение сроков строительства;</a:t>
            </a:r>
          </a:p>
          <a:p>
            <a:pPr marL="457200" lvl="0" indent="-457200">
              <a:lnSpc>
                <a:spcPct val="80000"/>
              </a:lnSpc>
              <a:spcBef>
                <a:spcPts val="1000"/>
              </a:spcBef>
              <a:buFont typeface="Arial" panose="020B0604020202020204" pitchFamily="34" charset="0"/>
              <a:buChar char="•"/>
            </a:pPr>
            <a:r>
              <a:rPr lang="ru-RU" sz="2000" dirty="0">
                <a:solidFill>
                  <a:schemeClr val="tx2"/>
                </a:solidFill>
                <a:latin typeface="Gilroy Medium" panose="00000600000000000000" pitchFamily="2" charset="-52"/>
              </a:rPr>
              <a:t>возможность монтажа в любое время года и независимо от погодных условий;</a:t>
            </a:r>
          </a:p>
          <a:p>
            <a:pPr marL="457200" lvl="0" indent="-457200">
              <a:lnSpc>
                <a:spcPct val="80000"/>
              </a:lnSpc>
              <a:spcBef>
                <a:spcPts val="1000"/>
              </a:spcBef>
              <a:buFont typeface="Arial" panose="020B0604020202020204" pitchFamily="34" charset="0"/>
              <a:buChar char="•"/>
            </a:pPr>
            <a:r>
              <a:rPr lang="ru-RU" sz="2000" dirty="0">
                <a:solidFill>
                  <a:schemeClr val="tx2"/>
                </a:solidFill>
                <a:latin typeface="Gilroy Medium" panose="00000600000000000000" pitchFamily="2" charset="-52"/>
              </a:rPr>
              <a:t>минимальные трудозатраты;</a:t>
            </a:r>
          </a:p>
          <a:p>
            <a:pPr marL="457200" lvl="0" indent="-457200">
              <a:lnSpc>
                <a:spcPct val="80000"/>
              </a:lnSpc>
              <a:spcBef>
                <a:spcPts val="1000"/>
              </a:spcBef>
              <a:spcAft>
                <a:spcPts val="800"/>
              </a:spcAft>
              <a:buFont typeface="Arial" panose="020B0604020202020204" pitchFamily="34" charset="0"/>
              <a:buChar char="•"/>
            </a:pPr>
            <a:r>
              <a:rPr lang="ru-RU" sz="2000" dirty="0">
                <a:solidFill>
                  <a:schemeClr val="tx2"/>
                </a:solidFill>
                <a:latin typeface="Gilroy Medium" panose="00000600000000000000" pitchFamily="2" charset="-52"/>
              </a:rPr>
              <a:t>монтаж блоков без применения связующих материалов;</a:t>
            </a:r>
          </a:p>
          <a:p>
            <a:pPr marL="457200" indent="-457200">
              <a:lnSpc>
                <a:spcPct val="80000"/>
              </a:lnSpc>
              <a:spcBef>
                <a:spcPts val="1000"/>
              </a:spcBef>
              <a:buFont typeface="Arial" panose="020B0604020202020204" pitchFamily="34" charset="0"/>
              <a:buChar char="•"/>
            </a:pPr>
            <a:r>
              <a:rPr lang="ru-RU" sz="2000" dirty="0">
                <a:solidFill>
                  <a:schemeClr val="tx2"/>
                </a:solidFill>
                <a:latin typeface="Gilroy Medium" panose="00000600000000000000" pitchFamily="2" charset="-52"/>
              </a:rPr>
              <a:t>необходимость в спецтехнике минимальна (потребуется манипулятор, либо небольшой кран, или же погрузчик).</a:t>
            </a:r>
          </a:p>
        </p:txBody>
      </p:sp>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AAAD5BB-B40C-4527-B999-18E10D19EE71}"/>
              </a:ext>
            </a:extLst>
          </p:cNvPr>
          <p:cNvSpPr>
            <a:spLocks noGrp="1"/>
          </p:cNvSpPr>
          <p:nvPr>
            <p:ph idx="1"/>
          </p:nvPr>
        </p:nvSpPr>
        <p:spPr>
          <a:xfrm>
            <a:off x="838200" y="1690688"/>
            <a:ext cx="10811933" cy="4354512"/>
          </a:xfrm>
        </p:spPr>
        <p:txBody>
          <a:bodyPr>
            <a:normAutofit/>
          </a:bodyPr>
          <a:lstStyle/>
          <a:p>
            <a:pPr marL="0" indent="0">
              <a:buNone/>
            </a:pPr>
            <a:r>
              <a:rPr lang="ru-RU" sz="3100" dirty="0"/>
              <a:t>При использовании пенобетонного блока в форме «</a:t>
            </a:r>
            <a:r>
              <a:rPr lang="ru-RU" sz="3100" dirty="0" err="1"/>
              <a:t>лего</a:t>
            </a:r>
            <a:r>
              <a:rPr lang="ru-RU" sz="3100" dirty="0"/>
              <a:t>» значительно снижается потребность в растворе. Надежность соединения между пенобетонными блоками значительно повышается благодаря использованию замковых элементов. </a:t>
            </a:r>
          </a:p>
          <a:p>
            <a:pPr marL="0" indent="0">
              <a:buNone/>
            </a:pPr>
            <a:r>
              <a:rPr lang="ru-RU" sz="3100" dirty="0"/>
              <a:t>Процесс сборки ускоряется, так как меньше времени требуется на подготовку раствора и его нанесение. Как следствие, это позволит уменьшить затраты на рабочую силу.</a:t>
            </a:r>
          </a:p>
        </p:txBody>
      </p:sp>
      <p:sp>
        <p:nvSpPr>
          <p:cNvPr id="3" name="Номер слайда 2">
            <a:extLst>
              <a:ext uri="{FF2B5EF4-FFF2-40B4-BE49-F238E27FC236}">
                <a16:creationId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id="{7988FC6B-7CBA-4707-AB2D-C14E92EF9B07}"/>
              </a:ext>
            </a:extLst>
          </p:cNvPr>
          <p:cNvSpPr>
            <a:spLocks noGrp="1"/>
          </p:cNvSpPr>
          <p:nvPr>
            <p:ph type="title"/>
          </p:nvPr>
        </p:nvSpPr>
        <p:spPr/>
        <p:txBody>
          <a:bodyPr/>
          <a:lstStyle/>
          <a:p>
            <a:r>
              <a:rPr lang="ru-RU" dirty="0"/>
              <a:t>Решение</a:t>
            </a:r>
          </a:p>
        </p:txBody>
      </p:sp>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62A3DEE0-C6FB-43FD-B3FD-B5956D7C785A}"/>
              </a:ext>
            </a:extLst>
          </p:cNvPr>
          <p:cNvSpPr>
            <a:spLocks noGrp="1"/>
          </p:cNvSpPr>
          <p:nvPr>
            <p:ph idx="1"/>
          </p:nvPr>
        </p:nvSpPr>
        <p:spPr>
          <a:xfrm>
            <a:off x="838200" y="1502188"/>
            <a:ext cx="10281557" cy="4022066"/>
          </a:xfrm>
        </p:spPr>
        <p:txBody>
          <a:bodyPr>
            <a:noAutofit/>
          </a:bodyPr>
          <a:lstStyle/>
          <a:p>
            <a:pPr marL="0" indent="0">
              <a:spcBef>
                <a:spcPts val="0"/>
              </a:spcBef>
              <a:buNone/>
            </a:pPr>
            <a:r>
              <a:rPr lang="ru-RU" sz="1600" u="sng" dirty="0"/>
              <a:t>Целевая аудитория:</a:t>
            </a:r>
          </a:p>
          <a:p>
            <a:pPr>
              <a:lnSpc>
                <a:spcPct val="100000"/>
              </a:lnSpc>
              <a:spcBef>
                <a:spcPts val="0"/>
              </a:spcBef>
            </a:pPr>
            <a:r>
              <a:rPr lang="ru-RU" sz="1600" dirty="0"/>
              <a:t>Строительные компании;</a:t>
            </a:r>
          </a:p>
          <a:p>
            <a:pPr>
              <a:lnSpc>
                <a:spcPct val="100000"/>
              </a:lnSpc>
              <a:spcBef>
                <a:spcPts val="0"/>
              </a:spcBef>
            </a:pPr>
            <a:r>
              <a:rPr lang="ru-RU" sz="1600" dirty="0"/>
              <a:t>Архитекторы и проектировщики;</a:t>
            </a:r>
          </a:p>
          <a:p>
            <a:pPr>
              <a:lnSpc>
                <a:spcPct val="100000"/>
              </a:lnSpc>
              <a:spcBef>
                <a:spcPts val="0"/>
              </a:spcBef>
            </a:pPr>
            <a:r>
              <a:rPr lang="ru-RU" sz="1600" dirty="0"/>
              <a:t>Индивидуальные застройщики;</a:t>
            </a:r>
          </a:p>
          <a:p>
            <a:pPr>
              <a:lnSpc>
                <a:spcPct val="100000"/>
              </a:lnSpc>
              <a:spcBef>
                <a:spcPts val="0"/>
              </a:spcBef>
            </a:pPr>
            <a:r>
              <a:rPr lang="ru-RU" sz="1600" dirty="0"/>
              <a:t>Ведомственные заказчики.</a:t>
            </a:r>
          </a:p>
          <a:p>
            <a:pPr marL="0" indent="0">
              <a:spcBef>
                <a:spcPts val="0"/>
              </a:spcBef>
              <a:buNone/>
            </a:pPr>
            <a:endParaRPr lang="ru-RU" sz="1600" dirty="0"/>
          </a:p>
          <a:p>
            <a:pPr marL="0" indent="0">
              <a:spcBef>
                <a:spcPts val="0"/>
              </a:spcBef>
              <a:buNone/>
            </a:pPr>
            <a:r>
              <a:rPr lang="ru-RU" sz="1600" u="sng" dirty="0"/>
              <a:t>Ценовая политика</a:t>
            </a:r>
          </a:p>
          <a:p>
            <a:pPr>
              <a:spcBef>
                <a:spcPts val="0"/>
              </a:spcBef>
            </a:pPr>
            <a:r>
              <a:rPr lang="ru-RU" sz="1600" dirty="0"/>
              <a:t>Производственные расходы (анализ стоимости производства блоков);</a:t>
            </a:r>
          </a:p>
          <a:p>
            <a:pPr>
              <a:spcBef>
                <a:spcPts val="0"/>
              </a:spcBef>
            </a:pPr>
            <a:r>
              <a:rPr lang="ru-RU" sz="1600" dirty="0"/>
              <a:t>Анализ оптовых и розничных цены (разные уровни цен);</a:t>
            </a:r>
          </a:p>
          <a:p>
            <a:pPr>
              <a:spcBef>
                <a:spcPts val="0"/>
              </a:spcBef>
            </a:pPr>
            <a:r>
              <a:rPr lang="ru-RU" sz="1600" dirty="0"/>
              <a:t>Скидки для крупных заказчиков.</a:t>
            </a:r>
          </a:p>
          <a:p>
            <a:pPr>
              <a:spcBef>
                <a:spcPts val="0"/>
              </a:spcBef>
            </a:pPr>
            <a:endParaRPr lang="ru-RU" sz="1600" dirty="0"/>
          </a:p>
          <a:p>
            <a:pPr marL="0" indent="0">
              <a:spcBef>
                <a:spcPts val="0"/>
              </a:spcBef>
              <a:buNone/>
            </a:pPr>
            <a:r>
              <a:rPr lang="ru-RU" sz="1600" u="sng" dirty="0"/>
              <a:t>Каналы сбыта</a:t>
            </a:r>
          </a:p>
          <a:p>
            <a:pPr>
              <a:spcBef>
                <a:spcPts val="0"/>
              </a:spcBef>
            </a:pPr>
            <a:r>
              <a:rPr lang="ru-RU" sz="1600" dirty="0"/>
              <a:t>Собственное производство;</a:t>
            </a:r>
          </a:p>
          <a:p>
            <a:pPr>
              <a:spcBef>
                <a:spcPts val="0"/>
              </a:spcBef>
            </a:pPr>
            <a:r>
              <a:rPr lang="ru-RU" sz="1600" dirty="0"/>
              <a:t>Партнёрство с строительными магазинами;</a:t>
            </a:r>
          </a:p>
          <a:p>
            <a:pPr>
              <a:spcBef>
                <a:spcPts val="0"/>
              </a:spcBef>
            </a:pPr>
            <a:r>
              <a:rPr lang="ru-RU" sz="1600" dirty="0"/>
              <a:t>Прямые продажи;</a:t>
            </a:r>
          </a:p>
          <a:p>
            <a:pPr>
              <a:spcBef>
                <a:spcPts val="0"/>
              </a:spcBef>
            </a:pPr>
            <a:r>
              <a:rPr lang="ru-RU" sz="1600" dirty="0"/>
              <a:t>Участие в выставках и ярмарках.</a:t>
            </a:r>
          </a:p>
          <a:p>
            <a:pPr>
              <a:spcBef>
                <a:spcPts val="0"/>
              </a:spcBef>
            </a:pPr>
            <a:endParaRPr lang="ru-RU" sz="1600" dirty="0"/>
          </a:p>
          <a:p>
            <a:pPr marL="0" indent="0">
              <a:spcBef>
                <a:spcPts val="0"/>
              </a:spcBef>
              <a:buNone/>
            </a:pPr>
            <a:r>
              <a:rPr lang="ru-RU" sz="1600" u="sng" dirty="0"/>
              <a:t>Маркетинг и продвижение</a:t>
            </a:r>
          </a:p>
          <a:p>
            <a:pPr>
              <a:spcBef>
                <a:spcPts val="0"/>
              </a:spcBef>
            </a:pPr>
            <a:r>
              <a:rPr lang="ru-RU" sz="1600" dirty="0"/>
              <a:t>Интернет-маркетинг;</a:t>
            </a:r>
          </a:p>
          <a:p>
            <a:pPr>
              <a:spcBef>
                <a:spcPts val="0"/>
              </a:spcBef>
            </a:pPr>
            <a:r>
              <a:rPr lang="ru-RU" sz="1600" dirty="0"/>
              <a:t>Видеопрезентации и демонстрации.</a:t>
            </a:r>
          </a:p>
          <a:p>
            <a:pPr>
              <a:spcBef>
                <a:spcPts val="0"/>
              </a:spcBef>
            </a:pPr>
            <a:endParaRPr lang="ru-RU" sz="1200" dirty="0"/>
          </a:p>
        </p:txBody>
      </p:sp>
      <p:sp>
        <p:nvSpPr>
          <p:cNvPr id="3" name="Номер слайда 2">
            <a:extLst>
              <a:ext uri="{FF2B5EF4-FFF2-40B4-BE49-F238E27FC236}">
                <a16:creationId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id="{C279737B-2B0B-4370-ADD8-0C08DD00F5B7}"/>
              </a:ext>
            </a:extLst>
          </p:cNvPr>
          <p:cNvSpPr>
            <a:spLocks noGrp="1"/>
          </p:cNvSpPr>
          <p:nvPr>
            <p:ph type="title"/>
          </p:nvPr>
        </p:nvSpPr>
        <p:spPr/>
        <p:txBody>
          <a:bodyPr/>
          <a:lstStyle/>
          <a:p>
            <a:r>
              <a:rPr lang="ru-RU" dirty="0"/>
              <a:t>Бизнес-модель</a:t>
            </a:r>
          </a:p>
        </p:txBody>
      </p:sp>
    </p:spTree>
    <p:extLst>
      <p:ext uri="{BB962C8B-B14F-4D97-AF65-F5344CB8AC3E}">
        <p14:creationId xmlns:p14="http://schemas.microsoft.com/office/powerpoint/2010/main"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B3338E3-A86E-7F1A-2AB7-0B293E779615}"/>
              </a:ext>
            </a:extLst>
          </p:cNvPr>
          <p:cNvSpPr>
            <a:spLocks noGrp="1"/>
          </p:cNvSpPr>
          <p:nvPr>
            <p:ph idx="1"/>
          </p:nvPr>
        </p:nvSpPr>
        <p:spPr>
          <a:xfrm>
            <a:off x="892342" y="1347537"/>
            <a:ext cx="10281557" cy="4728411"/>
          </a:xfrm>
        </p:spPr>
        <p:txBody>
          <a:bodyPr>
            <a:normAutofit lnSpcReduction="10000"/>
          </a:bodyPr>
          <a:lstStyle/>
          <a:p>
            <a:pPr marL="0" indent="0">
              <a:spcBef>
                <a:spcPts val="0"/>
              </a:spcBef>
              <a:buNone/>
            </a:pPr>
            <a:endParaRPr lang="ru-RU" sz="1700" dirty="0"/>
          </a:p>
          <a:p>
            <a:pPr marL="0" indent="0">
              <a:spcBef>
                <a:spcPts val="0"/>
              </a:spcBef>
              <a:buNone/>
            </a:pPr>
            <a:r>
              <a:rPr lang="ru-RU" sz="1700" u="sng" dirty="0"/>
              <a:t>Партнёрства и сотрудничество</a:t>
            </a:r>
          </a:p>
          <a:p>
            <a:pPr>
              <a:spcBef>
                <a:spcPts val="0"/>
              </a:spcBef>
            </a:pPr>
            <a:r>
              <a:rPr lang="ru-RU" sz="1700" dirty="0"/>
              <a:t>Поставщики сырья;</a:t>
            </a:r>
          </a:p>
          <a:p>
            <a:pPr>
              <a:spcBef>
                <a:spcPts val="0"/>
              </a:spcBef>
            </a:pPr>
            <a:r>
              <a:rPr lang="ru-RU" sz="1700" dirty="0"/>
              <a:t>Технологические компании;</a:t>
            </a:r>
          </a:p>
          <a:p>
            <a:pPr>
              <a:spcBef>
                <a:spcPts val="0"/>
              </a:spcBef>
            </a:pPr>
            <a:r>
              <a:rPr lang="ru-RU" sz="1700" dirty="0"/>
              <a:t>Строительные компании;</a:t>
            </a:r>
          </a:p>
          <a:p>
            <a:pPr>
              <a:spcBef>
                <a:spcPts val="0"/>
              </a:spcBef>
            </a:pPr>
            <a:endParaRPr lang="ru-RU" sz="1700" dirty="0"/>
          </a:p>
          <a:p>
            <a:pPr marL="0" indent="0">
              <a:spcBef>
                <a:spcPts val="0"/>
              </a:spcBef>
              <a:buNone/>
            </a:pPr>
            <a:r>
              <a:rPr lang="ru-RU" sz="1700" u="sng" dirty="0"/>
              <a:t>Финансирование</a:t>
            </a:r>
          </a:p>
          <a:p>
            <a:pPr>
              <a:spcBef>
                <a:spcPts val="0"/>
              </a:spcBef>
            </a:pPr>
            <a:r>
              <a:rPr lang="ru-RU" sz="1700" dirty="0"/>
              <a:t>Государственная поддержка и субсидии;</a:t>
            </a:r>
          </a:p>
          <a:p>
            <a:pPr>
              <a:spcBef>
                <a:spcPts val="0"/>
              </a:spcBef>
            </a:pPr>
            <a:r>
              <a:rPr lang="ru-RU" sz="1700" dirty="0"/>
              <a:t>Изначальные инвестиции;</a:t>
            </a:r>
          </a:p>
          <a:p>
            <a:pPr>
              <a:spcBef>
                <a:spcPts val="0"/>
              </a:spcBef>
            </a:pPr>
            <a:r>
              <a:rPr lang="ru-RU" sz="1700" dirty="0"/>
              <a:t>Долгосрочные кредиты и инвестиции.</a:t>
            </a:r>
          </a:p>
          <a:p>
            <a:pPr>
              <a:spcBef>
                <a:spcPts val="0"/>
              </a:spcBef>
            </a:pPr>
            <a:endParaRPr lang="ru-RU" sz="1700" dirty="0"/>
          </a:p>
          <a:p>
            <a:pPr marL="0" indent="0">
              <a:spcBef>
                <a:spcPts val="0"/>
              </a:spcBef>
              <a:buNone/>
            </a:pPr>
            <a:r>
              <a:rPr lang="ru-RU" sz="1700" u="sng" dirty="0"/>
              <a:t>Анализ рисков</a:t>
            </a:r>
          </a:p>
          <a:p>
            <a:pPr>
              <a:spcBef>
                <a:spcPts val="0"/>
              </a:spcBef>
            </a:pPr>
            <a:r>
              <a:rPr lang="ru-RU" sz="1700" dirty="0"/>
              <a:t>Конкуренция на рынке;</a:t>
            </a:r>
          </a:p>
          <a:p>
            <a:pPr>
              <a:spcBef>
                <a:spcPts val="0"/>
              </a:spcBef>
            </a:pPr>
            <a:r>
              <a:rPr lang="ru-RU" sz="1700" dirty="0"/>
              <a:t>Изменение норм и стандартов;</a:t>
            </a:r>
          </a:p>
          <a:p>
            <a:pPr>
              <a:spcBef>
                <a:spcPts val="0"/>
              </a:spcBef>
            </a:pPr>
            <a:r>
              <a:rPr lang="ru-RU" sz="1700" dirty="0"/>
              <a:t>Качество продукции (для избегания возвратов и недовольства клиентов).</a:t>
            </a:r>
          </a:p>
          <a:p>
            <a:pPr>
              <a:spcBef>
                <a:spcPts val="0"/>
              </a:spcBef>
            </a:pPr>
            <a:endParaRPr lang="ru-RU" sz="1700" u="sng" dirty="0"/>
          </a:p>
          <a:p>
            <a:pPr marL="0" indent="0">
              <a:spcBef>
                <a:spcPts val="0"/>
              </a:spcBef>
              <a:buNone/>
            </a:pPr>
            <a:r>
              <a:rPr lang="ru-RU" sz="1700" u="sng" dirty="0"/>
              <a:t>Планирование и развитие</a:t>
            </a:r>
          </a:p>
          <a:p>
            <a:pPr>
              <a:spcBef>
                <a:spcPts val="0"/>
              </a:spcBef>
            </a:pPr>
            <a:r>
              <a:rPr lang="ru-RU" sz="1700" dirty="0"/>
              <a:t>Этапы внедрения: запуск пилотного проекта, корректировка стратегии, расширение клиентской базы.</a:t>
            </a:r>
          </a:p>
          <a:p>
            <a:pPr>
              <a:spcBef>
                <a:spcPts val="0"/>
              </a:spcBef>
            </a:pPr>
            <a:r>
              <a:rPr lang="ru-RU" sz="1700" dirty="0"/>
              <a:t>Долгосрочные цели: развитие нового ассортимента, включая дополнительные строительные материалы.</a:t>
            </a:r>
          </a:p>
          <a:p>
            <a:pPr>
              <a:spcBef>
                <a:spcPts val="0"/>
              </a:spcBef>
            </a:pPr>
            <a:endParaRPr lang="ru-RU" sz="1400" dirty="0"/>
          </a:p>
        </p:txBody>
      </p:sp>
      <p:sp>
        <p:nvSpPr>
          <p:cNvPr id="3" name="Номер слайда 2">
            <a:extLst>
              <a:ext uri="{FF2B5EF4-FFF2-40B4-BE49-F238E27FC236}">
                <a16:creationId xmlns:a16="http://schemas.microsoft.com/office/drawing/2014/main" id="{4D631B39-8EF7-F625-2DFF-862EED056AE7}"/>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id="{22DAD4BC-6B50-5715-AAA6-0DF1663EC127}"/>
              </a:ext>
            </a:extLst>
          </p:cNvPr>
          <p:cNvSpPr>
            <a:spLocks noGrp="1"/>
          </p:cNvSpPr>
          <p:nvPr>
            <p:ph type="title"/>
          </p:nvPr>
        </p:nvSpPr>
        <p:spPr/>
        <p:txBody>
          <a:bodyPr/>
          <a:lstStyle/>
          <a:p>
            <a:r>
              <a:rPr lang="ru-RU" dirty="0"/>
              <a:t>Бизнес-модель</a:t>
            </a:r>
          </a:p>
        </p:txBody>
      </p:sp>
    </p:spTree>
    <p:extLst>
      <p:ext uri="{BB962C8B-B14F-4D97-AF65-F5344CB8AC3E}">
        <p14:creationId xmlns:p14="http://schemas.microsoft.com/office/powerpoint/2010/main" val="1410274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8BCC3222-C2BD-4A91-858E-48A2E92BEEA9}"/>
              </a:ext>
            </a:extLst>
          </p:cNvPr>
          <p:cNvSpPr>
            <a:spLocks noGrp="1"/>
          </p:cNvSpPr>
          <p:nvPr>
            <p:ph idx="1"/>
          </p:nvPr>
        </p:nvSpPr>
        <p:spPr/>
        <p:txBody>
          <a:bodyPr>
            <a:normAutofit lnSpcReduction="10000"/>
          </a:bodyPr>
          <a:lstStyle/>
          <a:p>
            <a:pPr marL="0" indent="0">
              <a:buNone/>
            </a:pPr>
            <a:r>
              <a:rPr lang="ru-RU" dirty="0"/>
              <a:t>На текущий момент проект «Пенобетонные блоки-лего" находится на стадии активной разработки и тестирования. Основные этапы выполнения проекта включают:</a:t>
            </a:r>
          </a:p>
          <a:p>
            <a:endParaRPr lang="ru-RU" dirty="0"/>
          </a:p>
          <a:p>
            <a:r>
              <a:rPr lang="ru-RU" dirty="0"/>
              <a:t>Исследование рынка и анализ потребностей.</a:t>
            </a:r>
          </a:p>
          <a:p>
            <a:r>
              <a:rPr lang="ru-RU" dirty="0"/>
              <a:t>Оценка экономической эффективности.</a:t>
            </a:r>
          </a:p>
          <a:p>
            <a:r>
              <a:rPr lang="ru-RU" dirty="0"/>
              <a:t>Разработка стратегии внедрения.</a:t>
            </a:r>
          </a:p>
        </p:txBody>
      </p:sp>
      <p:sp>
        <p:nvSpPr>
          <p:cNvPr id="3" name="Номер слайда 2">
            <a:extLst>
              <a:ext uri="{FF2B5EF4-FFF2-40B4-BE49-F238E27FC236}">
                <a16:creationId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id="{DB1490A7-1968-4ED6-8146-BF6D356EE011}"/>
              </a:ext>
            </a:extLst>
          </p:cNvPr>
          <p:cNvSpPr>
            <a:spLocks noGrp="1"/>
          </p:cNvSpPr>
          <p:nvPr>
            <p:ph type="title"/>
          </p:nvPr>
        </p:nvSpPr>
        <p:spPr/>
        <p:txBody>
          <a:bodyPr/>
          <a:lstStyle/>
          <a:p>
            <a:r>
              <a:rPr lang="ru-RU" dirty="0"/>
              <a:t>Текущие результаты</a:t>
            </a:r>
          </a:p>
        </p:txBody>
      </p:sp>
    </p:spTree>
    <p:extLst>
      <p:ext uri="{BB962C8B-B14F-4D97-AF65-F5344CB8AC3E}">
        <p14:creationId xmlns:p14="http://schemas.microsoft.com/office/powerpoint/2010/main" val="1784682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356D9053-BCD4-44A0-8436-34C50DE40596}"/>
              </a:ext>
            </a:extLst>
          </p:cNvPr>
          <p:cNvSpPr>
            <a:spLocks noGrp="1"/>
          </p:cNvSpPr>
          <p:nvPr>
            <p:ph idx="1"/>
          </p:nvPr>
        </p:nvSpPr>
        <p:spPr/>
        <p:txBody>
          <a:bodyPr>
            <a:normAutofit fontScale="92500" lnSpcReduction="20000"/>
          </a:bodyPr>
          <a:lstStyle/>
          <a:p>
            <a:pPr marL="0" indent="0">
              <a:buNone/>
            </a:pPr>
            <a:r>
              <a:rPr lang="ru-RU" dirty="0"/>
              <a:t>Планируется провести следующие мероприятия:</a:t>
            </a:r>
          </a:p>
          <a:p>
            <a:r>
              <a:rPr lang="ru-RU" dirty="0"/>
              <a:t>Начальные инвестиции;</a:t>
            </a:r>
          </a:p>
          <a:p>
            <a:r>
              <a:rPr lang="ru-RU" dirty="0"/>
              <a:t>Цифровая реклама, реклама в интернете;</a:t>
            </a:r>
          </a:p>
          <a:p>
            <a:r>
              <a:rPr lang="ru-RU" dirty="0"/>
              <a:t>Нахождение инвесторов;</a:t>
            </a:r>
          </a:p>
          <a:p>
            <a:r>
              <a:rPr lang="ru-RU" dirty="0"/>
              <a:t>Получение инвестиций;</a:t>
            </a:r>
          </a:p>
          <a:p>
            <a:r>
              <a:rPr lang="ru-RU" dirty="0"/>
              <a:t>Аренда помещения, закупка материалов и оборудования;</a:t>
            </a:r>
          </a:p>
          <a:p>
            <a:r>
              <a:rPr lang="ru-RU" dirty="0"/>
              <a:t>Изготовление продукта;</a:t>
            </a:r>
          </a:p>
          <a:p>
            <a:r>
              <a:rPr lang="ru-RU" dirty="0"/>
              <a:t>Продажа продукта;</a:t>
            </a:r>
          </a:p>
          <a:p>
            <a:r>
              <a:rPr lang="ru-RU" dirty="0"/>
              <a:t>Дальнейшее расширение производства.</a:t>
            </a:r>
          </a:p>
          <a:p>
            <a:endParaRPr lang="ru-RU" dirty="0"/>
          </a:p>
        </p:txBody>
      </p:sp>
      <p:sp>
        <p:nvSpPr>
          <p:cNvPr id="3" name="Номер слайда 2">
            <a:extLst>
              <a:ext uri="{FF2B5EF4-FFF2-40B4-BE49-F238E27FC236}">
                <a16:creationId xmlns:a16="http://schemas.microsoft.com/office/drawing/2014/main" id="{B71F02B0-F48B-4C7A-830A-0C27812E2705}"/>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id="{A86DAA75-9DE0-412E-9156-0190D944D40A}"/>
              </a:ext>
            </a:extLst>
          </p:cNvPr>
          <p:cNvSpPr>
            <a:spLocks noGrp="1"/>
          </p:cNvSpPr>
          <p:nvPr>
            <p:ph type="title"/>
          </p:nvPr>
        </p:nvSpPr>
        <p:spPr/>
        <p:txBody>
          <a:bodyPr/>
          <a:lstStyle/>
          <a:p>
            <a:r>
              <a:rPr lang="ru-RU" dirty="0"/>
              <a:t>Планы развития </a:t>
            </a:r>
          </a:p>
        </p:txBody>
      </p:sp>
    </p:spTree>
    <p:extLst>
      <p:ext uri="{BB962C8B-B14F-4D97-AF65-F5344CB8AC3E}">
        <p14:creationId xmlns:p14="http://schemas.microsoft.com/office/powerpoint/2010/main" val="3969355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5CA01D0-6589-4D31-85E9-9480C396CCC3}"/>
              </a:ext>
            </a:extLst>
          </p:cNvPr>
          <p:cNvSpPr>
            <a:spLocks noGrp="1"/>
          </p:cNvSpPr>
          <p:nvPr>
            <p:ph idx="1"/>
          </p:nvPr>
        </p:nvSpPr>
        <p:spPr/>
        <p:txBody>
          <a:bodyPr/>
          <a:lstStyle/>
          <a:p>
            <a:r>
              <a:rPr lang="ru-RU" dirty="0"/>
              <a:t>Лаврова С.В. – Лидер стартап-проекта</a:t>
            </a:r>
          </a:p>
          <a:p>
            <a:r>
              <a:rPr lang="ru-RU" dirty="0"/>
              <a:t>Пикина М.А. – Соавтор стартап-проекта </a:t>
            </a:r>
          </a:p>
        </p:txBody>
      </p:sp>
      <p:sp>
        <p:nvSpPr>
          <p:cNvPr id="3" name="Номер слайда 2">
            <a:extLst>
              <a:ext uri="{FF2B5EF4-FFF2-40B4-BE49-F238E27FC236}">
                <a16:creationId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t>10</a:t>
            </a:fld>
            <a:endParaRPr lang="ru-RU" dirty="0"/>
          </a:p>
        </p:txBody>
      </p:sp>
      <p:sp>
        <p:nvSpPr>
          <p:cNvPr id="4" name="Заголовок 3">
            <a:extLst>
              <a:ext uri="{FF2B5EF4-FFF2-40B4-BE49-F238E27FC236}">
                <a16:creationId xmlns:a16="http://schemas.microsoft.com/office/drawing/2014/main" id="{CE657CE1-04C4-464D-B670-6C61E5654EFB}"/>
              </a:ext>
            </a:extLst>
          </p:cNvPr>
          <p:cNvSpPr>
            <a:spLocks noGrp="1"/>
          </p:cNvSpPr>
          <p:nvPr>
            <p:ph type="title"/>
          </p:nvPr>
        </p:nvSpPr>
        <p:spPr/>
        <p:txBody>
          <a:bodyPr/>
          <a:lstStyle/>
          <a:p>
            <a:r>
              <a:rPr lang="ru-RU" dirty="0"/>
              <a:t>Команда</a:t>
            </a:r>
          </a:p>
        </p:txBody>
      </p:sp>
    </p:spTree>
    <p:extLst>
      <p:ext uri="{BB962C8B-B14F-4D97-AF65-F5344CB8AC3E}">
        <p14:creationId xmlns:p14="http://schemas.microsoft.com/office/powerpoint/2010/main" val="3779349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
        <p:nvSpPr>
          <p:cNvPr id="3" name="Подзаголовок 2"/>
          <p:cNvSpPr>
            <a:spLocks noGrp="1"/>
          </p:cNvSpPr>
          <p:nvPr>
            <p:ph type="subTitle" idx="1"/>
          </p:nvPr>
        </p:nvSpPr>
        <p:spPr/>
        <p:txBody>
          <a:bodyPr>
            <a:normAutofit fontScale="92500" lnSpcReduction="20000"/>
          </a:bodyPr>
          <a:lstStyle/>
          <a:p>
            <a:r>
              <a:rPr lang="ru-RU" dirty="0"/>
              <a:t>Контактные данные:</a:t>
            </a:r>
            <a:endParaRPr lang="en-US" dirty="0"/>
          </a:p>
          <a:p>
            <a:r>
              <a:rPr lang="en-US" dirty="0">
                <a:solidFill>
                  <a:srgbClr val="E61E46"/>
                </a:solidFill>
                <a:hlinkClick r:id="rId3">
                  <a:extLst>
                    <a:ext uri="{A12FA001-AC4F-418D-AE19-62706E023703}">
                      <ahyp:hlinkClr xmlns:ahyp="http://schemas.microsoft.com/office/drawing/2018/hyperlinkcolor" val="tx"/>
                    </a:ext>
                  </a:extLst>
                </a:hlinkClick>
              </a:rPr>
              <a:t>simalvrova0808@gmail.com</a:t>
            </a:r>
            <a:endParaRPr lang="en-US" dirty="0">
              <a:solidFill>
                <a:srgbClr val="E61E46"/>
              </a:solidFill>
            </a:endParaRPr>
          </a:p>
          <a:p>
            <a:r>
              <a:rPr lang="en-US" dirty="0">
                <a:solidFill>
                  <a:srgbClr val="E61E46"/>
                </a:solidFill>
                <a:hlinkClick r:id="rId4">
                  <a:extLst>
                    <a:ext uri="{A12FA001-AC4F-418D-AE19-62706E023703}">
                      <ahyp:hlinkClr xmlns:ahyp="http://schemas.microsoft.com/office/drawing/2018/hyperlinkcolor" val="tx"/>
                    </a:ext>
                  </a:extLst>
                </a:hlinkClick>
              </a:rPr>
              <a:t>pikinamrina03@mail.com</a:t>
            </a:r>
            <a:r>
              <a:rPr lang="en-US" dirty="0">
                <a:solidFill>
                  <a:srgbClr val="E61E46"/>
                </a:solidFill>
              </a:rPr>
              <a:t> </a:t>
            </a:r>
            <a:endParaRPr lang="ru-RU" dirty="0">
              <a:solidFill>
                <a:srgbClr val="E61E46"/>
              </a:solidFill>
            </a:endParaRPr>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648</TotalTime>
  <Words>551</Words>
  <Application>Microsoft Office PowerPoint</Application>
  <PresentationFormat>Широкоэкранный</PresentationFormat>
  <Paragraphs>101</Paragraphs>
  <Slides>11</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Calibri</vt:lpstr>
      <vt:lpstr>Gilroy Medium</vt:lpstr>
      <vt:lpstr>Verdana</vt:lpstr>
      <vt:lpstr>Gilroy Bold</vt:lpstr>
      <vt:lpstr>Тема3</vt:lpstr>
      <vt:lpstr>Пенобетонные блоки – «Лего»</vt:lpstr>
      <vt:lpstr>Пользователь и проблема</vt:lpstr>
      <vt:lpstr>Актуальность проекта</vt:lpstr>
      <vt:lpstr>Конкуренты (аналоги)</vt:lpstr>
      <vt:lpstr>Решение</vt:lpstr>
      <vt:lpstr>Бизнес-модель</vt:lpstr>
      <vt:lpstr>Бизнес-модель</vt:lpstr>
      <vt:lpstr>Текущие результаты</vt:lpstr>
      <vt:lpstr>Планы развития </vt:lpstr>
      <vt:lpstr>Команда</vt:lpstr>
      <vt:lpstr>Спасибо за внимание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User</cp:lastModifiedBy>
  <cp:revision>50</cp:revision>
  <dcterms:created xsi:type="dcterms:W3CDTF">2024-01-25T17:19:34Z</dcterms:created>
  <dcterms:modified xsi:type="dcterms:W3CDTF">2024-11-25T19:13:42Z</dcterms:modified>
</cp:coreProperties>
</file>