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3"/>
  </p:notesMasterIdLst>
  <p:sldIdLst>
    <p:sldId id="359" r:id="rId5"/>
    <p:sldId id="399" r:id="rId6"/>
    <p:sldId id="390" r:id="rId7"/>
    <p:sldId id="404" r:id="rId8"/>
    <p:sldId id="685" r:id="rId9"/>
    <p:sldId id="393" r:id="rId10"/>
    <p:sldId id="395" r:id="rId11"/>
    <p:sldId id="686" r:id="rId12"/>
    <p:sldId id="394" r:id="rId13"/>
    <p:sldId id="687" r:id="rId14"/>
    <p:sldId id="688" r:id="rId15"/>
    <p:sldId id="690" r:id="rId16"/>
    <p:sldId id="402" r:id="rId17"/>
    <p:sldId id="397" r:id="rId18"/>
    <p:sldId id="691" r:id="rId19"/>
    <p:sldId id="403" r:id="rId20"/>
    <p:sldId id="261" r:id="rId21"/>
    <p:sldId id="291" r:id="rId22"/>
  </p:sldIdLst>
  <p:sldSz cx="9144000" cy="5143500" type="screen16x9"/>
  <p:notesSz cx="6858000" cy="9144000"/>
  <p:embeddedFontLst>
    <p:embeddedFont>
      <p:font typeface="PT Sans" panose="020B0503020203020204" pitchFamily="34" charset="-52"/>
      <p:regular r:id="rId24"/>
      <p:bold r:id="rId25"/>
      <p:italic r:id="rId26"/>
      <p:boldItalic r:id="rId27"/>
    </p:embeddedFont>
    <p:embeddedFont>
      <p:font typeface="Raleway Medium" pitchFamily="2" charset="-52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7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363" userDrawn="1">
          <p15:clr>
            <a:srgbClr val="A4A3A4"/>
          </p15:clr>
        </p15:guide>
        <p15:guide id="4" pos="50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0FE"/>
    <a:srgbClr val="387CBE"/>
    <a:srgbClr val="3E7FC1"/>
    <a:srgbClr val="FFCD00"/>
    <a:srgbClr val="0543E8"/>
    <a:srgbClr val="F43162"/>
    <a:srgbClr val="008000"/>
    <a:srgbClr val="7E36B4"/>
    <a:srgbClr val="BEE395"/>
    <a:srgbClr val="C59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61" y="72"/>
      </p:cViewPr>
      <p:guideLst>
        <p:guide orient="horz" pos="327"/>
        <p:guide pos="181"/>
        <p:guide pos="363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F06B7E8-CD7B-AFD2-2D38-C6D944C8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AF7E3180-6B84-53FE-5A72-E87F6DA121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6AEE6405-F6E5-94A4-F0B1-177A088749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106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222786E-2D06-E71B-4C56-51A5C8AB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E7802D8-A4F2-82DA-6B4D-D11210DD9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F6756352-0953-AB0A-6A7C-66A02DC2A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4587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222786E-2D06-E71B-4C56-51A5C8AB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E7802D8-A4F2-82DA-6B4D-D11210DD9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F6756352-0953-AB0A-6A7C-66A02DC2A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1581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50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31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230F993D-8036-5AA4-80AF-FA676BAB4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7F4B6F4E-CD91-A2DF-71FF-4F3705FE3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8307768A-3A9B-1386-995A-056F6CEAE5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456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2076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3F3E719-6CF7-77B5-5CA8-7261265C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65ABC4-6563-0813-57E8-31665391F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ED62834-F931-2FF6-CB6F-65B89F92F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550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94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8064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2682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82635715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4826357153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Если ваша задача получена от компании, которая работает с вашим вузом или Университетом 2035, то задачи изначально подобраны так, чтобы их могли решить студенты в течение 2-3 месяцев. Таким образом, вам не нужно доказывать, что вы способны решить задачу — мы и так это знаем.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43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NUL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NUL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@budetchisto_tatar-pervyi-molodezhnyi-ekofest-v-kazani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ninagallery.ru/blog/%D0%BF%D1%80%D0%BE%D0%B3%D1%80%D0%B0%D0%BC%D0%BC%D0%B0-%D1%84%D0%B5%D1%81%D1%82%D0%B8%D0%B2%D0%B0%D0%BB%D1%8F-%D1%87%D0%B8%D1%81%D1%82%D0%B0%D1%8F-%D0%B2%D0%BE%D0%BB%D0%BD%D0%B0/?ysclid=m2trrw6mg959117956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uban24.tv/item/v-gelendjike-prohodit-ekofestival-chistaya-volna?ysclid=m2ti9pizc9493464037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jpe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6.png"/><Relationship Id="rId10" Type="http://schemas.openxmlformats.org/officeDocument/2006/relationships/image" Target="../media/image23.jpeg"/><Relationship Id="rId4" Type="http://schemas.openxmlformats.org/officeDocument/2006/relationships/image" Target="../media/image5.png"/><Relationship Id="rId9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2.png"/><Relationship Id="rId18" Type="http://schemas.openxmlformats.org/officeDocument/2006/relationships/hyperlink" Target="mailto:kirgintsev@sfedu.ru" TargetMode="External"/><Relationship Id="rId3" Type="http://schemas.openxmlformats.org/officeDocument/2006/relationships/image" Target="../media/image27.png"/><Relationship Id="rId21" Type="http://schemas.openxmlformats.org/officeDocument/2006/relationships/image" Target="../media/image36.png"/><Relationship Id="rId7" Type="http://schemas.openxmlformats.org/officeDocument/2006/relationships/image" Target="../media/image29.png"/><Relationship Id="rId12" Type="http://schemas.openxmlformats.org/officeDocument/2006/relationships/hyperlink" Target="mailto:korole@sfedu.ru" TargetMode="External"/><Relationship Id="rId17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.jpeg"/><Relationship Id="rId20" Type="http://schemas.openxmlformats.org/officeDocument/2006/relationships/hyperlink" Target="mailto:aborodi@sfedu.ru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alemarc@sfedu.ru" TargetMode="External"/><Relationship Id="rId11" Type="http://schemas.openxmlformats.org/officeDocument/2006/relationships/image" Target="../media/image31.png"/><Relationship Id="rId24" Type="http://schemas.openxmlformats.org/officeDocument/2006/relationships/hyperlink" Target="mailto:kolomyitsev@sfedu.ru" TargetMode="External"/><Relationship Id="rId5" Type="http://schemas.openxmlformats.org/officeDocument/2006/relationships/hyperlink" Target="mailto:kzaichenko@sfedu.ru" TargetMode="External"/><Relationship Id="rId15" Type="http://schemas.openxmlformats.org/officeDocument/2006/relationships/image" Target="../media/image1.png"/><Relationship Id="rId23" Type="http://schemas.openxmlformats.org/officeDocument/2006/relationships/image" Target="../media/image37.png"/><Relationship Id="rId10" Type="http://schemas.openxmlformats.org/officeDocument/2006/relationships/hyperlink" Target="mailto:kozyk@sfedu.ru" TargetMode="External"/><Relationship Id="rId19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hyperlink" Target="mailto:dgodunov@sfedu.ru" TargetMode="External"/><Relationship Id="rId14" Type="http://schemas.openxmlformats.org/officeDocument/2006/relationships/image" Target="../media/image33.jpg"/><Relationship Id="rId22" Type="http://schemas.openxmlformats.org/officeDocument/2006/relationships/hyperlink" Target="mailto:maalek@sfedu.ru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56" y="325041"/>
            <a:ext cx="831850" cy="5691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934269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455631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85190" y="1532277"/>
            <a:ext cx="5262826" cy="75147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SBS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-24 а23 Фестиваль экологических инициатив «Всё до лампочки»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467986"/>
            <a:ext cx="4080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8D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Южный Федеральный Университет</a:t>
            </a:r>
          </a:p>
          <a:p>
            <a:pPr algn="ctr"/>
            <a:r>
              <a:rPr lang="ru-RU" sz="1600" dirty="0">
                <a:solidFill>
                  <a:srgbClr val="8D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нанотехнологий, электроники и приборостроения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658" y="2467712"/>
            <a:ext cx="3727342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121021" y="1648514"/>
            <a:ext cx="2911151" cy="6352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Демо-день 14.12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C2439771-CF67-2D1C-1EBE-086B451FE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B563B66-1B0F-B043-5C62-F0E56704CA1B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1D0A281-51A4-7B32-6ECF-145F46D84B38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42360A-2A72-8324-87F3-709FB4167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0576061-0CF9-9797-0403-64C7AA075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1B5CAB-9681-F0C1-777B-17C604D3397A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Краткое описание проекта</a:t>
            </a:r>
            <a:endParaRPr lang="ru-RU" sz="2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BA09024-66C8-CA3C-7EAD-B2FFDFD9C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5F9AA3-ED93-09E6-D4BE-FF6995D883D5}"/>
              </a:ext>
            </a:extLst>
          </p:cNvPr>
          <p:cNvSpPr txBox="1"/>
          <p:nvPr/>
        </p:nvSpPr>
        <p:spPr>
          <a:xfrm>
            <a:off x="7849892" y="4773478"/>
            <a:ext cx="1154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2 из 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DE9448-71D2-4191-9065-BC3E9D992347}"/>
              </a:ext>
            </a:extLst>
          </p:cNvPr>
          <p:cNvSpPr txBox="1"/>
          <p:nvPr/>
        </p:nvSpPr>
        <p:spPr>
          <a:xfrm>
            <a:off x="6109299" y="1141173"/>
            <a:ext cx="280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Направление проекта:</a:t>
            </a:r>
          </a:p>
          <a:p>
            <a:pPr algn="ctr"/>
            <a:r>
              <a:rPr lang="ru-RU" sz="1200" dirty="0"/>
              <a:t>социальное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0DED2F-65CC-4B71-BE21-97DCF38A828F}"/>
              </a:ext>
            </a:extLst>
          </p:cNvPr>
          <p:cNvSpPr txBox="1"/>
          <p:nvPr/>
        </p:nvSpPr>
        <p:spPr>
          <a:xfrm>
            <a:off x="6152809" y="1958291"/>
            <a:ext cx="253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География проекта: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 Таганрог</a:t>
            </a:r>
            <a:r>
              <a:rPr lang="ru-RU" sz="12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18C707-CDA4-4358-AF63-9E02DF45E1BD}"/>
              </a:ext>
            </a:extLst>
          </p:cNvPr>
          <p:cNvSpPr/>
          <p:nvPr/>
        </p:nvSpPr>
        <p:spPr>
          <a:xfrm>
            <a:off x="487680" y="2454280"/>
            <a:ext cx="553481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Фестиваль состоит из серии научно-просветительских мероприятий, включая 4 этапа: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Фестиваля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экомарафон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«Безопасная среда: контроль качества и методы диагностики»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серия интерактивных игр «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Экоквиз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и «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Эколабиринт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Фестиваля в формате познавательного квеста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FB23D10-86D8-45D4-9BA5-852E310EF061}"/>
              </a:ext>
            </a:extLst>
          </p:cNvPr>
          <p:cNvSpPr/>
          <p:nvPr/>
        </p:nvSpPr>
        <p:spPr>
          <a:xfrm>
            <a:off x="487680" y="934895"/>
            <a:ext cx="53111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Фестиваль экологических инициатив «Всё до лампочки» способствует повышению экологической грамотности молодежи и изменению потребительского отношения к окружающей среде. 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FC227BD-C96C-4C1C-9741-A6FAC56EB9D9}"/>
              </a:ext>
            </a:extLst>
          </p:cNvPr>
          <p:cNvSpPr/>
          <p:nvPr/>
        </p:nvSpPr>
        <p:spPr>
          <a:xfrm>
            <a:off x="5862403" y="2773576"/>
            <a:ext cx="31445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Социальный эффект: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интереса к проблемам сохранения окружающей среды и обеспечения экологической безопасности, что способствует увеличение значимости добровольческого движения и увеличению количества волонтеров в общественных акциях</a:t>
            </a:r>
          </a:p>
        </p:txBody>
      </p:sp>
    </p:spTree>
    <p:extLst>
      <p:ext uri="{BB962C8B-B14F-4D97-AF65-F5344CB8AC3E}">
        <p14:creationId xmlns:p14="http://schemas.microsoft.com/office/powerpoint/2010/main" val="18479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Проблема</a:t>
            </a:r>
            <a:endParaRPr lang="ru-RU" sz="2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6D1B63-D3F9-FE1E-E51C-A5647A870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6" b="98172" l="6094" r="99401">
                        <a14:foregroundMark x1="7592" y1="94093" x2="6094" y2="72433"/>
                        <a14:foregroundMark x1="6094" y1="72433" x2="12687" y2="66948"/>
                        <a14:foregroundMark x1="68831" y1="42897" x2="64835" y2="23769"/>
                        <a14:foregroundMark x1="64835" y1="23769" x2="66279" y2="22031"/>
                        <a14:foregroundMark x1="81202" y1="16800" x2="96304" y2="57243"/>
                        <a14:foregroundMark x1="96304" y1="57243" x2="98102" y2="88608"/>
                        <a14:foregroundMark x1="72727" y1="55837" x2="72328" y2="72996"/>
                        <a14:foregroundMark x1="72328" y1="72996" x2="87213" y2="78622"/>
                        <a14:foregroundMark x1="87213" y1="78622" x2="94505" y2="92124"/>
                        <a14:foregroundMark x1="94505" y1="92124" x2="94705" y2="93249"/>
                        <a14:foregroundMark x1="93906" y1="98172" x2="85714" y2="85091"/>
                        <a14:foregroundMark x1="85714" y1="85091" x2="73327" y2="78762"/>
                        <a14:foregroundMark x1="73327" y1="78762" x2="65934" y2="62869"/>
                        <a14:foregroundMark x1="65934" y1="62869" x2="63636" y2="27004"/>
                        <a14:foregroundMark x1="63636" y1="27004" x2="76424" y2="20394"/>
                        <a14:foregroundMark x1="76424" y1="20394" x2="90010" y2="20394"/>
                        <a14:foregroundMark x1="90010" y1="20394" x2="95205" y2="35302"/>
                        <a14:foregroundMark x1="95205" y1="35302" x2="97902" y2="73699"/>
                        <a14:foregroundMark x1="97902" y1="73699" x2="78222" y2="58368"/>
                        <a14:foregroundMark x1="78222" y1="58368" x2="74525" y2="49367"/>
                        <a14:foregroundMark x1="75125" y1="35021" x2="99401" y2="60900"/>
                        <a14:backgroundMark x1="66633" y1="21097" x2="80519" y2="15049"/>
                        <a14:backgroundMark x1="80519" y1="15049" x2="74925" y2="12377"/>
                        <a14:backgroundMark x1="71728" y1="15190" x2="82517" y2="7876"/>
                        <a14:backgroundMark x1="82517" y1="7876" x2="58242" y2="13361"/>
                        <a14:backgroundMark x1="59441" y1="11814" x2="79920" y2="15049"/>
                        <a14:backgroundMark x1="79920" y1="15049" x2="88412" y2="11814"/>
                        <a14:backgroundMark x1="85115" y1="13361" x2="71828" y2="14205"/>
                        <a14:backgroundMark x1="71828" y1="14205" x2="63736" y2="18003"/>
                        <a14:backgroundMark x1="68232" y1="18284" x2="82717" y2="108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749" y="1073965"/>
            <a:ext cx="3808976" cy="29955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22898D-7AA2-88D9-768C-FA424173A8EB}"/>
              </a:ext>
            </a:extLst>
          </p:cNvPr>
          <p:cNvSpPr txBox="1"/>
          <p:nvPr/>
        </p:nvSpPr>
        <p:spPr>
          <a:xfrm>
            <a:off x="5763433" y="4751206"/>
            <a:ext cx="46766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3 из 18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82714F7-B9F9-49E7-AE2D-A073073401F2}"/>
              </a:ext>
            </a:extLst>
          </p:cNvPr>
          <p:cNvSpPr/>
          <p:nvPr/>
        </p:nvSpPr>
        <p:spPr>
          <a:xfrm>
            <a:off x="4407750" y="1255127"/>
            <a:ext cx="43129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Формирование ответственного отношения к окружающей среде у взрослого человека строится на базе экологического сознания, построенного в период его взросления. В свою очередь для построения экологического сознания очень важно у молодежи закладывать бережное, гуманное, осознано-ответственное отношение к природе, которое зарождается непосредственно при интеграции природы и человека. Примерами таких интеграций являются любые созидательные взаимодействия человека с природной средой, которые включают наблюдения за природой, проведение экологических мероприятий и др.</a:t>
            </a:r>
          </a:p>
        </p:txBody>
      </p:sp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A2CD714-8EC8-744D-A5B4-392CC0D4F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8ED30C3-745A-969E-C9B3-E905D98A9D8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D1AD366-167C-96C5-CD74-D67C649A9FA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3F02574-201C-B673-073A-E9F26EB1B240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400020-4AA1-BB44-BB9B-BA1E363EE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83E491B-1A73-0B4D-EBCC-A611D298A2AE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(продукт)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30D6A-B9DC-0F6A-EF80-1AA957BB9628}"/>
              </a:ext>
            </a:extLst>
          </p:cNvPr>
          <p:cNvSpPr txBox="1"/>
          <p:nvPr/>
        </p:nvSpPr>
        <p:spPr>
          <a:xfrm>
            <a:off x="254760" y="770482"/>
            <a:ext cx="6287427" cy="29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b="1" dirty="0">
                <a:solidFill>
                  <a:srgbClr val="013E99"/>
                </a:solidFill>
              </a:rPr>
              <a:t>ФЕСТИВАЛЬ ЭКОЛОГИЧЕСКИХ ИНИЦИАТИВ «ВСЁ ДО ЛАМПОЧКИ»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14C995-69EA-F793-CF77-1095F4304789}"/>
              </a:ext>
            </a:extLst>
          </p:cNvPr>
          <p:cNvSpPr txBox="1"/>
          <p:nvPr/>
        </p:nvSpPr>
        <p:spPr>
          <a:xfrm>
            <a:off x="6786336" y="4835723"/>
            <a:ext cx="31364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4 из 18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257ED5B-9842-45C8-90B3-7879AD729DAA}"/>
              </a:ext>
            </a:extLst>
          </p:cNvPr>
          <p:cNvSpPr/>
          <p:nvPr/>
        </p:nvSpPr>
        <p:spPr>
          <a:xfrm>
            <a:off x="705610" y="1261020"/>
            <a:ext cx="3569210" cy="356725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A5699AFD-DD58-41A9-B22C-8E6E487A21EF}"/>
              </a:ext>
            </a:extLst>
          </p:cNvPr>
          <p:cNvSpPr txBox="1"/>
          <p:nvPr/>
        </p:nvSpPr>
        <p:spPr>
          <a:xfrm>
            <a:off x="545383" y="1066910"/>
            <a:ext cx="483317" cy="96477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54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5400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1DFA8A8-B1C9-4EA4-BB60-1229B64AEAA4}"/>
              </a:ext>
            </a:extLst>
          </p:cNvPr>
          <p:cNvSpPr/>
          <p:nvPr/>
        </p:nvSpPr>
        <p:spPr>
          <a:xfrm>
            <a:off x="5029408" y="1268464"/>
            <a:ext cx="3569210" cy="356725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C1D990A4-19B2-4283-9EAA-F452E52BF3C5}"/>
              </a:ext>
            </a:extLst>
          </p:cNvPr>
          <p:cNvSpPr txBox="1"/>
          <p:nvPr/>
        </p:nvSpPr>
        <p:spPr>
          <a:xfrm>
            <a:off x="4930634" y="1089973"/>
            <a:ext cx="536658" cy="96477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54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5400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D93D9C3-83F1-471F-9A12-83BFAC632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4917FC1-2973-4DB0-ACD3-DF406122F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006" y="131817"/>
            <a:ext cx="422634" cy="381216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5326E3F-C976-4E3E-900C-CE6B11E816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0" name="object 14">
            <a:extLst>
              <a:ext uri="{FF2B5EF4-FFF2-40B4-BE49-F238E27FC236}">
                <a16:creationId xmlns:a16="http://schemas.microsoft.com/office/drawing/2014/main" id="{837CF481-7774-445E-B2EC-D49964FA8356}"/>
              </a:ext>
            </a:extLst>
          </p:cNvPr>
          <p:cNvSpPr txBox="1"/>
          <p:nvPr/>
        </p:nvSpPr>
        <p:spPr>
          <a:xfrm>
            <a:off x="1097135" y="1572363"/>
            <a:ext cx="2116296" cy="19116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sz="1273" b="1" dirty="0">
                <a:solidFill>
                  <a:srgbClr val="1D4992"/>
                </a:solidFill>
              </a:rPr>
              <a:t>ОТКРЫТИЕ ФЕСТИВАЛЯ</a:t>
            </a:r>
          </a:p>
        </p:txBody>
      </p:sp>
      <p:sp>
        <p:nvSpPr>
          <p:cNvPr id="31" name="Rectangle 21">
            <a:extLst>
              <a:ext uri="{FF2B5EF4-FFF2-40B4-BE49-F238E27FC236}">
                <a16:creationId xmlns:a16="http://schemas.microsoft.com/office/drawing/2014/main" id="{8954EE36-E166-4F1F-88C9-58E6970D619A}"/>
              </a:ext>
            </a:extLst>
          </p:cNvPr>
          <p:cNvSpPr/>
          <p:nvPr/>
        </p:nvSpPr>
        <p:spPr>
          <a:xfrm>
            <a:off x="906708" y="2039221"/>
            <a:ext cx="3234495" cy="875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73" dirty="0"/>
              <a:t>работа тематических площадок, где  организованы лекционные и практические мероприятия экологической направленности:</a:t>
            </a:r>
            <a:endParaRPr lang="ru-RU" sz="1200" dirty="0"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21">
            <a:extLst>
              <a:ext uri="{FF2B5EF4-FFF2-40B4-BE49-F238E27FC236}">
                <a16:creationId xmlns:a16="http://schemas.microsoft.com/office/drawing/2014/main" id="{019F6671-55A6-4E51-A5B9-94E7A0A4A9FA}"/>
              </a:ext>
            </a:extLst>
          </p:cNvPr>
          <p:cNvSpPr/>
          <p:nvPr/>
        </p:nvSpPr>
        <p:spPr>
          <a:xfrm>
            <a:off x="1097135" y="3108678"/>
            <a:ext cx="2853640" cy="1547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935" indent="-207935" algn="just">
              <a:buFont typeface="Courier New" panose="02070309020205020404" pitchFamily="49" charset="0"/>
              <a:buChar char="o"/>
            </a:pPr>
            <a:r>
              <a:rPr lang="ru-RU" sz="1182" dirty="0"/>
              <a:t>«три кита» осознанного потребления; </a:t>
            </a:r>
          </a:p>
          <a:p>
            <a:pPr marL="207935" indent="-207935" algn="just">
              <a:buFont typeface="Courier New" panose="02070309020205020404" pitchFamily="49" charset="0"/>
              <a:buChar char="o"/>
            </a:pPr>
            <a:r>
              <a:rPr lang="ru-RU" sz="1182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виды пластика, его сортировка и переработка;</a:t>
            </a:r>
          </a:p>
          <a:p>
            <a:pPr marL="207935" indent="-207935" algn="just">
              <a:buFont typeface="Courier New" panose="02070309020205020404" pitchFamily="49" charset="0"/>
              <a:buChar char="o"/>
            </a:pPr>
            <a:r>
              <a:rPr lang="ru-RU" sz="1182" dirty="0"/>
              <a:t>утилизация и переработка отходов производства и потребления;</a:t>
            </a:r>
          </a:p>
          <a:p>
            <a:pPr marL="207935" indent="-207935" algn="just">
              <a:buFont typeface="Courier New" panose="02070309020205020404" pitchFamily="49" charset="0"/>
              <a:buChar char="o"/>
            </a:pPr>
            <a:r>
              <a:rPr lang="ru-RU" sz="1182" dirty="0"/>
              <a:t>нитраты в продуктах питания: мифы и реальность.</a:t>
            </a:r>
            <a:endParaRPr lang="ru-RU" sz="1182" dirty="0"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14">
            <a:extLst>
              <a:ext uri="{FF2B5EF4-FFF2-40B4-BE49-F238E27FC236}">
                <a16:creationId xmlns:a16="http://schemas.microsoft.com/office/drawing/2014/main" id="{C612A350-225D-423D-A2C4-EDCCBA537614}"/>
              </a:ext>
            </a:extLst>
          </p:cNvPr>
          <p:cNvSpPr txBox="1"/>
          <p:nvPr/>
        </p:nvSpPr>
        <p:spPr>
          <a:xfrm>
            <a:off x="5566066" y="1473425"/>
            <a:ext cx="3304835" cy="389044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sz="1273" b="1" dirty="0">
                <a:solidFill>
                  <a:srgbClr val="1D4992"/>
                </a:solidFill>
              </a:rPr>
              <a:t>СЕРИЯ ИНТЕРАКТИВНЫХ ИГР</a:t>
            </a:r>
          </a:p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sz="1273" b="1" dirty="0">
                <a:solidFill>
                  <a:srgbClr val="1D4992"/>
                </a:solidFill>
              </a:rPr>
              <a:t>«ЭКОКВИЗ» И «ЭКОЛАБИРИНТ»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D1A1164-D359-4A5B-8636-234432E153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484" y="3382832"/>
            <a:ext cx="1676529" cy="1257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2" descr="https://sun9-23.userapi.com/impg/CqAzqWK0QXesf3DjrEPNUPrdIDB9_Gv4k3obhQ/8F1rSflv62Q.jpg?size=604x402&amp;quality=95&amp;sign=8450f14115297da0a6b04a1f4c6c9379&amp;c_uniq_tag=XQw5Fz46jx-MpIFrrv6JKThTfMISfybrR9SOMhSchqI&amp;type=album">
            <a:extLst>
              <a:ext uri="{FF2B5EF4-FFF2-40B4-BE49-F238E27FC236}">
                <a16:creationId xmlns:a16="http://schemas.microsoft.com/office/drawing/2014/main" id="{81780BCB-59B0-43E6-B82E-B31B72AD1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60" y="3403769"/>
            <a:ext cx="1826307" cy="1215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21">
            <a:extLst>
              <a:ext uri="{FF2B5EF4-FFF2-40B4-BE49-F238E27FC236}">
                <a16:creationId xmlns:a16="http://schemas.microsoft.com/office/drawing/2014/main" id="{CDFC880D-4BC8-431B-AF0E-3F8D5995D39B}"/>
              </a:ext>
            </a:extLst>
          </p:cNvPr>
          <p:cNvSpPr/>
          <p:nvPr/>
        </p:nvSpPr>
        <p:spPr>
          <a:xfrm>
            <a:off x="5196765" y="1976080"/>
            <a:ext cx="32344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участники в командах поэтапно решают вопросы разной направленности, осуществляют совместный командный поиск решений, раскрывают творческие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способности в рамках экологической игры, узнают много новых фактов по экологической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1908562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A2CD714-8EC8-744D-A5B4-392CC0D4F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8ED30C3-745A-969E-C9B3-E905D98A9D8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D1AD366-167C-96C5-CD74-D67C649A9FA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3F02574-201C-B673-073A-E9F26EB1B240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400020-4AA1-BB44-BB9B-BA1E363EE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83E491B-1A73-0B4D-EBCC-A611D298A2AE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(продукт)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30D6A-B9DC-0F6A-EF80-1AA957BB9628}"/>
              </a:ext>
            </a:extLst>
          </p:cNvPr>
          <p:cNvSpPr txBox="1"/>
          <p:nvPr/>
        </p:nvSpPr>
        <p:spPr>
          <a:xfrm>
            <a:off x="254760" y="770482"/>
            <a:ext cx="6287427" cy="29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b="1" dirty="0">
                <a:solidFill>
                  <a:srgbClr val="013E99"/>
                </a:solidFill>
              </a:rPr>
              <a:t>ФЕСТИВАЛЬ ЭКОЛОГИЧЕСКИХ ИНИЦИАТИВ «ВСЁ ДО ЛАМПОЧКИ»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14C995-69EA-F793-CF77-1095F4304789}"/>
              </a:ext>
            </a:extLst>
          </p:cNvPr>
          <p:cNvSpPr txBox="1"/>
          <p:nvPr/>
        </p:nvSpPr>
        <p:spPr>
          <a:xfrm>
            <a:off x="6786336" y="4835723"/>
            <a:ext cx="31364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5 из 18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257ED5B-9842-45C8-90B3-7879AD729DAA}"/>
              </a:ext>
            </a:extLst>
          </p:cNvPr>
          <p:cNvSpPr/>
          <p:nvPr/>
        </p:nvSpPr>
        <p:spPr>
          <a:xfrm>
            <a:off x="705610" y="1261020"/>
            <a:ext cx="3569210" cy="356725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A5699AFD-DD58-41A9-B22C-8E6E487A21EF}"/>
              </a:ext>
            </a:extLst>
          </p:cNvPr>
          <p:cNvSpPr txBox="1"/>
          <p:nvPr/>
        </p:nvSpPr>
        <p:spPr>
          <a:xfrm>
            <a:off x="545383" y="1066910"/>
            <a:ext cx="483317" cy="96477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54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5400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1DFA8A8-B1C9-4EA4-BB60-1229B64AEAA4}"/>
              </a:ext>
            </a:extLst>
          </p:cNvPr>
          <p:cNvSpPr/>
          <p:nvPr/>
        </p:nvSpPr>
        <p:spPr>
          <a:xfrm>
            <a:off x="5029408" y="1268464"/>
            <a:ext cx="3569210" cy="356725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C1D990A4-19B2-4283-9EAA-F452E52BF3C5}"/>
              </a:ext>
            </a:extLst>
          </p:cNvPr>
          <p:cNvSpPr txBox="1"/>
          <p:nvPr/>
        </p:nvSpPr>
        <p:spPr>
          <a:xfrm>
            <a:off x="4930634" y="1089973"/>
            <a:ext cx="536658" cy="96477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54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5400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D93D9C3-83F1-471F-9A12-83BFAC632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4917FC1-2973-4DB0-ACD3-DF406122F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006" y="131817"/>
            <a:ext cx="422634" cy="381216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5326E3F-C976-4E3E-900C-CE6B11E816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3" name="object 14">
            <a:extLst>
              <a:ext uri="{FF2B5EF4-FFF2-40B4-BE49-F238E27FC236}">
                <a16:creationId xmlns:a16="http://schemas.microsoft.com/office/drawing/2014/main" id="{5A7A978F-5B3D-41B2-A0BA-8BAD4CC423AF}"/>
              </a:ext>
            </a:extLst>
          </p:cNvPr>
          <p:cNvSpPr txBox="1"/>
          <p:nvPr/>
        </p:nvSpPr>
        <p:spPr>
          <a:xfrm>
            <a:off x="5467292" y="1503004"/>
            <a:ext cx="3464917" cy="19116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sz="1273" b="1" dirty="0">
                <a:solidFill>
                  <a:srgbClr val="1D4992"/>
                </a:solidFill>
              </a:rPr>
              <a:t>ЗАКРЫТИЕ ФЕСТИВАЛЯ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5558694-80D1-4BFC-B425-E05C53E1D3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7833" y="3261134"/>
            <a:ext cx="1636194" cy="1342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C752FB4-A668-403E-8ACD-905E878AC39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193" y="3212830"/>
            <a:ext cx="1813143" cy="1359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object 14">
            <a:extLst>
              <a:ext uri="{FF2B5EF4-FFF2-40B4-BE49-F238E27FC236}">
                <a16:creationId xmlns:a16="http://schemas.microsoft.com/office/drawing/2014/main" id="{C9978489-2E0E-4CB4-85E9-617A7E747028}"/>
              </a:ext>
            </a:extLst>
          </p:cNvPr>
          <p:cNvSpPr txBox="1"/>
          <p:nvPr/>
        </p:nvSpPr>
        <p:spPr>
          <a:xfrm>
            <a:off x="1028561" y="1363338"/>
            <a:ext cx="3464917" cy="586918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sz="1273" b="1" dirty="0">
                <a:solidFill>
                  <a:srgbClr val="1D4992"/>
                </a:solidFill>
              </a:rPr>
              <a:t>ЭКОМАРАФОН «БЕЗОПАСНАЯ СРЕДА:</a:t>
            </a:r>
          </a:p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sz="1273" b="1" dirty="0">
                <a:solidFill>
                  <a:srgbClr val="1D4992"/>
                </a:solidFill>
              </a:rPr>
              <a:t>КОНТРОЛЬ КАЧЕСТВА И МЕТОДЫ</a:t>
            </a:r>
          </a:p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sz="1273" b="1" dirty="0">
                <a:solidFill>
                  <a:srgbClr val="1D4992"/>
                </a:solidFill>
              </a:rPr>
              <a:t>ДИАГНОСТИКИ»</a:t>
            </a:r>
          </a:p>
        </p:txBody>
      </p:sp>
      <p:sp>
        <p:nvSpPr>
          <p:cNvPr id="41" name="Rectangle 21">
            <a:extLst>
              <a:ext uri="{FF2B5EF4-FFF2-40B4-BE49-F238E27FC236}">
                <a16:creationId xmlns:a16="http://schemas.microsoft.com/office/drawing/2014/main" id="{EE5F215F-C96A-41DE-899D-C4C5243DB314}"/>
              </a:ext>
            </a:extLst>
          </p:cNvPr>
          <p:cNvSpPr/>
          <p:nvPr/>
        </p:nvSpPr>
        <p:spPr>
          <a:xfrm>
            <a:off x="743380" y="1950256"/>
            <a:ext cx="3493669" cy="1267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73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серия мероприятий, включая мастер-классы по оценке техногенных воздействий на окружающую среду, встречи с экспертами, практические работы с приборами и методами экологического контроля под руководством наставников:</a:t>
            </a:r>
          </a:p>
        </p:txBody>
      </p:sp>
      <p:sp>
        <p:nvSpPr>
          <p:cNvPr id="42" name="Rectangle 21">
            <a:extLst>
              <a:ext uri="{FF2B5EF4-FFF2-40B4-BE49-F238E27FC236}">
                <a16:creationId xmlns:a16="http://schemas.microsoft.com/office/drawing/2014/main" id="{39B2AE5D-4A5A-460D-817F-672E8D39DED3}"/>
              </a:ext>
            </a:extLst>
          </p:cNvPr>
          <p:cNvSpPr/>
          <p:nvPr/>
        </p:nvSpPr>
        <p:spPr>
          <a:xfrm>
            <a:off x="5128933" y="2044078"/>
            <a:ext cx="3493669" cy="1016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1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в формате познавательного </a:t>
            </a:r>
            <a:r>
              <a:rPr lang="ru-RU" sz="1201" dirty="0" err="1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квеста</a:t>
            </a:r>
            <a:r>
              <a:rPr lang="ru-RU" sz="1201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, где участники в командах проходят испытания в разных локациях, закрепляя полученные знания и навыки в области экологии и</a:t>
            </a:r>
          </a:p>
          <a:p>
            <a:pPr algn="just"/>
            <a:r>
              <a:rPr lang="ru-RU" sz="1201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безопасности жизнедеятельности</a:t>
            </a:r>
          </a:p>
        </p:txBody>
      </p:sp>
      <p:sp>
        <p:nvSpPr>
          <p:cNvPr id="43" name="Rectangle 21">
            <a:extLst>
              <a:ext uri="{FF2B5EF4-FFF2-40B4-BE49-F238E27FC236}">
                <a16:creationId xmlns:a16="http://schemas.microsoft.com/office/drawing/2014/main" id="{A898148A-8D2B-4C65-A56E-86AC860F5E4F}"/>
              </a:ext>
            </a:extLst>
          </p:cNvPr>
          <p:cNvSpPr/>
          <p:nvPr/>
        </p:nvSpPr>
        <p:spPr>
          <a:xfrm>
            <a:off x="965358" y="3271269"/>
            <a:ext cx="30497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935" indent="-207935" algn="just">
              <a:buFont typeface="Courier New" panose="02070309020205020404" pitchFamily="49" charset="0"/>
              <a:buChar char="o"/>
            </a:pPr>
            <a:r>
              <a:rPr lang="ru-RU" sz="1200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качественного и количественного состава загрязнений в воздухе;</a:t>
            </a:r>
          </a:p>
          <a:p>
            <a:pPr marL="207935" indent="-207935" algn="just">
              <a:buFont typeface="Courier New" panose="02070309020205020404" pitchFamily="49" charset="0"/>
              <a:buChar char="o"/>
            </a:pPr>
            <a:r>
              <a:rPr lang="ru-RU" sz="1200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уровня шума;</a:t>
            </a:r>
          </a:p>
          <a:p>
            <a:pPr marL="207935" indent="-207935" algn="just">
              <a:buFont typeface="Courier New" panose="02070309020205020404" pitchFamily="49" charset="0"/>
              <a:buChar char="o"/>
            </a:pPr>
            <a:r>
              <a:rPr lang="ru-RU" sz="1200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концентрации опасных веществ в растительной пище;</a:t>
            </a:r>
          </a:p>
          <a:p>
            <a:pPr marL="207935" indent="-207935">
              <a:buFont typeface="Courier New" panose="02070309020205020404" pitchFamily="49" charset="0"/>
              <a:buChar char="o"/>
            </a:pPr>
            <a:r>
              <a:rPr lang="ru-RU" sz="1200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радиационного фона;</a:t>
            </a:r>
          </a:p>
          <a:p>
            <a:pPr marL="207935" indent="-207935">
              <a:buFont typeface="Courier New" panose="02070309020205020404" pitchFamily="49" charset="0"/>
              <a:buChar char="o"/>
            </a:pPr>
            <a:r>
              <a:rPr lang="ru-RU" sz="1200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жесткости воды и др. </a:t>
            </a:r>
          </a:p>
        </p:txBody>
      </p:sp>
    </p:spTree>
    <p:extLst>
      <p:ext uri="{BB962C8B-B14F-4D97-AF65-F5344CB8AC3E}">
        <p14:creationId xmlns:p14="http://schemas.microsoft.com/office/powerpoint/2010/main" val="45226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1D8115-DA8A-46A2-E809-0880DEACB73A}"/>
              </a:ext>
            </a:extLst>
          </p:cNvPr>
          <p:cNvSpPr txBox="1"/>
          <p:nvPr/>
        </p:nvSpPr>
        <p:spPr>
          <a:xfrm>
            <a:off x="369863" y="1048583"/>
            <a:ext cx="39529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ru-RU" sz="1600" dirty="0" err="1"/>
              <a:t>Благополучателями</a:t>
            </a:r>
            <a:r>
              <a:rPr lang="ru-RU" sz="1600" dirty="0"/>
              <a:t> являются:</a:t>
            </a:r>
          </a:p>
          <a:p>
            <a:pPr indent="449263"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школьники 9-11 классов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студенты колледжей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студенты 1-2 курсов высших учебных заведений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F33F2D-6C6A-190F-E791-559FDD3CD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926" y="828681"/>
            <a:ext cx="2787046" cy="2046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4EC234-AB77-28BB-CF26-F40FFB9EF7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056" y="2874683"/>
            <a:ext cx="2590962" cy="1968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BABE2B-8561-F14C-8E24-11D8FE4F86BE}"/>
              </a:ext>
            </a:extLst>
          </p:cNvPr>
          <p:cNvSpPr txBox="1"/>
          <p:nvPr/>
        </p:nvSpPr>
        <p:spPr>
          <a:xfrm>
            <a:off x="5999781" y="4804403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6 из 18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277728-63ED-4AA0-816B-3D7199822F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9392" y="3124218"/>
            <a:ext cx="2396030" cy="1718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07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291846"/>
              </p:ext>
            </p:extLst>
          </p:nvPr>
        </p:nvGraphicFramePr>
        <p:xfrm>
          <a:off x="0" y="644188"/>
          <a:ext cx="9144000" cy="540849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533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9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9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8107">
                <a:tc>
                  <a:txBody>
                    <a:bodyPr/>
                    <a:lstStyle/>
                    <a:p>
                      <a:pPr marL="1778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Чистая волна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В Геленджике проходит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экофестиваль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«Чистая волна»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Программа фестиваля «Чистая волна» – Художественная галерея Нины Никифоровой «Белая Лошадь»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 на все возрасты;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Много развлекательной программы и мастер-классы;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Есть отдельная программа для детей;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Восхождение на гору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Нексис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Проходит несколько дней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Локации в разных точках города;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 экологических мероприятий, а больше творческих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Целевая аудитория – отсутствие возрастных ограничений, а наш Фестиваль нацелен на взаимодействие с молодежью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Вместо творческих гостей, в нашем Фестивале принимают участие специалисты – эксперты в области обеспечения безопасной среды человека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Главное отличие нашего Фестиваля – практический опыт работы с приборами контроля качества окружающей среды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4699">
                <a:tc>
                  <a:txBody>
                    <a:bodyPr/>
                    <a:lstStyle/>
                    <a:p>
                      <a:pPr marL="1778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ЭкоFest</a:t>
                      </a:r>
                      <a:endParaRPr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Первый молодежный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Экоfest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 в Казани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ttps://www.tatar-inform.ru/news/v-kazani-15-tysyac-celovek-prisoedinilis-k-pervomu-molodyoznomu-festivalyu-ekofest-5916027?ysclid=m2tt2i5frt448690921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возрастных ограничений;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Учтены детские особенности,  информация предоставляется в виде игр или самых простых мастер-классов;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Показываются умения работать с вторсырьём;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Фестиваль разработан в виде различных станций, пройдя которые, можно получить награды;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территории имеется 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 </a:t>
                      </a: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своя вечеринка и буккроссинг;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Разнообразие музыкантами, кавер-группами, певцами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000" b="0" i="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 экологических мероприятий, а больше творческих</a:t>
                      </a: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Целевая аудитория – отсутствие возрастных ограничений, а наш Фестиваль нацелен на взаимодействие с молодежью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Вместо творческих гостей, в нашем Фестивале принимают участие специалисты – эксперты в области обеспечения безопасной среды человека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Главное отличие нашего Фестиваля – практический опыт работы с приборами контроля качества окружающей среды</a:t>
                      </a: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0FD3F90-A98A-B69D-8693-0CC6E8281375}"/>
              </a:ext>
            </a:extLst>
          </p:cNvPr>
          <p:cNvSpPr txBox="1"/>
          <p:nvPr/>
        </p:nvSpPr>
        <p:spPr>
          <a:xfrm>
            <a:off x="6287428" y="5731818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7 из 18</a:t>
            </a:r>
          </a:p>
        </p:txBody>
      </p:sp>
    </p:spTree>
    <p:extLst>
      <p:ext uri="{BB962C8B-B14F-4D97-AF65-F5344CB8AC3E}">
        <p14:creationId xmlns:p14="http://schemas.microsoft.com/office/powerpoint/2010/main" val="2799331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63D77AC-B811-1492-8018-1CF3FD09C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A14D058-D693-3B87-B261-14E55BA4E8B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E652CD9-671E-833B-D30D-0E9C7B404AC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B5CB8EE-9309-4EC9-34AE-489DE932A8B1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98A297-2C1A-944D-576E-060115049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0522FCB-8EF0-B445-16D4-FE5839DF1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2A02EAD-D3C9-1285-C065-88A5C5F0C94C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AF95DB0-5A1F-E4CD-75C4-ACE22F828A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086E27-FB6E-602E-B103-B13B1ABA3BB1}"/>
              </a:ext>
            </a:extLst>
          </p:cNvPr>
          <p:cNvSpPr txBox="1"/>
          <p:nvPr/>
        </p:nvSpPr>
        <p:spPr>
          <a:xfrm>
            <a:off x="416974" y="830146"/>
            <a:ext cx="77741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263" algn="just">
              <a:spcAft>
                <a:spcPts val="1200"/>
              </a:spcAft>
              <a:buClr>
                <a:srgbClr val="FF0000"/>
              </a:buClr>
            </a:pPr>
            <a:r>
              <a:rPr lang="ru-RU" dirty="0"/>
              <a:t>Мероприятия, запланированные в рамках Фестиваля, позволят участникам ознакомиться с основными техногенными воздействиями на окружающую среду и узнать о существующих методах их снижения.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D11E96-7D0E-FB9F-D319-443F55AA1AA5}"/>
              </a:ext>
            </a:extLst>
          </p:cNvPr>
          <p:cNvSpPr txBox="1"/>
          <p:nvPr/>
        </p:nvSpPr>
        <p:spPr>
          <a:xfrm>
            <a:off x="332911" y="1568810"/>
            <a:ext cx="53825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Преимущества:</a:t>
            </a:r>
          </a:p>
          <a:p>
            <a:pPr indent="449263" algn="just">
              <a:buFont typeface="Arial" panose="020B0604020202020204" pitchFamily="34" charset="0"/>
              <a:buChar char="•"/>
            </a:pPr>
            <a:r>
              <a:rPr lang="ru-RU" dirty="0"/>
              <a:t>Интерактивные мероприятия </a:t>
            </a:r>
          </a:p>
          <a:p>
            <a:pPr indent="449263" algn="just">
              <a:buFont typeface="Arial" panose="020B0604020202020204" pitchFamily="34" charset="0"/>
              <a:buChar char="•"/>
            </a:pPr>
            <a:r>
              <a:rPr lang="ru-RU" dirty="0"/>
              <a:t>Встречи и общение со специалистами-экспертами</a:t>
            </a:r>
          </a:p>
          <a:p>
            <a:pPr indent="449263" algn="just">
              <a:buFont typeface="Arial" panose="020B0604020202020204" pitchFamily="34" charset="0"/>
              <a:buChar char="•"/>
            </a:pPr>
            <a:r>
              <a:rPr lang="ru-RU" dirty="0"/>
              <a:t>Поддержка </a:t>
            </a:r>
            <a:r>
              <a:rPr lang="ru-RU" dirty="0" err="1"/>
              <a:t>экоинициатив</a:t>
            </a:r>
            <a:r>
              <a:rPr lang="ru-RU" dirty="0"/>
              <a:t> участников</a:t>
            </a:r>
          </a:p>
          <a:p>
            <a:pPr indent="449263" algn="just">
              <a:buFont typeface="Arial" panose="020B0604020202020204" pitchFamily="34" charset="0"/>
              <a:buChar char="•"/>
            </a:pPr>
            <a:r>
              <a:rPr lang="ru-RU" dirty="0"/>
              <a:t>Работа с приборами и методами экологического контроля по оценке уровня вредного воздействия на человека и его минимизации, например, для определения: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A3218C-DB55-C390-5385-CB7EDA2B51C5}"/>
              </a:ext>
            </a:extLst>
          </p:cNvPr>
          <p:cNvSpPr txBox="1"/>
          <p:nvPr/>
        </p:nvSpPr>
        <p:spPr>
          <a:xfrm>
            <a:off x="6114081" y="4835723"/>
            <a:ext cx="46029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8 из 18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BE46E1-AD9D-4E3F-A010-D8239CA1D350}"/>
              </a:ext>
            </a:extLst>
          </p:cNvPr>
          <p:cNvSpPr/>
          <p:nvPr/>
        </p:nvSpPr>
        <p:spPr>
          <a:xfrm>
            <a:off x="475796" y="3150646"/>
            <a:ext cx="50968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i="1" dirty="0"/>
              <a:t>качественного и количественного состава загрязнений в воздухе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i="1" dirty="0"/>
              <a:t>уровня шума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i="1" dirty="0"/>
              <a:t>концентрации опасных веществ в растительной пище</a:t>
            </a:r>
          </a:p>
          <a:p>
            <a:pPr marL="207935" indent="-207935">
              <a:buFont typeface="Courier New" panose="02070309020205020404" pitchFamily="49" charset="0"/>
              <a:buChar char="o"/>
            </a:pPr>
            <a:r>
              <a:rPr lang="ru-RU" i="1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радиационного фона;</a:t>
            </a:r>
          </a:p>
          <a:p>
            <a:pPr marL="207935" indent="-207935">
              <a:buFont typeface="Courier New" panose="02070309020205020404" pitchFamily="49" charset="0"/>
              <a:buChar char="o"/>
            </a:pPr>
            <a:r>
              <a:rPr lang="ru-RU" i="1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жесткости воды и др.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13A0777-D0A0-491D-8403-23C1DA3247F5}"/>
              </a:ext>
            </a:extLst>
          </p:cNvPr>
          <p:cNvSpPr/>
          <p:nvPr/>
        </p:nvSpPr>
        <p:spPr>
          <a:xfrm>
            <a:off x="6209421" y="1666722"/>
            <a:ext cx="2777070" cy="25623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EBEC3F-EB22-6099-A9AC-DD06E8F71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258" y="1795361"/>
            <a:ext cx="2856572" cy="253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39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686289F-8C5D-4926-8925-274945845346}"/>
              </a:ext>
            </a:extLst>
          </p:cNvPr>
          <p:cNvSpPr/>
          <p:nvPr/>
        </p:nvSpPr>
        <p:spPr>
          <a:xfrm>
            <a:off x="267393" y="903981"/>
            <a:ext cx="2876321" cy="20926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329501-4A1D-4DD1-A7BC-771B8E8E1D65}"/>
              </a:ext>
            </a:extLst>
          </p:cNvPr>
          <p:cNvSpPr/>
          <p:nvPr/>
        </p:nvSpPr>
        <p:spPr>
          <a:xfrm>
            <a:off x="6970041" y="1341258"/>
            <a:ext cx="2038285" cy="28045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Ценностные предложения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116;p10">
            <a:extLst>
              <a:ext uri="{FF2B5EF4-FFF2-40B4-BE49-F238E27FC236}">
                <a16:creationId xmlns:a16="http://schemas.microsoft.com/office/drawing/2014/main" id="{A680103F-4F87-5623-EAC9-E4859ED90D76}"/>
              </a:ext>
            </a:extLst>
          </p:cNvPr>
          <p:cNvSpPr/>
          <p:nvPr/>
        </p:nvSpPr>
        <p:spPr>
          <a:xfrm>
            <a:off x="3143086" y="1628639"/>
            <a:ext cx="3689435" cy="2735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</a:pPr>
            <a:endParaRPr lang="ru" dirty="0">
              <a:latin typeface="Times New Roman" panose="02020603050405020304" pitchFamily="18" charset="0"/>
              <a:cs typeface="Times New Roman" panose="02020603050405020304" pitchFamily="18" charset="0"/>
              <a:sym typeface="Raleway Medium"/>
            </a:endParaRPr>
          </a:p>
          <a:p>
            <a:pPr marR="0" lvl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  <a:tabLst>
                <a:tab pos="85725" algn="l"/>
              </a:tabLst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Интерактивный формат</a:t>
            </a:r>
          </a:p>
          <a:p>
            <a:pPr marR="0" lvl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  <a:tabLst>
                <a:tab pos="85725" algn="l"/>
              </a:tabLst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Формирование  экологического сообщества</a:t>
            </a:r>
          </a:p>
          <a:p>
            <a:pPr marR="0" lvl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  <a:tabLst>
                <a:tab pos="85725" algn="l"/>
              </a:tabLst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в</a:t>
            </a: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ые знания и практические навыки в области экологии </a:t>
            </a:r>
          </a:p>
          <a:p>
            <a:pPr marR="0" lvl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  <a:tabLst>
                <a:tab pos="85725" algn="l"/>
              </a:tabLst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Культурное просвещение</a:t>
            </a:r>
          </a:p>
          <a:p>
            <a:pPr marR="0" lvl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  <a:tabLst>
                <a:tab pos="85725" algn="l"/>
              </a:tabLst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Развитие и проявление личностных навыков</a:t>
            </a:r>
          </a:p>
          <a:p>
            <a:pPr marR="0" lvl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  <a:tabLst>
                <a:tab pos="85725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Навыки работы с  портативными </a:t>
            </a: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прибор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  <a:sym typeface="Raleway Medium"/>
            </a:endParaRPr>
          </a:p>
          <a:p>
            <a:pPr marR="0" lvl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AutoNum type="arabicPeriod"/>
              <a:tabLst>
                <a:tab pos="85725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Сформированное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экоповедение</a:t>
            </a:r>
            <a:b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</a:br>
            <a:endParaRPr dirty="0">
              <a:solidFill>
                <a:schemeClr val="dk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Raleway Medium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3B989E-82A5-3BB5-5699-AED91763F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7559" y="1458972"/>
            <a:ext cx="1763247" cy="24261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2CEEC5-E78A-EBF7-21B8-90D7933A3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393" y="997417"/>
            <a:ext cx="2752208" cy="19991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975B49-457B-52F3-B94E-B35E2D1AC5AD}"/>
              </a:ext>
            </a:extLst>
          </p:cNvPr>
          <p:cNvSpPr txBox="1"/>
          <p:nvPr/>
        </p:nvSpPr>
        <p:spPr>
          <a:xfrm>
            <a:off x="5903175" y="4696100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9 из 18</a:t>
            </a:r>
          </a:p>
        </p:txBody>
      </p:sp>
    </p:spTree>
    <p:extLst>
      <p:ext uri="{BB962C8B-B14F-4D97-AF65-F5344CB8AC3E}">
        <p14:creationId xmlns:p14="http://schemas.microsoft.com/office/powerpoint/2010/main" val="1107428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690548" y="519713"/>
            <a:ext cx="5838272" cy="244132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1">
              <a:lnSpc>
                <a:spcPct val="100899"/>
              </a:lnSpc>
              <a:spcBef>
                <a:spcPts val="44"/>
              </a:spcBef>
            </a:pPr>
            <a:r>
              <a:rPr lang="ru-RU" sz="1637" b="1" dirty="0">
                <a:solidFill>
                  <a:srgbClr val="013E99"/>
                </a:solidFill>
              </a:rPr>
              <a:t>ОБОСНОВАНИЕ РАСХОДОВ К БЮДЖЕТУ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314065" y="832241"/>
            <a:ext cx="554493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83D08F7-4590-AD53-E1EB-FA0B54D22DF8}"/>
              </a:ext>
            </a:extLst>
          </p:cNvPr>
          <p:cNvGrpSpPr/>
          <p:nvPr/>
        </p:nvGrpSpPr>
        <p:grpSpPr>
          <a:xfrm>
            <a:off x="0" y="-1071"/>
            <a:ext cx="9155353" cy="399879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0FB8A71-294C-AB38-01AA-CA8D282AC168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E35121-B68C-113A-12CC-76C55B131D0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1838695-26DF-8CA7-7417-6A05FABF4C8F}"/>
              </a:ext>
            </a:extLst>
          </p:cNvPr>
          <p:cNvSpPr txBox="1"/>
          <p:nvPr/>
        </p:nvSpPr>
        <p:spPr>
          <a:xfrm>
            <a:off x="805460" y="-1071"/>
            <a:ext cx="5608449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Unit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Экономика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T Sans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9D667890-60BA-1B71-8BBC-8C31913CB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81759"/>
              </p:ext>
            </p:extLst>
          </p:nvPr>
        </p:nvGraphicFramePr>
        <p:xfrm>
          <a:off x="185500" y="918649"/>
          <a:ext cx="8880528" cy="403980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05423">
                  <a:extLst>
                    <a:ext uri="{9D8B030D-6E8A-4147-A177-3AD203B41FA5}">
                      <a16:colId xmlns:a16="http://schemas.microsoft.com/office/drawing/2014/main" val="4091243250"/>
                    </a:ext>
                  </a:extLst>
                </a:gridCol>
                <a:gridCol w="890174">
                  <a:extLst>
                    <a:ext uri="{9D8B030D-6E8A-4147-A177-3AD203B41FA5}">
                      <a16:colId xmlns:a16="http://schemas.microsoft.com/office/drawing/2014/main" val="2167430968"/>
                    </a:ext>
                  </a:extLst>
                </a:gridCol>
                <a:gridCol w="890174">
                  <a:extLst>
                    <a:ext uri="{9D8B030D-6E8A-4147-A177-3AD203B41FA5}">
                      <a16:colId xmlns:a16="http://schemas.microsoft.com/office/drawing/2014/main" val="1525502281"/>
                    </a:ext>
                  </a:extLst>
                </a:gridCol>
                <a:gridCol w="4494757">
                  <a:extLst>
                    <a:ext uri="{9D8B030D-6E8A-4147-A177-3AD203B41FA5}">
                      <a16:colId xmlns:a16="http://schemas.microsoft.com/office/drawing/2014/main" val="2089697565"/>
                    </a:ext>
                  </a:extLst>
                </a:gridCol>
              </a:tblGrid>
              <a:tr h="40757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товара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ед.,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(ед.)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</a:t>
                      </a: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1473695530"/>
                  </a:ext>
                </a:extLst>
              </a:tr>
              <a:tr h="421729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Кондуктометр с поверкой 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24598,00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 концентрации солей в воде и удельной электропроводности в жидкости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2508894955"/>
                  </a:ext>
                </a:extLst>
              </a:tr>
              <a:tr h="421729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Анализатор почвы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7840,00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-метр для измерения кислотности почвы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3783202574"/>
                  </a:ext>
                </a:extLst>
              </a:tr>
              <a:tr h="23511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Люксометр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10 910,00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освещённости</a:t>
                      </a: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3481288739"/>
                  </a:ext>
                </a:extLst>
              </a:tr>
              <a:tr h="608344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-метр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26580,00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 водородного показателя (показателя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характеризующего активность ионов водорода в воде, пищевой продукции и сырье</a:t>
                      </a: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3330064367"/>
                  </a:ext>
                </a:extLst>
              </a:tr>
              <a:tr h="42172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Калибровочный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буферный  раствор для pH метров pH 4.01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приборов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1926991541"/>
                  </a:ext>
                </a:extLst>
              </a:tr>
              <a:tr h="42172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Калибровочный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буферный раствор для pH метров pH 7.01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приборов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234151879"/>
                  </a:ext>
                </a:extLst>
              </a:tr>
              <a:tr h="608344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Очищающий  раствор общего назначения  для </a:t>
                      </a:r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ОВП электродов 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приборов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4148151892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Шумомер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18700,00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уровня шума</a:t>
                      </a: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484201372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Термогигрометр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15035,47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микроклимата в помещении</a:t>
                      </a: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1378286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19683F5-96F6-4467-8939-627D0BAFD6DB}"/>
              </a:ext>
            </a:extLst>
          </p:cNvPr>
          <p:cNvSpPr txBox="1"/>
          <p:nvPr/>
        </p:nvSpPr>
        <p:spPr>
          <a:xfrm>
            <a:off x="5959882" y="4914055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10 из 18</a:t>
            </a:r>
          </a:p>
        </p:txBody>
      </p:sp>
    </p:spTree>
    <p:extLst>
      <p:ext uri="{BB962C8B-B14F-4D97-AF65-F5344CB8AC3E}">
        <p14:creationId xmlns:p14="http://schemas.microsoft.com/office/powerpoint/2010/main" val="1662252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413303" y="525284"/>
            <a:ext cx="5838272" cy="244132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1">
              <a:lnSpc>
                <a:spcPct val="100899"/>
              </a:lnSpc>
              <a:spcBef>
                <a:spcPts val="44"/>
              </a:spcBef>
            </a:pPr>
            <a:r>
              <a:rPr lang="ru-RU" sz="1637" b="1" dirty="0">
                <a:solidFill>
                  <a:srgbClr val="013E99"/>
                </a:solidFill>
              </a:rPr>
              <a:t>ОБОСНОВАНИЕ РАСХОДОВ К БЮДЖЕТУ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413302" y="821937"/>
            <a:ext cx="554493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502C3F3-C4E0-25B8-AE13-570ACD2E7588}"/>
              </a:ext>
            </a:extLst>
          </p:cNvPr>
          <p:cNvGrpSpPr/>
          <p:nvPr/>
        </p:nvGrpSpPr>
        <p:grpSpPr>
          <a:xfrm>
            <a:off x="0" y="7994"/>
            <a:ext cx="9155353" cy="399879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78F432DE-C2E9-2F26-A5DF-40E20294B5D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DEC1D7F1-01B6-2C95-C308-CA6C1017FFE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BBC3433-A038-6FCF-EC21-3A6370ECB581}"/>
              </a:ext>
            </a:extLst>
          </p:cNvPr>
          <p:cNvSpPr txBox="1"/>
          <p:nvPr/>
        </p:nvSpPr>
        <p:spPr>
          <a:xfrm>
            <a:off x="690549" y="-35211"/>
            <a:ext cx="4699860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Unit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Экономика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T Sans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271B99A-E6C7-71C7-544F-2845A2AE7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509699"/>
              </p:ext>
            </p:extLst>
          </p:nvPr>
        </p:nvGraphicFramePr>
        <p:xfrm>
          <a:off x="120112" y="940690"/>
          <a:ext cx="8903776" cy="401709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17718">
                  <a:extLst>
                    <a:ext uri="{9D8B030D-6E8A-4147-A177-3AD203B41FA5}">
                      <a16:colId xmlns:a16="http://schemas.microsoft.com/office/drawing/2014/main" val="4091243250"/>
                    </a:ext>
                  </a:extLst>
                </a:gridCol>
                <a:gridCol w="970782">
                  <a:extLst>
                    <a:ext uri="{9D8B030D-6E8A-4147-A177-3AD203B41FA5}">
                      <a16:colId xmlns:a16="http://schemas.microsoft.com/office/drawing/2014/main" val="2167430968"/>
                    </a:ext>
                  </a:extLst>
                </a:gridCol>
                <a:gridCol w="970782">
                  <a:extLst>
                    <a:ext uri="{9D8B030D-6E8A-4147-A177-3AD203B41FA5}">
                      <a16:colId xmlns:a16="http://schemas.microsoft.com/office/drawing/2014/main" val="1525502281"/>
                    </a:ext>
                  </a:extLst>
                </a:gridCol>
                <a:gridCol w="4144494">
                  <a:extLst>
                    <a:ext uri="{9D8B030D-6E8A-4147-A177-3AD203B41FA5}">
                      <a16:colId xmlns:a16="http://schemas.microsoft.com/office/drawing/2014/main" val="2089697565"/>
                    </a:ext>
                  </a:extLst>
                </a:gridCol>
              </a:tblGrid>
              <a:tr h="51573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товара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ед.,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(ед.)</a:t>
                      </a:r>
                    </a:p>
                  </a:txBody>
                  <a:tcPr marL="55449" marR="55449" marT="27725" marB="27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</a:t>
                      </a: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1473695530"/>
                  </a:ext>
                </a:extLst>
              </a:tr>
              <a:tr h="227985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Эковизор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11116,53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Экспресс-анализатор качества пищевых продуктов 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2508894955"/>
                  </a:ext>
                </a:extLst>
              </a:tr>
              <a:tr h="460924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Хлориметр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Измерение содержания свободного и общего хлора в воде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3783202574"/>
                  </a:ext>
                </a:extLst>
              </a:tr>
              <a:tr h="666459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Печать блокнотов с логотипом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143,64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родвижения бренда СНО, 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внимание к ЮФУ,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призы и памятные сувениры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3481288739"/>
                  </a:ext>
                </a:extLst>
              </a:tr>
              <a:tr h="666459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Печать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логотипа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 ручках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118,39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родвижения бренда СНО, 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внимание к ЮФУ,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призы и памятные сувениры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3330064367"/>
                  </a:ext>
                </a:extLst>
              </a:tr>
              <a:tr h="391892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Растущий карандаш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Призы, памятные сувениры </a:t>
                      </a: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1926991541"/>
                  </a:ext>
                </a:extLst>
              </a:tr>
              <a:tr h="643780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 на канцелярские товары( бумага, маркеры и др)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6485,80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дипломов, сертификатов и благодарственных писем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4148151892"/>
                  </a:ext>
                </a:extLst>
              </a:tr>
              <a:tr h="433520">
                <a:tc gridSpan="3">
                  <a:txBody>
                    <a:bodyPr/>
                    <a:lstStyle/>
                    <a:p>
                      <a:pPr marL="109855" marR="0" indent="0" algn="just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ИТОГО ПО ЗАПРАШИВАЕМОЙ СУММЕ: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/>
                </a:tc>
                <a:extLst>
                  <a:ext uri="{0D108BD9-81ED-4DB2-BD59-A6C34878D82A}">
                    <a16:rowId xmlns:a16="http://schemas.microsoft.com/office/drawing/2014/main" val="48420137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08BAB99-361E-49D9-8518-75E486A5D496}"/>
              </a:ext>
            </a:extLst>
          </p:cNvPr>
          <p:cNvSpPr txBox="1"/>
          <p:nvPr/>
        </p:nvSpPr>
        <p:spPr>
          <a:xfrm>
            <a:off x="6080384" y="4911855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11 из 18</a:t>
            </a:r>
          </a:p>
        </p:txBody>
      </p:sp>
    </p:spTree>
    <p:extLst>
      <p:ext uri="{BB962C8B-B14F-4D97-AF65-F5344CB8AC3E}">
        <p14:creationId xmlns:p14="http://schemas.microsoft.com/office/powerpoint/2010/main" val="941003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413303" y="475652"/>
            <a:ext cx="5838271" cy="42725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0899"/>
              </a:lnSpc>
              <a:spcBef>
                <a:spcPts val="43"/>
              </a:spcBef>
            </a:pPr>
            <a:r>
              <a:rPr lang="ru-RU" b="1" dirty="0">
                <a:solidFill>
                  <a:srgbClr val="013E99"/>
                </a:solidFill>
              </a:rPr>
              <a:t>ОБОСНОВАНИЕ РАСХОДОВ К БЮДЖЕТУ (СОФИНАНСИРОВАНИЕ)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413303" y="974009"/>
            <a:ext cx="554493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13303" y="1116206"/>
          <a:ext cx="8317394" cy="351474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76432">
                  <a:extLst>
                    <a:ext uri="{9D8B030D-6E8A-4147-A177-3AD203B41FA5}">
                      <a16:colId xmlns:a16="http://schemas.microsoft.com/office/drawing/2014/main" val="4091243250"/>
                    </a:ext>
                  </a:extLst>
                </a:gridCol>
                <a:gridCol w="866395">
                  <a:extLst>
                    <a:ext uri="{9D8B030D-6E8A-4147-A177-3AD203B41FA5}">
                      <a16:colId xmlns:a16="http://schemas.microsoft.com/office/drawing/2014/main" val="2167430968"/>
                    </a:ext>
                  </a:extLst>
                </a:gridCol>
                <a:gridCol w="727772">
                  <a:extLst>
                    <a:ext uri="{9D8B030D-6E8A-4147-A177-3AD203B41FA5}">
                      <a16:colId xmlns:a16="http://schemas.microsoft.com/office/drawing/2014/main" val="1525502281"/>
                    </a:ext>
                  </a:extLst>
                </a:gridCol>
                <a:gridCol w="3846795">
                  <a:extLst>
                    <a:ext uri="{9D8B030D-6E8A-4147-A177-3AD203B41FA5}">
                      <a16:colId xmlns:a16="http://schemas.microsoft.com/office/drawing/2014/main" val="2089697565"/>
                    </a:ext>
                  </a:extLst>
                </a:gridCol>
              </a:tblGrid>
              <a:tr h="40265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товара</a:t>
                      </a: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за ед.,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(ед.)</a:t>
                      </a: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Применение</a:t>
                      </a: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1473695530"/>
                  </a:ext>
                </a:extLst>
              </a:tr>
              <a:tr h="180210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Принтер струйный для цветной печати</a:t>
                      </a: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22 679,46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Изготовление</a:t>
                      </a:r>
                      <a:r>
                        <a:rPr lang="ru-RU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дипломов, сертификатов и благодарственных писем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2508894955"/>
                  </a:ext>
                </a:extLst>
              </a:tr>
              <a:tr h="318833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Оригинальные чернила для</a:t>
                      </a:r>
                    </a:p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цветного принтера (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черный)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1579,38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Обслуживание принтера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3783202574"/>
                  </a:ext>
                </a:extLst>
              </a:tr>
              <a:tr h="318833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Оригинальные чернила для</a:t>
                      </a:r>
                    </a:p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цветного принтера (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желтый)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1461,00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Обслуживание принтера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3481288739"/>
                  </a:ext>
                </a:extLst>
              </a:tr>
              <a:tr h="318833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Оригинальные чернила для</a:t>
                      </a:r>
                    </a:p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цветного принтера (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пурпурный)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1501,74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Обслуживание принтера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3330064367"/>
                  </a:ext>
                </a:extLst>
              </a:tr>
              <a:tr h="332696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Оригинальные чернила для</a:t>
                      </a:r>
                    </a:p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цветного принтера (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голубой)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1615,26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Обслуживание</a:t>
                      </a:r>
                      <a:r>
                        <a:rPr lang="ru-RU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принтера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1926991541"/>
                  </a:ext>
                </a:extLst>
              </a:tr>
              <a:tr h="241946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Счетчик пылевых частиц</a:t>
                      </a: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25 000,00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уровня запыленности воздуха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234151879"/>
                  </a:ext>
                </a:extLst>
              </a:tr>
              <a:tr h="180210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Набор для выращивания растений</a:t>
                      </a: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272,46 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Призы и памятные сувениры</a:t>
                      </a: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4148151892"/>
                  </a:ext>
                </a:extLst>
              </a:tr>
              <a:tr h="318833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Шопперы</a:t>
                      </a:r>
                      <a:r>
                        <a:rPr lang="ru-RU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складные с печатью логотипа и доставкой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381,40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Продвижения бренда СНО, привлечение внимание к ЮФУ, призы и памятные сувениры</a:t>
                      </a: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484201372"/>
                  </a:ext>
                </a:extLst>
              </a:tr>
              <a:tr h="180210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1 ПО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50 227,25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Регистрация участников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сбора обратной связи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3695193568"/>
                  </a:ext>
                </a:extLst>
              </a:tr>
              <a:tr h="318833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Услуги спикеров</a:t>
                      </a: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105672,92</a:t>
                      </a: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1190" marR="3119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Подготовка и проведение мастер-классов, подготовка заданий для познавательного квеста</a:t>
                      </a:r>
                      <a:endParaRPr kumimoji="0" lang="ru-RU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1587" marR="41587" marT="20793" marB="20793" anchor="ctr"/>
                </a:tc>
                <a:extLst>
                  <a:ext uri="{0D108BD9-81ED-4DB2-BD59-A6C34878D82A}">
                    <a16:rowId xmlns:a16="http://schemas.microsoft.com/office/drawing/2014/main" val="1963357215"/>
                  </a:ext>
                </a:extLst>
              </a:tr>
              <a:tr h="40265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ourier New" panose="02070309020205020404" pitchFamily="49" charset="0"/>
                          <a:cs typeface="Arial" panose="020B0604020202020204" pitchFamily="34" charset="0"/>
                        </a:rPr>
                        <a:t>СУММА СОФИНАНСИРОВАНИЯ ПРОЕКТА: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275 772,99р.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190" marR="31190" marT="0" marB="0" anchor="ctr"/>
                </a:tc>
                <a:extLst>
                  <a:ext uri="{0D108BD9-81ED-4DB2-BD59-A6C34878D82A}">
                    <a16:rowId xmlns:a16="http://schemas.microsoft.com/office/drawing/2014/main" val="3336522528"/>
                  </a:ext>
                </a:extLst>
              </a:tr>
            </a:tbl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CED3826-18F1-3527-60CB-C734C3238B40}"/>
              </a:ext>
            </a:extLst>
          </p:cNvPr>
          <p:cNvGrpSpPr/>
          <p:nvPr/>
        </p:nvGrpSpPr>
        <p:grpSpPr>
          <a:xfrm>
            <a:off x="0" y="7994"/>
            <a:ext cx="9155353" cy="399879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00624AB2-A66D-7096-DC27-BBF7F1CEA4E2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C9AF4A8-BC12-FE44-9709-845041908B2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2E99F5C-C375-9A4D-ADE9-BE354C2CD56F}"/>
              </a:ext>
            </a:extLst>
          </p:cNvPr>
          <p:cNvSpPr txBox="1"/>
          <p:nvPr/>
        </p:nvSpPr>
        <p:spPr>
          <a:xfrm>
            <a:off x="690549" y="-35211"/>
            <a:ext cx="4699860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Unit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Экономика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C3C653-AA83-4FE6-B912-FDA0559DABF5}"/>
              </a:ext>
            </a:extLst>
          </p:cNvPr>
          <p:cNvSpPr txBox="1"/>
          <p:nvPr/>
        </p:nvSpPr>
        <p:spPr>
          <a:xfrm>
            <a:off x="5903175" y="4696100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12 из 18</a:t>
            </a:r>
          </a:p>
        </p:txBody>
      </p:sp>
    </p:spTree>
    <p:extLst>
      <p:ext uri="{BB962C8B-B14F-4D97-AF65-F5344CB8AC3E}">
        <p14:creationId xmlns:p14="http://schemas.microsoft.com/office/powerpoint/2010/main" val="162149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398785B8-89A5-AB0B-63D5-79942A6F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B82666B-7411-1F50-58D1-64E553708D6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3AAB769-E35D-C1F9-3BCD-89B5A7CF8AB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A7C574-D8BA-74BE-1F84-BA67BE57F49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9B6382-6313-27BF-4D42-01457783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B7A1D59-315D-07CC-A4E8-B693CD029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76B13C0-FA13-975E-9507-13627AFDEB41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Бизнес-модель развития продукта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73C2EB5-131F-6586-4D74-1B2ABA7EF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698A50-D0B7-03EA-32A4-27EE731A5B4B}"/>
              </a:ext>
            </a:extLst>
          </p:cNvPr>
          <p:cNvSpPr txBox="1"/>
          <p:nvPr/>
        </p:nvSpPr>
        <p:spPr>
          <a:xfrm>
            <a:off x="5903175" y="4739027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13 из 18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479BAF-F8BA-4A81-92B2-C1239225E8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255" t="26553" r="18079" b="63069"/>
          <a:stretch/>
        </p:blipFill>
        <p:spPr>
          <a:xfrm>
            <a:off x="6854667" y="2730749"/>
            <a:ext cx="450582" cy="462760"/>
          </a:xfrm>
          <a:prstGeom prst="rect">
            <a:avLst/>
          </a:prstGeom>
          <a:scene3d>
            <a:camera prst="obliqueBottomRight"/>
            <a:lightRig rig="threePt" dir="t"/>
          </a:scene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3E29A7-6F72-4F99-A5E1-27E9B27390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383" t="42399" r="33672" b="47284"/>
          <a:stretch/>
        </p:blipFill>
        <p:spPr>
          <a:xfrm>
            <a:off x="6829634" y="1024283"/>
            <a:ext cx="475615" cy="462760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0313AB-69FE-4FBF-ABB1-4FAE81EFC1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34" t="25836" r="92280" b="63514"/>
          <a:stretch/>
        </p:blipFill>
        <p:spPr>
          <a:xfrm>
            <a:off x="205740" y="1050860"/>
            <a:ext cx="441716" cy="400627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950EF7-3905-405D-BF21-87E50382B4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515" t="25169" r="55972" b="64179"/>
          <a:stretch/>
        </p:blipFill>
        <p:spPr>
          <a:xfrm>
            <a:off x="4688723" y="980806"/>
            <a:ext cx="441337" cy="478115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4C325A4-2EBF-4C4C-BB6A-041B2EC70F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36" t="25240" r="75402" b="60937"/>
          <a:stretch/>
        </p:blipFill>
        <p:spPr>
          <a:xfrm>
            <a:off x="2465129" y="946529"/>
            <a:ext cx="475615" cy="728285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6015E88-D5B0-410F-868A-A4D921B566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832" t="52565" r="74808" b="36237"/>
          <a:stretch/>
        </p:blipFill>
        <p:spPr>
          <a:xfrm>
            <a:off x="2542888" y="2307075"/>
            <a:ext cx="415028" cy="486176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F0A07D1-CF83-4314-A649-A46C2AA6EB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567" t="25254" r="34073" b="63275"/>
          <a:stretch/>
        </p:blipFill>
        <p:spPr>
          <a:xfrm>
            <a:off x="4809981" y="2332692"/>
            <a:ext cx="398429" cy="478115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73048E3-9F69-4B61-B257-BB41A38E8D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05" t="80150" r="90122" b="5462"/>
          <a:stretch/>
        </p:blipFill>
        <p:spPr>
          <a:xfrm>
            <a:off x="711982" y="4031221"/>
            <a:ext cx="461498" cy="623393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B54DD03-705D-4222-8624-55FA8A4263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664" t="78996" r="40727" b="8987"/>
          <a:stretch/>
        </p:blipFill>
        <p:spPr>
          <a:xfrm>
            <a:off x="4395572" y="4031221"/>
            <a:ext cx="627032" cy="555286"/>
          </a:xfrm>
          <a:prstGeom prst="rect">
            <a:avLst/>
          </a:prstGeom>
          <a:scene3d>
            <a:camera prst="perspectiveAbove"/>
            <a:lightRig rig="threePt" dir="t"/>
          </a:scene3d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4A461C-66B7-4098-AC81-0D0DB631A87A}"/>
              </a:ext>
            </a:extLst>
          </p:cNvPr>
          <p:cNvSpPr/>
          <p:nvPr/>
        </p:nvSpPr>
        <p:spPr>
          <a:xfrm>
            <a:off x="7266346" y="2700087"/>
            <a:ext cx="1572540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 err="1"/>
              <a:t>Благополучатели</a:t>
            </a:r>
            <a:endParaRPr lang="ru-RU" sz="1150" b="1" dirty="0"/>
          </a:p>
          <a:p>
            <a:r>
              <a:rPr lang="ru-RU" sz="1150" dirty="0"/>
              <a:t>молодежь города (школьники, студенты колледжей, студенты высших учебных заведений)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C9ADBD1-17E7-4702-B1EC-3A318140A0FE}"/>
              </a:ext>
            </a:extLst>
          </p:cNvPr>
          <p:cNvSpPr/>
          <p:nvPr/>
        </p:nvSpPr>
        <p:spPr>
          <a:xfrm>
            <a:off x="7280216" y="1087515"/>
            <a:ext cx="162642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Информационные каналы</a:t>
            </a:r>
          </a:p>
          <a:p>
            <a:r>
              <a:rPr lang="ru-RU" sz="1150" dirty="0"/>
              <a:t>социальные сети, </a:t>
            </a:r>
          </a:p>
          <a:p>
            <a:r>
              <a:rPr lang="ru-RU" sz="1150" dirty="0"/>
              <a:t>новостные ресурсы,</a:t>
            </a:r>
          </a:p>
          <a:p>
            <a:r>
              <a:rPr lang="ru-RU" sz="1150" dirty="0"/>
              <a:t>сарафанное радио,</a:t>
            </a:r>
          </a:p>
          <a:p>
            <a:r>
              <a:rPr lang="ru-RU" sz="1150" dirty="0"/>
              <a:t>информационная поддержка от партнеров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BF0B4EB-9E25-4D93-B383-3F72E823D08F}"/>
              </a:ext>
            </a:extLst>
          </p:cNvPr>
          <p:cNvSpPr/>
          <p:nvPr/>
        </p:nvSpPr>
        <p:spPr>
          <a:xfrm>
            <a:off x="629726" y="1089386"/>
            <a:ext cx="2034676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Ключевые партнеры</a:t>
            </a:r>
          </a:p>
          <a:p>
            <a:r>
              <a:rPr lang="ru-RU" sz="1150" dirty="0"/>
              <a:t>отдел по охране окружающей среды и природных ресурсов Администрации города Таганрога, </a:t>
            </a:r>
          </a:p>
          <a:p>
            <a:r>
              <a:rPr lang="ru-RU" sz="1150" dirty="0"/>
              <a:t>ФГБВУ "</a:t>
            </a:r>
            <a:r>
              <a:rPr lang="ru-RU" sz="1150" dirty="0" err="1"/>
              <a:t>Центррегионводхоз</a:t>
            </a:r>
            <a:r>
              <a:rPr lang="ru-RU" sz="1150" dirty="0"/>
              <a:t>" филиал «</a:t>
            </a:r>
            <a:r>
              <a:rPr lang="ru-RU" sz="1150" dirty="0" err="1"/>
              <a:t>Азовморинформцентр</a:t>
            </a:r>
            <a:r>
              <a:rPr lang="ru-RU" sz="1150" dirty="0"/>
              <a:t>». ООО «ЭКОМИР»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A284749-D8E8-44CE-A2C9-71F5C2DD52B5}"/>
              </a:ext>
            </a:extLst>
          </p:cNvPr>
          <p:cNvSpPr/>
          <p:nvPr/>
        </p:nvSpPr>
        <p:spPr>
          <a:xfrm>
            <a:off x="2879361" y="1068075"/>
            <a:ext cx="1829727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Ключевые активности</a:t>
            </a:r>
          </a:p>
          <a:p>
            <a:r>
              <a:rPr lang="ru-RU" sz="1150" dirty="0"/>
              <a:t>встречи и общение с экспертами, мастер-классы, интерактивные игры, познавательный квест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051B7F4-2342-4DD7-983D-AB1FFB620283}"/>
              </a:ext>
            </a:extLst>
          </p:cNvPr>
          <p:cNvSpPr/>
          <p:nvPr/>
        </p:nvSpPr>
        <p:spPr>
          <a:xfrm>
            <a:off x="2879361" y="2400356"/>
            <a:ext cx="1829727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Ключевые ресурсы</a:t>
            </a:r>
          </a:p>
          <a:p>
            <a:r>
              <a:rPr lang="ru-RU" sz="1150" dirty="0"/>
              <a:t>помещение, ноутбук, информационные ресурсы, портативные приборы, материалы для интерактивных мероприятий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01F5075-A92E-426E-AA42-11711190D4C5}"/>
              </a:ext>
            </a:extLst>
          </p:cNvPr>
          <p:cNvSpPr/>
          <p:nvPr/>
        </p:nvSpPr>
        <p:spPr>
          <a:xfrm>
            <a:off x="5105846" y="1023808"/>
            <a:ext cx="1829727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Ценностное предложение</a:t>
            </a:r>
          </a:p>
          <a:p>
            <a:r>
              <a:rPr lang="ru-RU" sz="1150" dirty="0"/>
              <a:t>практический опыт работы с приборами контроля качества окружающей среды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AC1701E-E6C4-46A5-A88A-4271BDE50DAA}"/>
              </a:ext>
            </a:extLst>
          </p:cNvPr>
          <p:cNvSpPr/>
          <p:nvPr/>
        </p:nvSpPr>
        <p:spPr>
          <a:xfrm>
            <a:off x="5140314" y="2386871"/>
            <a:ext cx="182972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Выстраивание отношений</a:t>
            </a:r>
          </a:p>
          <a:p>
            <a:r>
              <a:rPr lang="ru-RU" sz="1150" dirty="0"/>
              <a:t>поиск новых партнеров, участников в команду,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082FC4B-EF1E-43D2-8F9F-D3937652A8BB}"/>
              </a:ext>
            </a:extLst>
          </p:cNvPr>
          <p:cNvSpPr/>
          <p:nvPr/>
        </p:nvSpPr>
        <p:spPr>
          <a:xfrm>
            <a:off x="1176919" y="4031221"/>
            <a:ext cx="277888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Структура затрат</a:t>
            </a:r>
          </a:p>
          <a:p>
            <a:r>
              <a:rPr lang="ru-RU" sz="1150" dirty="0"/>
              <a:t>материалы для интерактивных мероприятий, новые приборы, сувенирная продукция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FCBBF9D-B366-4503-93E2-4EDB2B76C966}"/>
              </a:ext>
            </a:extLst>
          </p:cNvPr>
          <p:cNvSpPr/>
          <p:nvPr/>
        </p:nvSpPr>
        <p:spPr>
          <a:xfrm>
            <a:off x="5009195" y="4074173"/>
            <a:ext cx="2778888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" b="1" dirty="0"/>
              <a:t>Источники финансирования</a:t>
            </a:r>
          </a:p>
          <a:p>
            <a:r>
              <a:rPr lang="ru-RU" sz="1150" dirty="0"/>
              <a:t>грантовая поддержка, возможна поддержка партнеров</a:t>
            </a:r>
          </a:p>
        </p:txBody>
      </p:sp>
    </p:spTree>
    <p:extLst>
      <p:ext uri="{BB962C8B-B14F-4D97-AF65-F5344CB8AC3E}">
        <p14:creationId xmlns:p14="http://schemas.microsoft.com/office/powerpoint/2010/main" val="3950374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Текущие результаты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E510D2AA-4B2B-3033-62FA-473956E77503}"/>
              </a:ext>
            </a:extLst>
          </p:cNvPr>
          <p:cNvSpPr txBox="1">
            <a:spLocks/>
          </p:cNvSpPr>
          <p:nvPr/>
        </p:nvSpPr>
        <p:spPr>
          <a:xfrm>
            <a:off x="220361" y="619061"/>
            <a:ext cx="4351639" cy="11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just">
              <a:spcAft>
                <a:spcPts val="12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Открытие Фестиваля экологических инициатив «Всё до лампочки» </a:t>
            </a:r>
          </a:p>
          <a:p>
            <a:pPr marL="285750" indent="-285750" algn="just">
              <a:spcAft>
                <a:spcPts val="12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Проведена серия мероприятий: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CFAC1A-273E-7149-60A3-08FF464A2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5230" y="3512975"/>
            <a:ext cx="2166550" cy="1558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4FF80C-F5DB-A414-547E-79308263B4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2356" y="2471534"/>
            <a:ext cx="1529452" cy="1182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0913C3-A686-1D1A-1521-CC5F48B803A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07"/>
          <a:stretch/>
        </p:blipFill>
        <p:spPr>
          <a:xfrm>
            <a:off x="7322223" y="660621"/>
            <a:ext cx="1346027" cy="1642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F8E3465-6FC0-B9B0-27B2-CB2058777BE8}"/>
              </a:ext>
            </a:extLst>
          </p:cNvPr>
          <p:cNvSpPr txBox="1"/>
          <p:nvPr/>
        </p:nvSpPr>
        <p:spPr>
          <a:xfrm>
            <a:off x="5867675" y="4742267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14 из 18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020DA25-F307-45C6-89FC-821DC153543C}"/>
              </a:ext>
            </a:extLst>
          </p:cNvPr>
          <p:cNvSpPr/>
          <p:nvPr/>
        </p:nvSpPr>
        <p:spPr>
          <a:xfrm>
            <a:off x="573231" y="1512427"/>
            <a:ext cx="381454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ClrTx/>
              <a:buSzPct val="100000"/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chemeClr val="tx1"/>
                </a:solidFill>
              </a:rPr>
              <a:t>6 мастер-классов «Безопасная среда: контроль качества и методы диагностики»</a:t>
            </a:r>
          </a:p>
          <a:p>
            <a:pPr marL="285750" indent="-285750" algn="just">
              <a:spcAft>
                <a:spcPts val="1200"/>
              </a:spcAft>
              <a:buClrTx/>
              <a:buSzPct val="100000"/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chemeClr val="tx1"/>
                </a:solidFill>
              </a:rPr>
              <a:t>5 </a:t>
            </a:r>
            <a:r>
              <a:rPr lang="ru-RU" sz="1300" dirty="0" err="1">
                <a:solidFill>
                  <a:schemeClr val="tx1"/>
                </a:solidFill>
              </a:rPr>
              <a:t>интеративных</a:t>
            </a:r>
            <a:r>
              <a:rPr lang="ru-RU" sz="1300" dirty="0">
                <a:solidFill>
                  <a:schemeClr val="tx1"/>
                </a:solidFill>
              </a:rPr>
              <a:t> игр «</a:t>
            </a:r>
            <a:r>
              <a:rPr lang="ru-RU" sz="1300" dirty="0" err="1">
                <a:solidFill>
                  <a:schemeClr val="tx1"/>
                </a:solidFill>
              </a:rPr>
              <a:t>Экоквиз</a:t>
            </a:r>
            <a:r>
              <a:rPr lang="ru-RU" sz="1300" dirty="0">
                <a:solidFill>
                  <a:schemeClr val="tx1"/>
                </a:solidFill>
              </a:rPr>
              <a:t>» и «</a:t>
            </a:r>
            <a:r>
              <a:rPr lang="ru-RU" sz="1300" dirty="0" err="1">
                <a:solidFill>
                  <a:schemeClr val="tx1"/>
                </a:solidFill>
              </a:rPr>
              <a:t>Эколабиринт</a:t>
            </a:r>
            <a:r>
              <a:rPr lang="ru-RU" sz="1300" dirty="0">
                <a:solidFill>
                  <a:schemeClr val="tx1"/>
                </a:solidFill>
              </a:rPr>
              <a:t>»</a:t>
            </a:r>
          </a:p>
          <a:p>
            <a:pPr algn="just">
              <a:spcAft>
                <a:spcPts val="1200"/>
              </a:spcAft>
              <a:buClrTx/>
              <a:buSzPct val="100000"/>
            </a:pPr>
            <a:r>
              <a:rPr lang="ru-RU" sz="1300" dirty="0">
                <a:solidFill>
                  <a:schemeClr val="tx1"/>
                </a:solidFill>
              </a:rPr>
              <a:t>На текущий момент общее количество </a:t>
            </a:r>
            <a:r>
              <a:rPr lang="ru-RU" sz="1300" b="1" dirty="0">
                <a:solidFill>
                  <a:schemeClr val="tx1"/>
                </a:solidFill>
              </a:rPr>
              <a:t>уникальных участников</a:t>
            </a:r>
            <a:r>
              <a:rPr lang="ru-RU" sz="1300" dirty="0">
                <a:solidFill>
                  <a:schemeClr val="tx1"/>
                </a:solidFill>
              </a:rPr>
              <a:t> составило </a:t>
            </a:r>
            <a:r>
              <a:rPr lang="ru-RU" sz="1300" b="1" dirty="0">
                <a:solidFill>
                  <a:schemeClr val="tx1"/>
                </a:solidFill>
              </a:rPr>
              <a:t>258</a:t>
            </a:r>
            <a:r>
              <a:rPr lang="ru-RU" sz="1300" dirty="0">
                <a:solidFill>
                  <a:schemeClr val="tx1"/>
                </a:solidFill>
              </a:rPr>
              <a:t> человек – </a:t>
            </a:r>
            <a:r>
              <a:rPr lang="ru-RU" sz="1300" i="1" dirty="0">
                <a:solidFill>
                  <a:schemeClr val="tx1"/>
                </a:solidFill>
              </a:rPr>
              <a:t>186 учащихся школ, 35 студентов колледжей, 37 студентов 1-2 курса.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E009AD7-DC06-4EC6-8381-62DDD25D2E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913" y="3428456"/>
            <a:ext cx="1296002" cy="1728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622359-3122-9C96-8141-65ABB9280D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9427" y="814037"/>
            <a:ext cx="1860918" cy="1396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29DCD83-CA76-8495-FE46-4311E79543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52548" y="3730203"/>
            <a:ext cx="1373137" cy="1029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FC54C99-5D77-7EF2-4A64-971C402A97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3498" y="2364573"/>
            <a:ext cx="1862187" cy="1396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21F1247-3008-1BB1-893B-BF2FDD76AC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48801" y="3810913"/>
            <a:ext cx="1637749" cy="1228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3328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Текущие результаты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F8E3465-6FC0-B9B0-27B2-CB2058777BE8}"/>
              </a:ext>
            </a:extLst>
          </p:cNvPr>
          <p:cNvSpPr txBox="1"/>
          <p:nvPr/>
        </p:nvSpPr>
        <p:spPr>
          <a:xfrm>
            <a:off x="5867675" y="4742267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15 из 18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C02150E-3A62-4F37-A101-43A260DEB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42894"/>
              </p:ext>
            </p:extLst>
          </p:nvPr>
        </p:nvGraphicFramePr>
        <p:xfrm>
          <a:off x="376012" y="770482"/>
          <a:ext cx="8179325" cy="389962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948963">
                  <a:extLst>
                    <a:ext uri="{9D8B030D-6E8A-4147-A177-3AD203B41FA5}">
                      <a16:colId xmlns:a16="http://schemas.microsoft.com/office/drawing/2014/main" val="1122579672"/>
                    </a:ext>
                  </a:extLst>
                </a:gridCol>
                <a:gridCol w="2331006">
                  <a:extLst>
                    <a:ext uri="{9D8B030D-6E8A-4147-A177-3AD203B41FA5}">
                      <a16:colId xmlns:a16="http://schemas.microsoft.com/office/drawing/2014/main" val="1721878338"/>
                    </a:ext>
                  </a:extLst>
                </a:gridCol>
                <a:gridCol w="1899356">
                  <a:extLst>
                    <a:ext uri="{9D8B030D-6E8A-4147-A177-3AD203B41FA5}">
                      <a16:colId xmlns:a16="http://schemas.microsoft.com/office/drawing/2014/main" val="834542355"/>
                    </a:ext>
                  </a:extLst>
                </a:gridCol>
              </a:tblGrid>
              <a:tr h="4203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 среди участников </a:t>
                      </a:r>
                    </a:p>
                  </a:txBody>
                  <a:tcPr marL="55449" marR="55449" marT="27725" marB="27725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чел.</a:t>
                      </a:r>
                    </a:p>
                  </a:txBody>
                  <a:tcPr marL="55449" marR="55449" marT="27725" marB="277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737093"/>
                  </a:ext>
                </a:extLst>
              </a:tr>
              <a:tr h="417532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- 52 чел.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- 29 чел.</a:t>
                      </a:r>
                    </a:p>
                  </a:txBody>
                  <a:tcPr marL="41587" marR="415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509736"/>
                  </a:ext>
                </a:extLst>
              </a:tr>
              <a:tr h="508851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Какие мероприятия были посещены</a:t>
                      </a:r>
                    </a:p>
                    <a:p>
                      <a:pPr marL="109855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(один или несколько вариантов ответа)</a:t>
                      </a:r>
                    </a:p>
                  </a:txBody>
                  <a:tcPr marL="41587" marR="41587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мастер-классы – 69 %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интерактивные игры – 66 %</a:t>
                      </a:r>
                    </a:p>
                  </a:txBody>
                  <a:tcPr marL="41587" marR="415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28329"/>
                  </a:ext>
                </a:extLst>
              </a:tr>
              <a:tr h="562175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было запоминающимся и хотелось бы повторить</a:t>
                      </a:r>
                    </a:p>
                  </a:txBody>
                  <a:tcPr marL="41587" marR="41587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опыт работы с приборами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общение с экспертами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игровой формат мероприятий</a:t>
                      </a:r>
                    </a:p>
                  </a:txBody>
                  <a:tcPr marL="41587" marR="415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11029"/>
                  </a:ext>
                </a:extLst>
              </a:tr>
              <a:tr h="522050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было слишком сложно и непонятно</a:t>
                      </a:r>
                    </a:p>
                  </a:txBody>
                  <a:tcPr marL="41587" marR="41587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некоторые лекции экспертов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отдельные вопросы и задания в играх</a:t>
                      </a:r>
                    </a:p>
                  </a:txBody>
                  <a:tcPr marL="41587" marR="415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05223"/>
                  </a:ext>
                </a:extLst>
              </a:tr>
              <a:tr h="491587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Какие мероприятия хотели бы посетить снова</a:t>
                      </a:r>
                    </a:p>
                  </a:txBody>
                  <a:tcPr marL="41587" marR="41587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мастер-классы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интерактивные игры</a:t>
                      </a:r>
                    </a:p>
                  </a:txBody>
                  <a:tcPr marL="41587" marR="415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31640"/>
                  </a:ext>
                </a:extLst>
              </a:tr>
              <a:tr h="914985">
                <a:tc>
                  <a:txBody>
                    <a:bodyPr/>
                    <a:lstStyle/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Какой формат мероприятий наиболее интересен </a:t>
                      </a:r>
                    </a:p>
                    <a:p>
                      <a:pPr marL="10985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(один или несколько вариантов ответа)</a:t>
                      </a: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Лекции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Мастер-классы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Практические занятия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Квесты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Квизы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 anchor="ctr">
                    <a:lnR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42,5 %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82,7 %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44,8 %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88,5 %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90,8 %</a:t>
                      </a:r>
                    </a:p>
                  </a:txBody>
                  <a:tcPr marL="41587" marR="41587" marT="0" marB="0" anchor="ctr">
                    <a:lnL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16348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25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4859407-8911-57F7-6CBB-9E1C572E0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B77613-BA45-7A1F-5CB4-D87FA2938B3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DC9A1FE-2C6B-409A-C00C-2CEF3DCA0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B49132-D11F-FEB7-2B8E-85A4830DAAFB}"/>
              </a:ext>
            </a:extLst>
          </p:cNvPr>
          <p:cNvSpPr txBox="1"/>
          <p:nvPr/>
        </p:nvSpPr>
        <p:spPr>
          <a:xfrm>
            <a:off x="5903175" y="4754299"/>
            <a:ext cx="4575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16 из 18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6F6BC0-CD53-447E-8BFD-C7A66603C16D}"/>
              </a:ext>
            </a:extLst>
          </p:cNvPr>
          <p:cNvSpPr/>
          <p:nvPr/>
        </p:nvSpPr>
        <p:spPr>
          <a:xfrm>
            <a:off x="387204" y="1317677"/>
            <a:ext cx="15888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декабрь 2024 г.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18457BA-B599-4D2A-BDCF-026C7F6C44E4}"/>
              </a:ext>
            </a:extLst>
          </p:cNvPr>
          <p:cNvSpPr/>
          <p:nvPr/>
        </p:nvSpPr>
        <p:spPr>
          <a:xfrm>
            <a:off x="387204" y="2076175"/>
            <a:ext cx="15888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декабрь 2024 г.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B39843A-AE6B-4B52-9A70-86C60E0D2AF1}"/>
              </a:ext>
            </a:extLst>
          </p:cNvPr>
          <p:cNvSpPr/>
          <p:nvPr/>
        </p:nvSpPr>
        <p:spPr>
          <a:xfrm>
            <a:off x="440544" y="2817453"/>
            <a:ext cx="15888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декабрь 2024 г.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76532CA-6736-4B9C-804A-C2769E1CD290}"/>
              </a:ext>
            </a:extLst>
          </p:cNvPr>
          <p:cNvSpPr/>
          <p:nvPr/>
        </p:nvSpPr>
        <p:spPr>
          <a:xfrm>
            <a:off x="2915555" y="1314196"/>
            <a:ext cx="47436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Серия интерактивных игр «</a:t>
            </a:r>
            <a:r>
              <a:rPr lang="ru-RU" dirty="0" err="1"/>
              <a:t>Экоквиз</a:t>
            </a:r>
            <a:r>
              <a:rPr lang="ru-RU" dirty="0"/>
              <a:t>» и «</a:t>
            </a:r>
            <a:r>
              <a:rPr lang="ru-RU" dirty="0" err="1"/>
              <a:t>Эколабиринт</a:t>
            </a:r>
            <a:r>
              <a:rPr lang="ru-RU" dirty="0"/>
              <a:t>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A49A71-BD6D-4021-ACE0-A5395782D276}"/>
              </a:ext>
            </a:extLst>
          </p:cNvPr>
          <p:cNvSpPr/>
          <p:nvPr/>
        </p:nvSpPr>
        <p:spPr>
          <a:xfrm>
            <a:off x="2945292" y="2024434"/>
            <a:ext cx="51224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Экомарафон</a:t>
            </a:r>
            <a:r>
              <a:rPr lang="ru-RU" dirty="0"/>
              <a:t> «Безопасная среда: контроль качества и методы диагностики»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8A31537-2178-4593-A9F6-E5FFA1178975}"/>
              </a:ext>
            </a:extLst>
          </p:cNvPr>
          <p:cNvSpPr/>
          <p:nvPr/>
        </p:nvSpPr>
        <p:spPr>
          <a:xfrm>
            <a:off x="2945292" y="2777108"/>
            <a:ext cx="5004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Закрытие фестиваля в формате познавательного </a:t>
            </a:r>
            <a:r>
              <a:rPr lang="ru-RU" dirty="0" err="1"/>
              <a:t>квеста</a:t>
            </a:r>
            <a:r>
              <a:rPr lang="ru-RU" dirty="0"/>
              <a:t>,</a:t>
            </a:r>
          </a:p>
          <a:p>
            <a:r>
              <a:rPr lang="ru-RU" dirty="0"/>
              <a:t>обработка результатов обратной связи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50A440D-49CD-468A-953A-49D9396E38D1}"/>
              </a:ext>
            </a:extLst>
          </p:cNvPr>
          <p:cNvSpPr/>
          <p:nvPr/>
        </p:nvSpPr>
        <p:spPr>
          <a:xfrm>
            <a:off x="440544" y="3622118"/>
            <a:ext cx="8066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2025 г.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4D27157-4ABC-4291-A267-D213336E3882}"/>
              </a:ext>
            </a:extLst>
          </p:cNvPr>
          <p:cNvSpPr/>
          <p:nvPr/>
        </p:nvSpPr>
        <p:spPr>
          <a:xfrm>
            <a:off x="2945292" y="3403486"/>
            <a:ext cx="5206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Анализ результата, работа по доработке проекта, подача заявки на конкурсы</a:t>
            </a:r>
          </a:p>
        </p:txBody>
      </p:sp>
    </p:spTree>
    <p:extLst>
      <p:ext uri="{BB962C8B-B14F-4D97-AF65-F5344CB8AC3E}">
        <p14:creationId xmlns:p14="http://schemas.microsoft.com/office/powerpoint/2010/main" val="584868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2787959" y="112565"/>
            <a:ext cx="3182522" cy="367179"/>
          </a:xfr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 проекта</a:t>
            </a:r>
            <a:endParaRPr lang="ru" sz="2600" i="1" dirty="0"/>
          </a:p>
        </p:txBody>
      </p:sp>
      <p:pic>
        <p:nvPicPr>
          <p:cNvPr id="6" name="Рисунок 5" descr="Изображение выглядит как одежда, Человеческое лицо,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BF17841E-FDC1-423B-4977-CD84503E7C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6" r="-273" b="50291"/>
          <a:stretch/>
        </p:blipFill>
        <p:spPr>
          <a:xfrm>
            <a:off x="288658" y="2744202"/>
            <a:ext cx="1249700" cy="1306721"/>
          </a:xfrm>
          <a:prstGeom prst="rect">
            <a:avLst/>
          </a:prstGeom>
        </p:spPr>
      </p:pic>
      <p:pic>
        <p:nvPicPr>
          <p:cNvPr id="9" name="Рисунок 8" descr="Изображение выглядит как одежда, Человеческое лицо, человек, падение&#10;&#10;Автоматически созданное описание">
            <a:extLst>
              <a:ext uri="{FF2B5EF4-FFF2-40B4-BE49-F238E27FC236}">
                <a16:creationId xmlns:a16="http://schemas.microsoft.com/office/drawing/2014/main" id="{AEBC09D9-6D14-6FB7-55D8-663638176A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9" t="5143" r="9848" b="51532"/>
          <a:stretch/>
        </p:blipFill>
        <p:spPr>
          <a:xfrm>
            <a:off x="2016821" y="599833"/>
            <a:ext cx="1018134" cy="12852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134E70-78A1-05D5-9B58-7D947ABE1F40}"/>
              </a:ext>
            </a:extLst>
          </p:cNvPr>
          <p:cNvSpPr txBox="1"/>
          <p:nvPr/>
        </p:nvSpPr>
        <p:spPr>
          <a:xfrm>
            <a:off x="61286" y="4095827"/>
            <a:ext cx="1637631" cy="10207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"/>
              </a:spcAft>
            </a:pPr>
            <a:r>
              <a:rPr lang="ru-RU" sz="800" b="1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Зайченко Кристина</a:t>
            </a:r>
            <a:r>
              <a:rPr lang="ru-RU" sz="800" b="1" kern="1200" dirty="0">
                <a:solidFill>
                  <a:schemeClr val="tx1"/>
                </a:solidFill>
                <a:ea typeface="+mn-ea"/>
                <a:cs typeface="Times New Roman"/>
              </a:rPr>
              <a:t> </a:t>
            </a:r>
            <a:r>
              <a:rPr lang="ru-RU" sz="800" b="1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Денисовна </a:t>
            </a:r>
            <a:endParaRPr lang="ru-RU" sz="800" dirty="0">
              <a:solidFill>
                <a:schemeClr val="tx1"/>
              </a:solidFill>
              <a:ea typeface="+mn-ea"/>
            </a:endParaRPr>
          </a:p>
          <a:p>
            <a:pPr algn="ctr">
              <a:spcAft>
                <a:spcPts val="100"/>
              </a:spcAft>
            </a:pPr>
            <a:r>
              <a:rPr lang="en-US" sz="800" b="0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kzaichenko@sfedu.ru</a:t>
            </a:r>
            <a:endParaRPr lang="en-US" sz="800" b="0" i="0" u="none" strike="noStrike" kern="1200" cap="none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>
              <a:spcAft>
                <a:spcPts val="100"/>
              </a:spcAft>
            </a:pPr>
            <a:r>
              <a:rPr lang="ru-RU" sz="800" b="1" i="1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Лидер команды</a:t>
            </a:r>
            <a:r>
              <a:rPr lang="ru-RU" sz="800" b="0" i="1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, </a:t>
            </a:r>
            <a:endParaRPr lang="ru-RU" sz="800" i="1" kern="1200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>
              <a:spcAft>
                <a:spcPts val="100"/>
              </a:spcAft>
            </a:pPr>
            <a:r>
              <a:rPr lang="ru-RU" sz="800" b="0" i="1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мастер на все руки</a:t>
            </a:r>
            <a:endParaRPr lang="ru-RU" dirty="0">
              <a:solidFill>
                <a:schemeClr val="tx1"/>
              </a:solidFill>
              <a:ea typeface="+mn-ea"/>
            </a:endParaRPr>
          </a:p>
          <a:p>
            <a:pPr algn="ctr">
              <a:spcAft>
                <a:spcPts val="100"/>
              </a:spcAft>
            </a:pPr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Студентка</a:t>
            </a:r>
            <a:r>
              <a:rPr lang="ru-RU" sz="800" b="0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 3</a:t>
            </a:r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 курс бакалавриат</a:t>
            </a:r>
            <a:r>
              <a:rPr lang="ru-RU" sz="900" kern="1200" dirty="0">
                <a:solidFill>
                  <a:schemeClr val="tx1"/>
                </a:solidFill>
                <a:ea typeface="+mn-ea"/>
                <a:cs typeface="Times New Roman"/>
              </a:rPr>
              <a:t>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01433B-172C-F578-553E-BE035165C944}"/>
              </a:ext>
            </a:extLst>
          </p:cNvPr>
          <p:cNvSpPr txBox="1"/>
          <p:nvPr/>
        </p:nvSpPr>
        <p:spPr>
          <a:xfrm>
            <a:off x="1730388" y="1864975"/>
            <a:ext cx="1610421" cy="7463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"/>
              </a:spcAft>
            </a:pPr>
            <a:r>
              <a:rPr lang="ru-RU" sz="800" b="1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Марченко Алёна Игоревна</a:t>
            </a:r>
            <a:endParaRPr lang="ru-RU" sz="800" dirty="0">
              <a:solidFill>
                <a:schemeClr val="tx1"/>
              </a:solidFill>
              <a:ea typeface="+mn-ea"/>
            </a:endParaRPr>
          </a:p>
          <a:p>
            <a:pPr algn="ctr">
              <a:spcAft>
                <a:spcPts val="100"/>
              </a:spcAft>
            </a:pPr>
            <a:r>
              <a:rPr lang="en-US" sz="800" b="0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alemarc@sfedu.ru</a:t>
            </a:r>
            <a:endParaRPr lang="en-US" sz="800" b="0" i="0" u="none" strike="noStrike" kern="1200" cap="none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>
              <a:spcAft>
                <a:spcPts val="100"/>
              </a:spcAft>
            </a:pPr>
            <a:r>
              <a:rPr lang="ru-RU" sz="800" b="0" i="1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Душа команды</a:t>
            </a:r>
            <a:endParaRPr lang="ru-RU" sz="800" b="0" i="1" u="none" strike="noStrike" kern="1200" cap="none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>
              <a:spcAft>
                <a:spcPts val="100"/>
              </a:spcAft>
            </a:pPr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Студентка 3</a:t>
            </a:r>
            <a:r>
              <a:rPr lang="ru-RU" sz="800" b="0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 </a:t>
            </a:r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курс</a:t>
            </a:r>
            <a:r>
              <a:rPr lang="ru-RU" sz="800" b="0" i="0" u="none" strike="noStrike" kern="1200" cap="none" dirty="0">
                <a:solidFill>
                  <a:schemeClr val="tx1"/>
                </a:solidFill>
                <a:ea typeface="+mn-ea"/>
                <a:cs typeface="Times New Roman"/>
                <a:sym typeface="Arial"/>
              </a:rPr>
              <a:t> </a:t>
            </a:r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бакалавриат</a:t>
            </a:r>
            <a:endParaRPr lang="ru-RU" sz="800" b="0" i="0" u="none" strike="noStrike" kern="1200" cap="none" dirty="0">
              <a:solidFill>
                <a:schemeClr val="tx1"/>
              </a:solidFill>
              <a:ea typeface="+mn-ea"/>
              <a:cs typeface="Times New Roman"/>
            </a:endParaRPr>
          </a:p>
        </p:txBody>
      </p:sp>
      <p:pic>
        <p:nvPicPr>
          <p:cNvPr id="17" name="Рисунок 16" descr="Изображение выглядит как Человеческое лицо, человек, улыбка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6A270812-95B0-ABED-3963-8BB3CDEB41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-1351" b="50532"/>
          <a:stretch/>
        </p:blipFill>
        <p:spPr>
          <a:xfrm>
            <a:off x="318746" y="543980"/>
            <a:ext cx="1084917" cy="13965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1653F45-C39D-DAF6-3B70-37409E94778F}"/>
              </a:ext>
            </a:extLst>
          </p:cNvPr>
          <p:cNvSpPr txBox="1"/>
          <p:nvPr/>
        </p:nvSpPr>
        <p:spPr>
          <a:xfrm>
            <a:off x="-65567" y="1972986"/>
            <a:ext cx="1679867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b="1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Сафонова Анна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100" b="1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Геннадьевна</a:t>
            </a:r>
            <a:endParaRPr lang="ru-RU" dirty="0">
              <a:solidFill>
                <a:schemeClr val="tx1"/>
              </a:solidFill>
              <a:ea typeface="+mn-ea"/>
            </a:endParaRPr>
          </a:p>
          <a:p>
            <a:pPr algn="ctr"/>
            <a:r>
              <a:rPr lang="ru-RU" sz="11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 </a:t>
            </a:r>
            <a:r>
              <a:rPr lang="en-US" sz="11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adolgopolova@sfedu.ru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743EB3-9205-EE1C-7041-661CADC1F290}"/>
              </a:ext>
            </a:extLst>
          </p:cNvPr>
          <p:cNvSpPr txBox="1"/>
          <p:nvPr/>
        </p:nvSpPr>
        <p:spPr>
          <a:xfrm>
            <a:off x="-65729" y="212297"/>
            <a:ext cx="17793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800" b="1" i="1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Наставник</a:t>
            </a:r>
            <a:endParaRPr lang="ru-RU" b="1" i="1" dirty="0">
              <a:solidFill>
                <a:schemeClr val="tx1"/>
              </a:solidFill>
              <a:ea typeface="+mn-ea"/>
            </a:endParaRPr>
          </a:p>
        </p:txBody>
      </p:sp>
      <p:pic>
        <p:nvPicPr>
          <p:cNvPr id="2" name="Рисунок 1" descr="Изображение выглядит как Человеческое лицо, человек, одежда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49BBB2C2-618F-9000-D69C-EB3DAC4657D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1" t="-108" r="746" b="51027"/>
          <a:stretch/>
        </p:blipFill>
        <p:spPr>
          <a:xfrm>
            <a:off x="5624404" y="607074"/>
            <a:ext cx="1134800" cy="1225032"/>
          </a:xfrm>
          <a:prstGeom prst="rect">
            <a:avLst/>
          </a:prstGeom>
        </p:spPr>
      </p:pic>
      <p:sp>
        <p:nvSpPr>
          <p:cNvPr id="3" name="TextBox 22">
            <a:extLst>
              <a:ext uri="{FF2B5EF4-FFF2-40B4-BE49-F238E27FC236}">
                <a16:creationId xmlns:a16="http://schemas.microsoft.com/office/drawing/2014/main" id="{88160F83-AD2C-5BAA-30E7-378A1F3ACA64}"/>
              </a:ext>
            </a:extLst>
          </p:cNvPr>
          <p:cNvSpPr txBox="1"/>
          <p:nvPr/>
        </p:nvSpPr>
        <p:spPr>
          <a:xfrm>
            <a:off x="5510528" y="1882137"/>
            <a:ext cx="1416889" cy="8309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800" b="1" kern="1200" dirty="0">
                <a:solidFill>
                  <a:schemeClr val="tx1"/>
                </a:solidFill>
                <a:ea typeface="+mn-ea"/>
                <a:cs typeface="Times New Roman"/>
              </a:rPr>
              <a:t>Годунов Дмитрий Дмитриевич</a:t>
            </a:r>
          </a:p>
          <a:p>
            <a:pPr algn="ctr"/>
            <a:r>
              <a:rPr lang="en-US" sz="800" kern="1200" dirty="0">
                <a:solidFill>
                  <a:schemeClr val="tx1"/>
                </a:solidFill>
                <a:ea typeface="+mn-ea"/>
                <a:cs typeface="Times New Roman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dgodunov@sfedu.ru</a:t>
            </a:r>
            <a:endParaRPr lang="en-US" sz="800" kern="1200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/>
            <a:r>
              <a:rPr lang="ru-RU" sz="800" i="1" kern="1200" dirty="0">
                <a:solidFill>
                  <a:schemeClr val="tx1"/>
                </a:solidFill>
                <a:ea typeface="+mn-ea"/>
                <a:cs typeface="Times New Roman"/>
              </a:rPr>
              <a:t>Мотиватор</a:t>
            </a:r>
          </a:p>
          <a:p>
            <a:pPr algn="ctr"/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Студент  3 курс бакалавриат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BDEA4A2F-36E0-E09E-D35C-20A655C5A52C}"/>
              </a:ext>
            </a:extLst>
          </p:cNvPr>
          <p:cNvSpPr txBox="1"/>
          <p:nvPr/>
        </p:nvSpPr>
        <p:spPr>
          <a:xfrm>
            <a:off x="1413698" y="4127059"/>
            <a:ext cx="1610984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Градинар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Дарья Алексеевна</a:t>
            </a:r>
          </a:p>
          <a:p>
            <a:pPr algn="ctr"/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kozyk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@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пе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sfedu.ru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Критик, администратор</a:t>
            </a:r>
          </a:p>
          <a:p>
            <a:pPr algn="ctr"/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Студентка 3 курс бакалавриат</a:t>
            </a:r>
          </a:p>
        </p:txBody>
      </p:sp>
      <p:pic>
        <p:nvPicPr>
          <p:cNvPr id="11" name="Рисунок 10" descr="Изображение выглядит как головной убор, шляпа, одежда, Модный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39905EDF-2634-A3BF-120C-C089E89CA3C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10" r="645" b="51416"/>
          <a:stretch/>
        </p:blipFill>
        <p:spPr>
          <a:xfrm>
            <a:off x="3688574" y="564937"/>
            <a:ext cx="1305971" cy="1220186"/>
          </a:xfrm>
          <a:prstGeom prst="rect">
            <a:avLst/>
          </a:prstGeom>
        </p:spPr>
      </p:pic>
      <p:sp>
        <p:nvSpPr>
          <p:cNvPr id="23" name="TextBox 20">
            <a:extLst>
              <a:ext uri="{FF2B5EF4-FFF2-40B4-BE49-F238E27FC236}">
                <a16:creationId xmlns:a16="http://schemas.microsoft.com/office/drawing/2014/main" id="{C32D3519-B2B5-01F6-6235-EAC4B9EE87B5}"/>
              </a:ext>
            </a:extLst>
          </p:cNvPr>
          <p:cNvSpPr txBox="1"/>
          <p:nvPr/>
        </p:nvSpPr>
        <p:spPr>
          <a:xfrm>
            <a:off x="3246260" y="1780336"/>
            <a:ext cx="1729597" cy="8309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800" b="1" kern="1200" dirty="0">
                <a:solidFill>
                  <a:schemeClr val="tx1"/>
                </a:solidFill>
                <a:ea typeface="+mn-ea"/>
                <a:cs typeface="Times New Roman"/>
              </a:rPr>
              <a:t>Королёв Дмитрий Александрович</a:t>
            </a:r>
          </a:p>
          <a:p>
            <a:pPr algn="ctr"/>
            <a:r>
              <a:rPr lang="en-US" sz="800" kern="1200" dirty="0">
                <a:solidFill>
                  <a:schemeClr val="tx1"/>
                </a:solidFill>
                <a:ea typeface="+mn-ea"/>
                <a:cs typeface="Times New Roman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korole@sfedu.ru</a:t>
            </a:r>
            <a:endParaRPr lang="en-US" sz="800" kern="1200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/>
            <a:r>
              <a:rPr lang="ru-RU" sz="800" i="1" kern="1200" dirty="0">
                <a:solidFill>
                  <a:schemeClr val="tx1"/>
                </a:solidFill>
                <a:ea typeface="+mn-ea"/>
                <a:cs typeface="Times New Roman"/>
              </a:rPr>
              <a:t>Педант (контроллёр)</a:t>
            </a:r>
          </a:p>
          <a:p>
            <a:pPr algn="ctr"/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Студент 3 курс</a:t>
            </a:r>
          </a:p>
          <a:p>
            <a:pPr algn="ctr"/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 бакалавриат</a:t>
            </a:r>
            <a:endParaRPr lang="ru-RU" dirty="0">
              <a:solidFill>
                <a:schemeClr val="tx1"/>
              </a:solidFill>
              <a:ea typeface="+mn-ea"/>
            </a:endParaRPr>
          </a:p>
        </p:txBody>
      </p:sp>
      <p:pic>
        <p:nvPicPr>
          <p:cNvPr id="30" name="Рисунок 29" descr="Изображение выглядит как Графика, логотип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6C426CC-3CC3-FAE2-89E1-89D6D70D35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60731" y="66482"/>
            <a:ext cx="535733" cy="47749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C59BA78-C507-A51F-2D22-AFFAD2734B6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290" y="2757323"/>
            <a:ext cx="993624" cy="1324832"/>
          </a:xfrm>
          <a:prstGeom prst="roundRect">
            <a:avLst/>
          </a:prstGeom>
        </p:spPr>
      </p:pic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48A71C68-2CBC-49C0-CDB1-B19A32E3D5D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69521" y="122271"/>
            <a:ext cx="527050" cy="3659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314B9D-D5F5-602E-169F-80E30D54F71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50989"/>
            <a:ext cx="599182" cy="36036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1C6F63D-71E7-9E8C-B2D6-415C022249F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571" y="855098"/>
            <a:ext cx="916618" cy="1337767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AFBFD06C-8558-9FB1-B0C8-1411955F2EEB}"/>
              </a:ext>
            </a:extLst>
          </p:cNvPr>
          <p:cNvSpPr txBox="1"/>
          <p:nvPr/>
        </p:nvSpPr>
        <p:spPr>
          <a:xfrm>
            <a:off x="7260428" y="2283430"/>
            <a:ext cx="15078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" b="1" kern="1200" dirty="0" err="1">
                <a:solidFill>
                  <a:schemeClr val="tx1"/>
                </a:solidFill>
                <a:ea typeface="+mn-ea"/>
                <a:cs typeface="Times New Roman"/>
              </a:rPr>
              <a:t>Киргинцев</a:t>
            </a:r>
            <a:r>
              <a:rPr lang="ru-RU" sz="800" b="1" kern="1200" dirty="0">
                <a:solidFill>
                  <a:schemeClr val="tx1"/>
                </a:solidFill>
                <a:ea typeface="+mn-ea"/>
                <a:cs typeface="Times New Roman"/>
              </a:rPr>
              <a:t> Никита Алексеевич</a:t>
            </a:r>
          </a:p>
          <a:p>
            <a:pPr algn="ctr"/>
            <a:r>
              <a:rPr lang="en-US" sz="800" kern="1200" dirty="0">
                <a:solidFill>
                  <a:schemeClr val="tx1"/>
                </a:solidFill>
                <a:ea typeface="+mn-ea"/>
                <a:cs typeface="Times New Roman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kirgintsev@sfedu.ru</a:t>
            </a:r>
            <a:endParaRPr lang="ru-RU" sz="800" kern="1200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/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Исследователь ресурсов</a:t>
            </a:r>
          </a:p>
          <a:p>
            <a:pPr algn="ctr"/>
            <a:r>
              <a:rPr lang="ru-RU" sz="800" kern="1200" dirty="0">
                <a:solidFill>
                  <a:schemeClr val="tx1"/>
                </a:solidFill>
                <a:ea typeface="+mn-ea"/>
                <a:cs typeface="Times New Roman"/>
              </a:rPr>
              <a:t>Студент 4 курса </a:t>
            </a:r>
            <a:r>
              <a:rPr lang="ru-RU" sz="800" kern="1200" dirty="0" err="1">
                <a:solidFill>
                  <a:schemeClr val="tx1"/>
                </a:solidFill>
                <a:ea typeface="+mn-ea"/>
                <a:cs typeface="Times New Roman"/>
              </a:rPr>
              <a:t>бакалариат</a:t>
            </a:r>
            <a:endParaRPr lang="ru-RU" sz="800" kern="1200" dirty="0">
              <a:solidFill>
                <a:schemeClr val="tx1"/>
              </a:solidFill>
              <a:ea typeface="+mn-ea"/>
              <a:cs typeface="Times New Roman"/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7CFADB6D-3FB8-E0BB-01CE-BD888C729F41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27746"/>
          <a:stretch/>
        </p:blipFill>
        <p:spPr>
          <a:xfrm>
            <a:off x="4613790" y="2319959"/>
            <a:ext cx="894380" cy="1278341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E69AD4C1-6BD6-9ADB-FD99-DAC0077BB6D6}"/>
              </a:ext>
            </a:extLst>
          </p:cNvPr>
          <p:cNvSpPr txBox="1"/>
          <p:nvPr/>
        </p:nvSpPr>
        <p:spPr>
          <a:xfrm>
            <a:off x="4476986" y="3690330"/>
            <a:ext cx="12419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kern="1200" dirty="0">
                <a:solidFill>
                  <a:schemeClr val="tx1"/>
                </a:solidFill>
                <a:ea typeface="+mn-ea"/>
                <a:cs typeface="Times New Roman"/>
              </a:rPr>
              <a:t>Бородина Алёна Витальевна</a:t>
            </a:r>
          </a:p>
          <a:p>
            <a:pPr algn="ctr"/>
            <a:r>
              <a:rPr lang="en-US" sz="800" b="1" kern="1200" dirty="0">
                <a:solidFill>
                  <a:schemeClr val="tx1"/>
                </a:solidFill>
                <a:ea typeface="+mn-ea"/>
                <a:cs typeface="Times New Roman"/>
                <a:hlinkClick r:id="rId20"/>
              </a:rPr>
              <a:t>aborodi@sfedu.ru</a:t>
            </a:r>
            <a:endParaRPr lang="ru-RU" sz="800" b="1" kern="1200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идей</a:t>
            </a:r>
          </a:p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4 курс бакалавриат</a:t>
            </a: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b="1" kern="1200" dirty="0">
              <a:solidFill>
                <a:schemeClr val="tx1"/>
              </a:solidFill>
              <a:ea typeface="+mn-ea"/>
              <a:cs typeface="Times New Roman"/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73AEFC46-1EAE-16B7-8CE8-6C6A8FCC878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05661" y="2734158"/>
            <a:ext cx="993625" cy="1194109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A90E36B-4F21-6178-62B0-025121AA4469}"/>
              </a:ext>
            </a:extLst>
          </p:cNvPr>
          <p:cNvSpPr txBox="1"/>
          <p:nvPr/>
        </p:nvSpPr>
        <p:spPr>
          <a:xfrm>
            <a:off x="3034955" y="3928267"/>
            <a:ext cx="124193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Михеева Мария Владимировна</a:t>
            </a:r>
          </a:p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maalek@sfedu.ru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3 курс бакалавриат</a:t>
            </a:r>
          </a:p>
          <a:p>
            <a:endParaRPr lang="ru-RU" dirty="0"/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AE691F95-F109-C820-C415-5D4509B9BE5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48694" y="2803699"/>
            <a:ext cx="993016" cy="1266508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0824ECF8-1425-CA4D-048A-91A101918BAF}"/>
              </a:ext>
            </a:extLst>
          </p:cNvPr>
          <p:cNvSpPr txBox="1"/>
          <p:nvPr/>
        </p:nvSpPr>
        <p:spPr>
          <a:xfrm>
            <a:off x="5900176" y="4182773"/>
            <a:ext cx="1955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kern="1200" dirty="0" err="1">
                <a:solidFill>
                  <a:schemeClr val="tx1"/>
                </a:solidFill>
                <a:ea typeface="+mn-ea"/>
                <a:cs typeface="Times New Roman"/>
              </a:rPr>
              <a:t>Коломыйцев</a:t>
            </a:r>
            <a:r>
              <a:rPr lang="ru-RU" sz="800" b="1" kern="1200" dirty="0">
                <a:solidFill>
                  <a:schemeClr val="tx1"/>
                </a:solidFill>
                <a:ea typeface="+mn-ea"/>
                <a:cs typeface="Times New Roman"/>
              </a:rPr>
              <a:t> Кирилл Валерьевич</a:t>
            </a:r>
          </a:p>
          <a:p>
            <a:pPr algn="ctr"/>
            <a:r>
              <a:rPr lang="en-US" sz="800" b="1" kern="1200" dirty="0">
                <a:solidFill>
                  <a:schemeClr val="tx1"/>
                </a:solidFill>
                <a:ea typeface="+mn-ea"/>
                <a:cs typeface="Times New Roman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kolomyitsev@sfedu.ru</a:t>
            </a:r>
            <a:endParaRPr lang="ru-RU" sz="800" b="1" kern="1200" dirty="0">
              <a:solidFill>
                <a:schemeClr val="tx1"/>
              </a:solidFill>
              <a:ea typeface="+mn-ea"/>
              <a:cs typeface="Times New Roman"/>
            </a:endParaRPr>
          </a:p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идей</a:t>
            </a:r>
          </a:p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4 курс бакалавриат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1CFF09-73AA-7291-004B-877E2BEF9B13}"/>
              </a:ext>
            </a:extLst>
          </p:cNvPr>
          <p:cNvSpPr txBox="1"/>
          <p:nvPr/>
        </p:nvSpPr>
        <p:spPr>
          <a:xfrm>
            <a:off x="5750703" y="4742612"/>
            <a:ext cx="4602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17 из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FD05F2-9937-D805-A96D-8E17CD94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944" y="173804"/>
            <a:ext cx="8561080" cy="79484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Изображение выглядит как одежда, Человеческое лицо,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9A458BB2-00C4-E862-62C2-3FA1943B5A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6" r="-273" b="50291"/>
          <a:stretch/>
        </p:blipFill>
        <p:spPr>
          <a:xfrm>
            <a:off x="744401" y="968644"/>
            <a:ext cx="2596432" cy="2714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D50FE6-1F0E-0D59-938E-97E2A85E1F26}"/>
              </a:ext>
            </a:extLst>
          </p:cNvPr>
          <p:cNvSpPr txBox="1"/>
          <p:nvPr/>
        </p:nvSpPr>
        <p:spPr>
          <a:xfrm>
            <a:off x="3131605" y="1156543"/>
            <a:ext cx="32230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для связи: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Зайченко Кристина Денисовна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89081838220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kzaichenko@sfedu.ru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Человеческое лицо, человек, улыбка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0B002B35-1C23-C4BC-427D-C2F0C26296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351" b="50532"/>
          <a:stretch/>
        </p:blipFill>
        <p:spPr>
          <a:xfrm>
            <a:off x="6555783" y="1646035"/>
            <a:ext cx="2371241" cy="3052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FFC258-E1AD-B1A1-7F47-06EA53E80808}"/>
              </a:ext>
            </a:extLst>
          </p:cNvPr>
          <p:cNvSpPr txBox="1"/>
          <p:nvPr/>
        </p:nvSpPr>
        <p:spPr>
          <a:xfrm>
            <a:off x="3872694" y="3172255"/>
            <a:ext cx="27529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Сафонова Анна Геннадьевна  наставник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89604480871</a:t>
            </a:r>
          </a:p>
          <a:p>
            <a:pPr algn="ctr"/>
            <a:r>
              <a:rPr lang="ru-RU" sz="14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 </a:t>
            </a:r>
            <a:r>
              <a:rPr lang="en-US" sz="14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adolgopolova@sfedu.ru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29C628D-5AF0-323B-38C2-8F55B1E46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8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3393EFE-6D2B-7A18-6932-48438E46F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170CE9-831D-8923-FEF3-CB97B1E079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FE80D8-B882-73B6-AEDF-10189F55EA93}"/>
              </a:ext>
            </a:extLst>
          </p:cNvPr>
          <p:cNvSpPr txBox="1"/>
          <p:nvPr/>
        </p:nvSpPr>
        <p:spPr>
          <a:xfrm>
            <a:off x="5943600" y="4815807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18 из 18</a:t>
            </a:r>
          </a:p>
        </p:txBody>
      </p:sp>
    </p:spTree>
    <p:extLst>
      <p:ext uri="{BB962C8B-B14F-4D97-AF65-F5344CB8AC3E}">
        <p14:creationId xmlns:p14="http://schemas.microsoft.com/office/powerpoint/2010/main" val="232438493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8F0EF37-1827-4DCD-9AC1-E8397DDF6065}">
  <we:reference id="wa200005566" version="3.0.0.2" store="ru-RU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A13C1E8-CD8B-40E0-8A3A-7B33CD95B15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cfccc0c-9394-48fd-a069-91e59a4312bb"/>
    <ds:schemaRef ds:uri="9a71a08f-077a-41a9-aad3-034e276f871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4558</TotalTime>
  <Words>1987</Words>
  <Application>Microsoft Office PowerPoint</Application>
  <PresentationFormat>Экран (16:9)</PresentationFormat>
  <Paragraphs>391</Paragraphs>
  <Slides>18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Calibri</vt:lpstr>
      <vt:lpstr>Courier New</vt:lpstr>
      <vt:lpstr>Arial</vt:lpstr>
      <vt:lpstr>Raleway Medium</vt:lpstr>
      <vt:lpstr>Times New Roman</vt:lpstr>
      <vt:lpstr>PT Sans</vt:lpstr>
      <vt:lpstr>Simple Light</vt:lpstr>
      <vt:lpstr>SBS-24 а23 Фестиваль экологических инициатив «Всё до лампочки»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Зайченко Кристина Денисовна</cp:lastModifiedBy>
  <cp:revision>70</cp:revision>
  <dcterms:modified xsi:type="dcterms:W3CDTF">2024-12-14T14:15:14Z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