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8" r:id="rId3"/>
    <p:sldId id="257" r:id="rId4"/>
    <p:sldId id="258" r:id="rId5"/>
    <p:sldId id="281" r:id="rId6"/>
    <p:sldId id="264" r:id="rId7"/>
    <p:sldId id="265" r:id="rId8"/>
    <p:sldId id="266" r:id="rId9"/>
    <p:sldId id="263" r:id="rId10"/>
    <p:sldId id="259" r:id="rId11"/>
    <p:sldId id="260" r:id="rId12"/>
    <p:sldId id="270" r:id="rId13"/>
    <p:sldId id="271" r:id="rId14"/>
    <p:sldId id="261" r:id="rId15"/>
    <p:sldId id="272" r:id="rId16"/>
    <p:sldId id="274" r:id="rId17"/>
    <p:sldId id="275" r:id="rId18"/>
    <p:sldId id="276" r:id="rId19"/>
    <p:sldId id="262" r:id="rId20"/>
    <p:sldId id="267" r:id="rId21"/>
    <p:sldId id="277" r:id="rId22"/>
    <p:sldId id="278" r:id="rId23"/>
    <p:sldId id="280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8" d="100"/>
          <a:sy n="68" d="100"/>
        </p:scale>
        <p:origin x="816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380825550425105"/>
          <c:y val="0.15243156826142656"/>
          <c:w val="0.71157287513399714"/>
          <c:h val="0.78046562238625383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pattFill prst="ltUpDiag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1-DBD2-4EED-A67E-3D51C4745B7E}"/>
              </c:ext>
            </c:extLst>
          </c:dPt>
          <c:dPt>
            <c:idx val="1"/>
            <c:bubble3D val="0"/>
            <c:spPr>
              <a:pattFill prst="ltUpDiag">
                <a:fgClr>
                  <a:schemeClr val="accent2"/>
                </a:fgClr>
                <a:bgClr>
                  <a:schemeClr val="accent2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3-DBD2-4EED-A67E-3D51C4745B7E}"/>
              </c:ext>
            </c:extLst>
          </c:dPt>
          <c:dPt>
            <c:idx val="2"/>
            <c:bubble3D val="0"/>
            <c:spPr>
              <a:pattFill prst="ltUpDiag">
                <a:fgClr>
                  <a:schemeClr val="accent3"/>
                </a:fgClr>
                <a:bgClr>
                  <a:schemeClr val="accent3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3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5-DBD2-4EED-A67E-3D51C4745B7E}"/>
              </c:ext>
            </c:extLst>
          </c:dPt>
          <c:dPt>
            <c:idx val="3"/>
            <c:bubble3D val="0"/>
            <c:spPr>
              <a:pattFill prst="ltUpDiag">
                <a:fgClr>
                  <a:schemeClr val="accent4"/>
                </a:fgClr>
                <a:bgClr>
                  <a:schemeClr val="accent4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4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7-DBD2-4EED-A67E-3D51C4745B7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Продукт</c:v>
                </c:pt>
                <c:pt idx="1">
                  <c:v>Цена</c:v>
                </c:pt>
                <c:pt idx="2">
                  <c:v>Место</c:v>
                </c:pt>
                <c:pt idx="3">
                  <c:v>Продвижение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DBD2-4EED-A67E-3D51C4745B7E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  <c:holeSize val="70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22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5BFBAC8-337F-499E-9BC4-6FD1736C15A7}" type="doc">
      <dgm:prSet loTypeId="urn:microsoft.com/office/officeart/2005/8/layout/venn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818C206-01D3-42CA-8284-93BDB68F62D6}">
      <dgm:prSet phldrT="[Текст]" custT="1"/>
      <dgm:spPr>
        <a:solidFill>
          <a:srgbClr val="018C9A"/>
        </a:solidFill>
      </dgm:spPr>
      <dgm:t>
        <a:bodyPr/>
        <a:lstStyle/>
        <a:p>
          <a:r>
            <a:rPr lang="ru-RU" sz="1400" b="1" dirty="0"/>
            <a:t>РАМ</a:t>
          </a:r>
        </a:p>
        <a:p>
          <a:r>
            <a:rPr lang="ru-RU" sz="1000" b="1" dirty="0"/>
            <a:t>Потенциал</a:t>
          </a:r>
        </a:p>
      </dgm:t>
    </dgm:pt>
    <dgm:pt modelId="{65C436CB-08E6-49C1-9A79-4071A8440CCD}" type="parTrans" cxnId="{8EEF58ED-ED40-4850-9E47-A87E0D56FC45}">
      <dgm:prSet/>
      <dgm:spPr/>
      <dgm:t>
        <a:bodyPr/>
        <a:lstStyle/>
        <a:p>
          <a:endParaRPr lang="ru-RU"/>
        </a:p>
      </dgm:t>
    </dgm:pt>
    <dgm:pt modelId="{258EF059-92CE-48A0-996D-F2A8DF2C303D}" type="sibTrans" cxnId="{8EEF58ED-ED40-4850-9E47-A87E0D56FC45}">
      <dgm:prSet/>
      <dgm:spPr/>
      <dgm:t>
        <a:bodyPr/>
        <a:lstStyle/>
        <a:p>
          <a:endParaRPr lang="ru-RU"/>
        </a:p>
      </dgm:t>
    </dgm:pt>
    <dgm:pt modelId="{A5C99BE3-4D64-4E7A-B18B-8B213C86CDEC}">
      <dgm:prSet phldrT="[Текст]" custT="1"/>
      <dgm:spPr>
        <a:solidFill>
          <a:srgbClr val="00B7D0">
            <a:alpha val="26667"/>
          </a:srgbClr>
        </a:solidFill>
      </dgm:spPr>
      <dgm:t>
        <a:bodyPr/>
        <a:lstStyle/>
        <a:p>
          <a:r>
            <a:rPr lang="ru-RU" sz="1400" b="1" dirty="0"/>
            <a:t>ТАМ</a:t>
          </a:r>
        </a:p>
        <a:p>
          <a:r>
            <a:rPr lang="ru-RU" sz="1000" b="1" dirty="0"/>
            <a:t>Перспектива</a:t>
          </a:r>
        </a:p>
      </dgm:t>
    </dgm:pt>
    <dgm:pt modelId="{A4593E7A-F82E-4547-8497-D80A9A76C689}" type="parTrans" cxnId="{B97D2851-367A-4938-8643-3E77186B6344}">
      <dgm:prSet/>
      <dgm:spPr/>
      <dgm:t>
        <a:bodyPr/>
        <a:lstStyle/>
        <a:p>
          <a:endParaRPr lang="ru-RU"/>
        </a:p>
      </dgm:t>
    </dgm:pt>
    <dgm:pt modelId="{8D36F347-D085-46EA-AEC9-0A960CB6B522}" type="sibTrans" cxnId="{B97D2851-367A-4938-8643-3E77186B6344}">
      <dgm:prSet/>
      <dgm:spPr/>
      <dgm:t>
        <a:bodyPr/>
        <a:lstStyle/>
        <a:p>
          <a:endParaRPr lang="ru-RU"/>
        </a:p>
      </dgm:t>
    </dgm:pt>
    <dgm:pt modelId="{37AF65A7-7E5E-427D-BA82-D110CBC1AE77}">
      <dgm:prSet phldrT="[Текст]" custT="1"/>
      <dgm:spPr>
        <a:solidFill>
          <a:srgbClr val="00B7D0"/>
        </a:solidFill>
      </dgm:spPr>
      <dgm:t>
        <a:bodyPr/>
        <a:lstStyle/>
        <a:p>
          <a:r>
            <a:rPr lang="en-US" sz="1400" b="1" dirty="0"/>
            <a:t>SAM</a:t>
          </a:r>
        </a:p>
        <a:p>
          <a:r>
            <a:rPr lang="ru-RU" sz="1000" b="1" dirty="0"/>
            <a:t>Стратегия и конкуренты</a:t>
          </a:r>
        </a:p>
      </dgm:t>
    </dgm:pt>
    <dgm:pt modelId="{A91712B4-A4DF-46F2-92C7-132C3C82EDE0}" type="parTrans" cxnId="{248E7D37-95DD-452F-83CF-84C543A0A9C0}">
      <dgm:prSet/>
      <dgm:spPr/>
      <dgm:t>
        <a:bodyPr/>
        <a:lstStyle/>
        <a:p>
          <a:endParaRPr lang="ru-RU"/>
        </a:p>
      </dgm:t>
    </dgm:pt>
    <dgm:pt modelId="{04BA4D13-6294-4853-B366-8AAB9E2B6027}" type="sibTrans" cxnId="{248E7D37-95DD-452F-83CF-84C543A0A9C0}">
      <dgm:prSet/>
      <dgm:spPr/>
      <dgm:t>
        <a:bodyPr/>
        <a:lstStyle/>
        <a:p>
          <a:endParaRPr lang="ru-RU"/>
        </a:p>
      </dgm:t>
    </dgm:pt>
    <dgm:pt modelId="{4B8D2A1B-1AF5-4C7B-861F-7B6A3BC87275}">
      <dgm:prSet phldrT="[Текст]" custT="1"/>
      <dgm:spPr>
        <a:solidFill>
          <a:srgbClr val="A4D4E2"/>
        </a:solidFill>
      </dgm:spPr>
      <dgm:t>
        <a:bodyPr/>
        <a:lstStyle/>
        <a:p>
          <a:r>
            <a:rPr lang="en-US" sz="1400" b="1" dirty="0"/>
            <a:t>SOM</a:t>
          </a:r>
        </a:p>
        <a:p>
          <a:r>
            <a:rPr lang="ru-RU" sz="1000" b="1" dirty="0"/>
            <a:t>Тактика</a:t>
          </a:r>
        </a:p>
      </dgm:t>
    </dgm:pt>
    <dgm:pt modelId="{1D539D50-E2A1-498F-B9B3-68DE08EFC708}" type="parTrans" cxnId="{129E51AC-1D83-4B42-BEEE-07D8BED6C60E}">
      <dgm:prSet/>
      <dgm:spPr/>
      <dgm:t>
        <a:bodyPr/>
        <a:lstStyle/>
        <a:p>
          <a:endParaRPr lang="ru-RU"/>
        </a:p>
      </dgm:t>
    </dgm:pt>
    <dgm:pt modelId="{D0B8BD9E-20C1-4484-A250-52655C0BA592}" type="sibTrans" cxnId="{129E51AC-1D83-4B42-BEEE-07D8BED6C60E}">
      <dgm:prSet/>
      <dgm:spPr/>
      <dgm:t>
        <a:bodyPr/>
        <a:lstStyle/>
        <a:p>
          <a:endParaRPr lang="ru-RU"/>
        </a:p>
      </dgm:t>
    </dgm:pt>
    <dgm:pt modelId="{0AA7055B-6A39-42CE-9DAA-F774E35C7CE0}" type="pres">
      <dgm:prSet presAssocID="{55BFBAC8-337F-499E-9BC4-6FD1736C15A7}" presName="Name0" presStyleCnt="0">
        <dgm:presLayoutVars>
          <dgm:chMax val="7"/>
          <dgm:resizeHandles val="exact"/>
        </dgm:presLayoutVars>
      </dgm:prSet>
      <dgm:spPr/>
    </dgm:pt>
    <dgm:pt modelId="{BC414194-CF75-48E5-A718-61A934C9264C}" type="pres">
      <dgm:prSet presAssocID="{55BFBAC8-337F-499E-9BC4-6FD1736C15A7}" presName="comp1" presStyleCnt="0"/>
      <dgm:spPr/>
    </dgm:pt>
    <dgm:pt modelId="{A493D662-2D6B-4213-8BCC-C3E77744DC58}" type="pres">
      <dgm:prSet presAssocID="{55BFBAC8-337F-499E-9BC4-6FD1736C15A7}" presName="circle1" presStyleLbl="node1" presStyleIdx="0" presStyleCnt="4"/>
      <dgm:spPr/>
    </dgm:pt>
    <dgm:pt modelId="{E9939ED1-4562-48D9-BE1C-4783B0C5CCC3}" type="pres">
      <dgm:prSet presAssocID="{55BFBAC8-337F-499E-9BC4-6FD1736C15A7}" presName="c1text" presStyleLbl="node1" presStyleIdx="0" presStyleCnt="4">
        <dgm:presLayoutVars>
          <dgm:bulletEnabled val="1"/>
        </dgm:presLayoutVars>
      </dgm:prSet>
      <dgm:spPr/>
    </dgm:pt>
    <dgm:pt modelId="{2D8272D6-E575-4238-A0D6-5D8B76F9C1BD}" type="pres">
      <dgm:prSet presAssocID="{55BFBAC8-337F-499E-9BC4-6FD1736C15A7}" presName="comp2" presStyleCnt="0"/>
      <dgm:spPr/>
    </dgm:pt>
    <dgm:pt modelId="{71F9D321-AD24-4B2F-9858-808383740F5B}" type="pres">
      <dgm:prSet presAssocID="{55BFBAC8-337F-499E-9BC4-6FD1736C15A7}" presName="circle2" presStyleLbl="node1" presStyleIdx="1" presStyleCnt="4"/>
      <dgm:spPr/>
    </dgm:pt>
    <dgm:pt modelId="{1BAB291C-2D12-4C6C-AF57-8F3D2971ECEF}" type="pres">
      <dgm:prSet presAssocID="{55BFBAC8-337F-499E-9BC4-6FD1736C15A7}" presName="c2text" presStyleLbl="node1" presStyleIdx="1" presStyleCnt="4">
        <dgm:presLayoutVars>
          <dgm:bulletEnabled val="1"/>
        </dgm:presLayoutVars>
      </dgm:prSet>
      <dgm:spPr/>
    </dgm:pt>
    <dgm:pt modelId="{7B9134C8-35FA-4C35-943A-88376E3E58B3}" type="pres">
      <dgm:prSet presAssocID="{55BFBAC8-337F-499E-9BC4-6FD1736C15A7}" presName="comp3" presStyleCnt="0"/>
      <dgm:spPr/>
    </dgm:pt>
    <dgm:pt modelId="{F4F73ED0-32D2-41A1-B72D-C2D81FC80C1A}" type="pres">
      <dgm:prSet presAssocID="{55BFBAC8-337F-499E-9BC4-6FD1736C15A7}" presName="circle3" presStyleLbl="node1" presStyleIdx="2" presStyleCnt="4"/>
      <dgm:spPr/>
    </dgm:pt>
    <dgm:pt modelId="{2C29A3DA-C316-42BB-A5C2-535CBF0E275C}" type="pres">
      <dgm:prSet presAssocID="{55BFBAC8-337F-499E-9BC4-6FD1736C15A7}" presName="c3text" presStyleLbl="node1" presStyleIdx="2" presStyleCnt="4">
        <dgm:presLayoutVars>
          <dgm:bulletEnabled val="1"/>
        </dgm:presLayoutVars>
      </dgm:prSet>
      <dgm:spPr/>
    </dgm:pt>
    <dgm:pt modelId="{92275A94-14E9-4F05-A906-105908E0C9A4}" type="pres">
      <dgm:prSet presAssocID="{55BFBAC8-337F-499E-9BC4-6FD1736C15A7}" presName="comp4" presStyleCnt="0"/>
      <dgm:spPr/>
    </dgm:pt>
    <dgm:pt modelId="{C12AB981-CE2A-46AD-A1EC-BC438E315F66}" type="pres">
      <dgm:prSet presAssocID="{55BFBAC8-337F-499E-9BC4-6FD1736C15A7}" presName="circle4" presStyleLbl="node1" presStyleIdx="3" presStyleCnt="4"/>
      <dgm:spPr/>
    </dgm:pt>
    <dgm:pt modelId="{35FD8772-767A-40C1-9DBC-28B8FDCDD168}" type="pres">
      <dgm:prSet presAssocID="{55BFBAC8-337F-499E-9BC4-6FD1736C15A7}" presName="c4text" presStyleLbl="node1" presStyleIdx="3" presStyleCnt="4">
        <dgm:presLayoutVars>
          <dgm:bulletEnabled val="1"/>
        </dgm:presLayoutVars>
      </dgm:prSet>
      <dgm:spPr/>
    </dgm:pt>
  </dgm:ptLst>
  <dgm:cxnLst>
    <dgm:cxn modelId="{EDA52304-46AB-4F72-9170-3B6A3489704A}" type="presOf" srcId="{4B8D2A1B-1AF5-4C7B-861F-7B6A3BC87275}" destId="{35FD8772-767A-40C1-9DBC-28B8FDCDD168}" srcOrd="1" destOrd="0" presId="urn:microsoft.com/office/officeart/2005/8/layout/venn2"/>
    <dgm:cxn modelId="{8FB9B805-005E-438B-90F6-4C544F728267}" type="presOf" srcId="{4B8D2A1B-1AF5-4C7B-861F-7B6A3BC87275}" destId="{C12AB981-CE2A-46AD-A1EC-BC438E315F66}" srcOrd="0" destOrd="0" presId="urn:microsoft.com/office/officeart/2005/8/layout/venn2"/>
    <dgm:cxn modelId="{3DF9930E-008C-43BA-A3AF-4863D09FAE9C}" type="presOf" srcId="{55BFBAC8-337F-499E-9BC4-6FD1736C15A7}" destId="{0AA7055B-6A39-42CE-9DAA-F774E35C7CE0}" srcOrd="0" destOrd="0" presId="urn:microsoft.com/office/officeart/2005/8/layout/venn2"/>
    <dgm:cxn modelId="{77974610-95C7-432D-9659-A3DC12973D65}" type="presOf" srcId="{37AF65A7-7E5E-427D-BA82-D110CBC1AE77}" destId="{2C29A3DA-C316-42BB-A5C2-535CBF0E275C}" srcOrd="1" destOrd="0" presId="urn:microsoft.com/office/officeart/2005/8/layout/venn2"/>
    <dgm:cxn modelId="{79BDBA10-9711-4BDA-98AB-B479F1DBA428}" type="presOf" srcId="{0818C206-01D3-42CA-8284-93BDB68F62D6}" destId="{E9939ED1-4562-48D9-BE1C-4783B0C5CCC3}" srcOrd="1" destOrd="0" presId="urn:microsoft.com/office/officeart/2005/8/layout/venn2"/>
    <dgm:cxn modelId="{248E7D37-95DD-452F-83CF-84C543A0A9C0}" srcId="{55BFBAC8-337F-499E-9BC4-6FD1736C15A7}" destId="{37AF65A7-7E5E-427D-BA82-D110CBC1AE77}" srcOrd="2" destOrd="0" parTransId="{A91712B4-A4DF-46F2-92C7-132C3C82EDE0}" sibTransId="{04BA4D13-6294-4853-B366-8AAB9E2B6027}"/>
    <dgm:cxn modelId="{F6294063-0DC6-44C5-AB8B-05A806FC3643}" type="presOf" srcId="{A5C99BE3-4D64-4E7A-B18B-8B213C86CDEC}" destId="{1BAB291C-2D12-4C6C-AF57-8F3D2971ECEF}" srcOrd="1" destOrd="0" presId="urn:microsoft.com/office/officeart/2005/8/layout/venn2"/>
    <dgm:cxn modelId="{B97D2851-367A-4938-8643-3E77186B6344}" srcId="{55BFBAC8-337F-499E-9BC4-6FD1736C15A7}" destId="{A5C99BE3-4D64-4E7A-B18B-8B213C86CDEC}" srcOrd="1" destOrd="0" parTransId="{A4593E7A-F82E-4547-8497-D80A9A76C689}" sibTransId="{8D36F347-D085-46EA-AEC9-0A960CB6B522}"/>
    <dgm:cxn modelId="{4E4167A8-833C-4E6B-8AAA-8CC19B4C5519}" type="presOf" srcId="{0818C206-01D3-42CA-8284-93BDB68F62D6}" destId="{A493D662-2D6B-4213-8BCC-C3E77744DC58}" srcOrd="0" destOrd="0" presId="urn:microsoft.com/office/officeart/2005/8/layout/venn2"/>
    <dgm:cxn modelId="{80054AAA-CC56-4DE8-AC81-F2ACA325F6F6}" type="presOf" srcId="{37AF65A7-7E5E-427D-BA82-D110CBC1AE77}" destId="{F4F73ED0-32D2-41A1-B72D-C2D81FC80C1A}" srcOrd="0" destOrd="0" presId="urn:microsoft.com/office/officeart/2005/8/layout/venn2"/>
    <dgm:cxn modelId="{129E51AC-1D83-4B42-BEEE-07D8BED6C60E}" srcId="{55BFBAC8-337F-499E-9BC4-6FD1736C15A7}" destId="{4B8D2A1B-1AF5-4C7B-861F-7B6A3BC87275}" srcOrd="3" destOrd="0" parTransId="{1D539D50-E2A1-498F-B9B3-68DE08EFC708}" sibTransId="{D0B8BD9E-20C1-4484-A250-52655C0BA592}"/>
    <dgm:cxn modelId="{AB3A19EA-1B33-4E40-AF35-37E7FC70A5A9}" type="presOf" srcId="{A5C99BE3-4D64-4E7A-B18B-8B213C86CDEC}" destId="{71F9D321-AD24-4B2F-9858-808383740F5B}" srcOrd="0" destOrd="0" presId="urn:microsoft.com/office/officeart/2005/8/layout/venn2"/>
    <dgm:cxn modelId="{8EEF58ED-ED40-4850-9E47-A87E0D56FC45}" srcId="{55BFBAC8-337F-499E-9BC4-6FD1736C15A7}" destId="{0818C206-01D3-42CA-8284-93BDB68F62D6}" srcOrd="0" destOrd="0" parTransId="{65C436CB-08E6-49C1-9A79-4071A8440CCD}" sibTransId="{258EF059-92CE-48A0-996D-F2A8DF2C303D}"/>
    <dgm:cxn modelId="{B6D11E35-FAF3-4A5C-8823-A5CE05A4B7DD}" type="presParOf" srcId="{0AA7055B-6A39-42CE-9DAA-F774E35C7CE0}" destId="{BC414194-CF75-48E5-A718-61A934C9264C}" srcOrd="0" destOrd="0" presId="urn:microsoft.com/office/officeart/2005/8/layout/venn2"/>
    <dgm:cxn modelId="{E16FA340-5987-40C2-9028-17EA3E4E500E}" type="presParOf" srcId="{BC414194-CF75-48E5-A718-61A934C9264C}" destId="{A493D662-2D6B-4213-8BCC-C3E77744DC58}" srcOrd="0" destOrd="0" presId="urn:microsoft.com/office/officeart/2005/8/layout/venn2"/>
    <dgm:cxn modelId="{E4336096-ABDB-41D4-86B6-43392E9EDFF0}" type="presParOf" srcId="{BC414194-CF75-48E5-A718-61A934C9264C}" destId="{E9939ED1-4562-48D9-BE1C-4783B0C5CCC3}" srcOrd="1" destOrd="0" presId="urn:microsoft.com/office/officeart/2005/8/layout/venn2"/>
    <dgm:cxn modelId="{EA1C85FB-6A8B-453B-ADE0-F910833EF018}" type="presParOf" srcId="{0AA7055B-6A39-42CE-9DAA-F774E35C7CE0}" destId="{2D8272D6-E575-4238-A0D6-5D8B76F9C1BD}" srcOrd="1" destOrd="0" presId="urn:microsoft.com/office/officeart/2005/8/layout/venn2"/>
    <dgm:cxn modelId="{1B8F0A16-227E-4617-9D04-33639448D90E}" type="presParOf" srcId="{2D8272D6-E575-4238-A0D6-5D8B76F9C1BD}" destId="{71F9D321-AD24-4B2F-9858-808383740F5B}" srcOrd="0" destOrd="0" presId="urn:microsoft.com/office/officeart/2005/8/layout/venn2"/>
    <dgm:cxn modelId="{F9CA43EA-8D6D-4C24-A20B-9F83BF92911F}" type="presParOf" srcId="{2D8272D6-E575-4238-A0D6-5D8B76F9C1BD}" destId="{1BAB291C-2D12-4C6C-AF57-8F3D2971ECEF}" srcOrd="1" destOrd="0" presId="urn:microsoft.com/office/officeart/2005/8/layout/venn2"/>
    <dgm:cxn modelId="{46D5F971-788F-4D6B-9B34-974BE6CD6B54}" type="presParOf" srcId="{0AA7055B-6A39-42CE-9DAA-F774E35C7CE0}" destId="{7B9134C8-35FA-4C35-943A-88376E3E58B3}" srcOrd="2" destOrd="0" presId="urn:microsoft.com/office/officeart/2005/8/layout/venn2"/>
    <dgm:cxn modelId="{A0E9E59E-8445-4972-BE89-9E5E8246D0D1}" type="presParOf" srcId="{7B9134C8-35FA-4C35-943A-88376E3E58B3}" destId="{F4F73ED0-32D2-41A1-B72D-C2D81FC80C1A}" srcOrd="0" destOrd="0" presId="urn:microsoft.com/office/officeart/2005/8/layout/venn2"/>
    <dgm:cxn modelId="{3735A40F-4CF1-4CE8-8BA4-C614759981A2}" type="presParOf" srcId="{7B9134C8-35FA-4C35-943A-88376E3E58B3}" destId="{2C29A3DA-C316-42BB-A5C2-535CBF0E275C}" srcOrd="1" destOrd="0" presId="urn:microsoft.com/office/officeart/2005/8/layout/venn2"/>
    <dgm:cxn modelId="{158A5812-A9EB-4C8A-903D-3B16D1D25239}" type="presParOf" srcId="{0AA7055B-6A39-42CE-9DAA-F774E35C7CE0}" destId="{92275A94-14E9-4F05-A906-105908E0C9A4}" srcOrd="3" destOrd="0" presId="urn:microsoft.com/office/officeart/2005/8/layout/venn2"/>
    <dgm:cxn modelId="{AD76E7CF-21AD-4FB6-9B09-55B9B127A182}" type="presParOf" srcId="{92275A94-14E9-4F05-A906-105908E0C9A4}" destId="{C12AB981-CE2A-46AD-A1EC-BC438E315F66}" srcOrd="0" destOrd="0" presId="urn:microsoft.com/office/officeart/2005/8/layout/venn2"/>
    <dgm:cxn modelId="{522D2414-E9A9-4585-B0DA-4E594C57DF09}" type="presParOf" srcId="{92275A94-14E9-4F05-A906-105908E0C9A4}" destId="{35FD8772-767A-40C1-9DBC-28B8FDCDD168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93D662-2D6B-4213-8BCC-C3E77744DC58}">
      <dsp:nvSpPr>
        <dsp:cNvPr id="0" name=""/>
        <dsp:cNvSpPr/>
      </dsp:nvSpPr>
      <dsp:spPr>
        <a:xfrm>
          <a:off x="439746" y="0"/>
          <a:ext cx="3636962" cy="3636962"/>
        </a:xfrm>
        <a:prstGeom prst="ellipse">
          <a:avLst/>
        </a:prstGeom>
        <a:solidFill>
          <a:srgbClr val="018C9A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РАМ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/>
            <a:t>Потенциал</a:t>
          </a:r>
        </a:p>
      </dsp:txBody>
      <dsp:txXfrm>
        <a:off x="1749779" y="181848"/>
        <a:ext cx="1016894" cy="545544"/>
      </dsp:txXfrm>
    </dsp:sp>
    <dsp:sp modelId="{71F9D321-AD24-4B2F-9858-808383740F5B}">
      <dsp:nvSpPr>
        <dsp:cNvPr id="0" name=""/>
        <dsp:cNvSpPr/>
      </dsp:nvSpPr>
      <dsp:spPr>
        <a:xfrm>
          <a:off x="803442" y="727392"/>
          <a:ext cx="2909569" cy="2909569"/>
        </a:xfrm>
        <a:prstGeom prst="ellipse">
          <a:avLst/>
        </a:prstGeom>
        <a:solidFill>
          <a:srgbClr val="00B7D0">
            <a:alpha val="26667"/>
          </a:srgb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ТАМ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/>
            <a:t>Перспектива</a:t>
          </a:r>
        </a:p>
      </dsp:txBody>
      <dsp:txXfrm>
        <a:off x="1749779" y="901966"/>
        <a:ext cx="1016894" cy="523722"/>
      </dsp:txXfrm>
    </dsp:sp>
    <dsp:sp modelId="{F4F73ED0-32D2-41A1-B72D-C2D81FC80C1A}">
      <dsp:nvSpPr>
        <dsp:cNvPr id="0" name=""/>
        <dsp:cNvSpPr/>
      </dsp:nvSpPr>
      <dsp:spPr>
        <a:xfrm>
          <a:off x="1167138" y="1454784"/>
          <a:ext cx="2182177" cy="2182177"/>
        </a:xfrm>
        <a:prstGeom prst="ellipse">
          <a:avLst/>
        </a:prstGeom>
        <a:solidFill>
          <a:srgbClr val="00B7D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SAM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/>
            <a:t>Стратегия и конкуренты</a:t>
          </a:r>
        </a:p>
      </dsp:txBody>
      <dsp:txXfrm>
        <a:off x="1749779" y="1618448"/>
        <a:ext cx="1016894" cy="490989"/>
      </dsp:txXfrm>
    </dsp:sp>
    <dsp:sp modelId="{C12AB981-CE2A-46AD-A1EC-BC438E315F66}">
      <dsp:nvSpPr>
        <dsp:cNvPr id="0" name=""/>
        <dsp:cNvSpPr/>
      </dsp:nvSpPr>
      <dsp:spPr>
        <a:xfrm>
          <a:off x="1530834" y="2182177"/>
          <a:ext cx="1454784" cy="1454784"/>
        </a:xfrm>
        <a:prstGeom prst="ellipse">
          <a:avLst/>
        </a:prstGeom>
        <a:solidFill>
          <a:srgbClr val="A4D4E2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SOM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/>
            <a:t>Тактика</a:t>
          </a:r>
        </a:p>
      </dsp:txBody>
      <dsp:txXfrm>
        <a:off x="1743882" y="2545873"/>
        <a:ext cx="1028688" cy="72739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7/25/2023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7/25/2023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7/25/2023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7/25/2023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7/25/2023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https://vk.com/notyour_person" TargetMode="Externa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0FDD9D-0E48-34D6-61F3-99C007FB6E3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Шинные изделия и их переработка</a:t>
            </a:r>
          </a:p>
        </p:txBody>
      </p:sp>
    </p:spTree>
    <p:extLst>
      <p:ext uri="{BB962C8B-B14F-4D97-AF65-F5344CB8AC3E}">
        <p14:creationId xmlns:p14="http://schemas.microsoft.com/office/powerpoint/2010/main" val="9505110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7EC9C7D-5C2C-4C9A-87AD-F2E3D219A5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Команда стартап проекта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2A8C6CB-88C6-47F5-AD72-BB6B04C0158B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ru-RU" sz="4400" dirty="0" err="1"/>
              <a:t>Саттаров</a:t>
            </a:r>
            <a:r>
              <a:rPr lang="ru-RU" sz="4400" dirty="0"/>
              <a:t> </a:t>
            </a:r>
            <a:r>
              <a:rPr lang="ru-RU" sz="4400" dirty="0" err="1"/>
              <a:t>Имиль</a:t>
            </a:r>
            <a:r>
              <a:rPr lang="ru-RU" sz="4400" dirty="0"/>
              <a:t> </a:t>
            </a:r>
            <a:r>
              <a:rPr lang="ru-RU" sz="4400" dirty="0" err="1"/>
              <a:t>Ильшатович</a:t>
            </a:r>
            <a:endParaRPr lang="ru-RU" sz="4400" dirty="0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1A888758-776B-4BC3-AA4C-D9E11186E9EA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" r="1887" b="3836"/>
          <a:stretch/>
        </p:blipFill>
        <p:spPr bwMode="auto">
          <a:xfrm>
            <a:off x="7817224" y="831485"/>
            <a:ext cx="3421066" cy="4470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48147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D64B42C-7E0D-F3F8-B34C-5F8AB7CA8A37}"/>
              </a:ext>
            </a:extLst>
          </p:cNvPr>
          <p:cNvSpPr txBox="1"/>
          <p:nvPr/>
        </p:nvSpPr>
        <p:spPr>
          <a:xfrm>
            <a:off x="266331" y="212757"/>
            <a:ext cx="11398928" cy="1660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10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21 веке, где число автомобилей постоянно растёт, приобретает большое экологическое значение. Это обусловлено прежде всего тем, что изношенные шины являются источником загрязнения окружающей среды. К тому же резина огнеопасна и не подвергается биологическому разложению, а куча резиновых покрышек представляет собой достаточно удобное место для проживания целых колоний грызунов и насекомых, многие из которых являются источником инфекционных заболеваний. </a:t>
            </a:r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5C08873-FF36-997A-BA28-F9954ECCEE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331" y="2068496"/>
            <a:ext cx="4148831" cy="3111623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F31F214-D7FA-BB47-3F7C-FEE5419404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3676" y="2068496"/>
            <a:ext cx="4028686" cy="3111623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9BB987C-3A19-56A3-B41E-E63A53234F6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24520"/>
          <a:stretch/>
        </p:blipFill>
        <p:spPr>
          <a:xfrm>
            <a:off x="8920876" y="2065113"/>
            <a:ext cx="3004793" cy="3118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05144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660BBC2-D454-4A20-D294-8F070BA92F16}"/>
              </a:ext>
            </a:extLst>
          </p:cNvPr>
          <p:cNvSpPr txBox="1"/>
          <p:nvPr/>
        </p:nvSpPr>
        <p:spPr>
          <a:xfrm>
            <a:off x="707994" y="750994"/>
            <a:ext cx="6103398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Изношенные автомобильные шины являются сложным видом отходов промышленного производства. Но несмотря на это, шины целесообразно утилизировать, так как резина – это комплекс ценных компонентов. Извлечение и дальнейшее использование  которых позволило бы существенно снизить потребление некоторых дефицитных природных ресурсов.</a:t>
            </a:r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19C6F39-307D-0471-6BED-C486559F2C26}"/>
              </a:ext>
            </a:extLst>
          </p:cNvPr>
          <p:cNvSpPr txBox="1"/>
          <p:nvPr/>
        </p:nvSpPr>
        <p:spPr>
          <a:xfrm>
            <a:off x="5857042" y="4241708"/>
            <a:ext cx="6103398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Экономическое значение использование отработанных шин определяется тем, что добыча ресурсов становится все более дорогостоящей и ограниченной. Потребности хозяйства в природных ресурсах быстро растут, так же, как и стоимость</a:t>
            </a:r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8BBB865-CA77-EFF5-C94B-37FE429744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2069" y="2961689"/>
            <a:ext cx="4925874" cy="2897573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783DA487-45D4-912F-19B3-960F709562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9786" y="750994"/>
            <a:ext cx="4637842" cy="3093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18183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4A3B398-6B53-4BB7-89B0-C86E858FD985}"/>
              </a:ext>
            </a:extLst>
          </p:cNvPr>
          <p:cNvSpPr txBox="1"/>
          <p:nvPr/>
        </p:nvSpPr>
        <p:spPr>
          <a:xfrm>
            <a:off x="161365" y="197223"/>
            <a:ext cx="859715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ea typeface="MS Gothic" pitchFamily="49" charset="-128"/>
              </a:rPr>
              <a:t>Роль проекта в обеспечении </a:t>
            </a:r>
            <a:br>
              <a:rPr lang="ru-RU" sz="2800" dirty="0">
                <a:ea typeface="MS Gothic" pitchFamily="49" charset="-128"/>
              </a:rPr>
            </a:br>
            <a:r>
              <a:rPr lang="ru-RU" sz="2800" dirty="0">
                <a:ea typeface="MS Gothic" pitchFamily="49" charset="-128"/>
              </a:rPr>
              <a:t>технологического суверенитета страны</a:t>
            </a:r>
            <a:endParaRPr lang="ru-RU" sz="28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AB1F346-4227-4652-B115-4975CFC53BA7}"/>
              </a:ext>
            </a:extLst>
          </p:cNvPr>
          <p:cNvSpPr txBox="1"/>
          <p:nvPr/>
        </p:nvSpPr>
        <p:spPr>
          <a:xfrm>
            <a:off x="645458" y="1783976"/>
            <a:ext cx="7933765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ru-RU" sz="2800" dirty="0"/>
              <a:t>Инновационность – Россия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ru-RU" sz="2800" dirty="0"/>
              <a:t>Рынок НТИ – </a:t>
            </a:r>
            <a:r>
              <a:rPr lang="en-US" sz="2800" dirty="0">
                <a:solidFill>
                  <a:schemeClr val="dk1"/>
                </a:solidFill>
              </a:rPr>
              <a:t>TechNet</a:t>
            </a:r>
            <a:endParaRPr lang="ru-RU" sz="2800" dirty="0">
              <a:solidFill>
                <a:schemeClr val="dk1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ru-RU" sz="2800" dirty="0"/>
              <a:t>Используются сквозные технологии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005747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A96A2F-32DC-428D-BD29-6B499882E8B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b="0" i="0" u="none" dirty="0">
                <a:solidFill>
                  <a:schemeClr val="tx1">
                    <a:lumMod val="95000"/>
                    <a:lumOff val="5000"/>
                  </a:schemeClr>
                </a:solidFill>
                <a:latin typeface="PT Sans Caption"/>
                <a:ea typeface="PT Sans Caption"/>
                <a:cs typeface="PT Sans Caption"/>
                <a:sym typeface="PT Sans Caption"/>
              </a:rPr>
              <a:t>Суть проекта</a:t>
            </a:r>
            <a:endParaRPr lang="ru-RU" sz="4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" name="Подзаголовок 5">
            <a:extLst>
              <a:ext uri="{FF2B5EF4-FFF2-40B4-BE49-F238E27FC236}">
                <a16:creationId xmlns:a16="http://schemas.microsoft.com/office/drawing/2014/main" id="{7455F57B-7223-4F74-A454-551BCD95F05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ru-RU" dirty="0"/>
              <a:t>Основная цель проекта - снижение количества отходов и уменьшение негативного влияния на окружающую среду</a:t>
            </a:r>
          </a:p>
        </p:txBody>
      </p:sp>
    </p:spTree>
    <p:extLst>
      <p:ext uri="{BB962C8B-B14F-4D97-AF65-F5344CB8AC3E}">
        <p14:creationId xmlns:p14="http://schemas.microsoft.com/office/powerpoint/2010/main" val="5826718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7D585EA-8F7D-4D0A-9EA8-7780C7F36C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626702"/>
          </a:xfrm>
        </p:spPr>
        <p:txBody>
          <a:bodyPr/>
          <a:lstStyle/>
          <a:p>
            <a:pPr algn="ctr"/>
            <a:r>
              <a:rPr lang="ru-RU" sz="3200" b="0" i="0" u="none" dirty="0">
                <a:solidFill>
                  <a:schemeClr val="tx1">
                    <a:lumMod val="95000"/>
                    <a:lumOff val="5000"/>
                  </a:schemeClr>
                </a:solidFill>
                <a:latin typeface="PT Sans Caption"/>
                <a:ea typeface="PT Sans Caption"/>
                <a:cs typeface="PT Sans Caption"/>
                <a:sym typeface="PT Sans Caption"/>
              </a:rPr>
              <a:t>Портрет потребителя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34D16BB-C860-4B28-8B5D-C711A97845CB}"/>
              </a:ext>
            </a:extLst>
          </p:cNvPr>
          <p:cNvSpPr txBox="1"/>
          <p:nvPr/>
        </p:nvSpPr>
        <p:spPr>
          <a:xfrm>
            <a:off x="1676400" y="3756212"/>
            <a:ext cx="918882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/>
              <a:t>Потребительский портрет для такого проекта может быть разнообразным, включая как частных потребителей, так и компании. В качестве примеров частных потребителей можно назвать любителей автомобилей, мотоциклов, велосипедов и других транспортных средств, которые заинтересованы в покупке качественных и недорогих шин. Компании, занимающиеся производством крышек для бочек, игровых площадок, спортивных покрытий и других изделий, также могут быть потенциальными потребителями продукции, создаваемой из переработанных шин.</a:t>
            </a:r>
            <a:endParaRPr lang="ru-RU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F5695FA7-13A8-45E4-9B92-0E9D0FE2DAE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834" r="44500"/>
          <a:stretch/>
        </p:blipFill>
        <p:spPr bwMode="auto">
          <a:xfrm>
            <a:off x="4849906" y="231215"/>
            <a:ext cx="2492188" cy="2565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33139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51FE8F-C575-4344-96F3-19E2F3CE01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0" i="0" u="none" dirty="0">
                <a:solidFill>
                  <a:schemeClr val="tx1">
                    <a:lumMod val="95000"/>
                    <a:lumOff val="5000"/>
                  </a:schemeClr>
                </a:solidFill>
                <a:latin typeface="PT Sans Caption"/>
                <a:ea typeface="PT Sans Caption"/>
                <a:cs typeface="PT Sans Caption"/>
                <a:sym typeface="PT Sans Caption"/>
              </a:rPr>
              <a:t>Процесс производства товара (оказания услуги)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B8B9A69-28C9-4626-9B96-1CA0844EFE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ru-RU" dirty="0"/>
              <a:t>Получение шины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/>
              <a:t>Выплата клиенту 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/>
              <a:t>Очистка шин 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/>
              <a:t>Процесс переработки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/>
              <a:t>Получение вторсырья</a:t>
            </a:r>
          </a:p>
        </p:txBody>
      </p:sp>
    </p:spTree>
    <p:extLst>
      <p:ext uri="{BB962C8B-B14F-4D97-AF65-F5344CB8AC3E}">
        <p14:creationId xmlns:p14="http://schemas.microsoft.com/office/powerpoint/2010/main" val="37306670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0B13B27-2BA0-75EF-B8D9-6EF92AA3F6AD}"/>
              </a:ext>
            </a:extLst>
          </p:cNvPr>
          <p:cNvSpPr txBox="1"/>
          <p:nvPr/>
        </p:nvSpPr>
        <p:spPr>
          <a:xfrm>
            <a:off x="958788" y="568171"/>
            <a:ext cx="5027787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Сильные стороны производства:</a:t>
            </a:r>
          </a:p>
          <a:p>
            <a:pPr marL="342900" indent="-342900">
              <a:buAutoNum type="arabicParenR"/>
            </a:pPr>
            <a:r>
              <a:rPr lang="ru-RU" dirty="0"/>
              <a:t>Безотходное производство</a:t>
            </a:r>
          </a:p>
          <a:p>
            <a:pPr marL="342900" indent="-342900">
              <a:buAutoNum type="arabicParenR"/>
            </a:pPr>
            <a:r>
              <a:rPr lang="ru-RU" dirty="0"/>
              <a:t>Большой спрос</a:t>
            </a:r>
          </a:p>
          <a:p>
            <a:pPr marL="342900" indent="-342900">
              <a:buAutoNum type="arabicParenR"/>
            </a:pPr>
            <a:r>
              <a:rPr lang="ru-RU" dirty="0"/>
              <a:t>Большая клиентская база</a:t>
            </a:r>
          </a:p>
          <a:p>
            <a:pPr marL="342900" indent="-342900">
              <a:buAutoNum type="arabicParenR"/>
            </a:pPr>
            <a:r>
              <a:rPr lang="ru-RU" dirty="0"/>
              <a:t>Достойный уровень сервиса и обслуживания</a:t>
            </a:r>
          </a:p>
          <a:p>
            <a:pPr marL="342900" indent="-342900">
              <a:buAutoNum type="arabicParenR"/>
            </a:pPr>
            <a:r>
              <a:rPr lang="ru-RU" dirty="0"/>
              <a:t>Удобное расположение</a:t>
            </a:r>
          </a:p>
          <a:p>
            <a:pPr marL="342900" indent="-342900">
              <a:buAutoNum type="arabicParenR"/>
            </a:pPr>
            <a:r>
              <a:rPr lang="ru-RU" dirty="0"/>
              <a:t>Экологичность проекта</a:t>
            </a:r>
          </a:p>
          <a:p>
            <a:pPr marL="342900" indent="-342900">
              <a:buAutoNum type="arabicParenR"/>
            </a:pP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7C64601-448E-7485-C084-E5BFE406E697}"/>
              </a:ext>
            </a:extLst>
          </p:cNvPr>
          <p:cNvSpPr txBox="1"/>
          <p:nvPr/>
        </p:nvSpPr>
        <p:spPr>
          <a:xfrm>
            <a:off x="6811040" y="568171"/>
            <a:ext cx="5380960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Слабые стороны производства:</a:t>
            </a:r>
          </a:p>
          <a:p>
            <a:pPr marL="342900" indent="-342900">
              <a:buAutoNum type="arabicParenR"/>
            </a:pPr>
            <a:r>
              <a:rPr lang="ru-RU" dirty="0"/>
              <a:t>Слабый отдел продаж</a:t>
            </a:r>
          </a:p>
          <a:p>
            <a:pPr marL="342900" indent="-342900">
              <a:buAutoNum type="arabicParenR"/>
            </a:pPr>
            <a:r>
              <a:rPr lang="ru-RU" dirty="0"/>
              <a:t>Недостаточная квалифицированность персонала</a:t>
            </a:r>
          </a:p>
          <a:p>
            <a:pPr marL="342900" indent="-342900">
              <a:buAutoNum type="arabicParenR"/>
            </a:pPr>
            <a:r>
              <a:rPr lang="ru-RU" dirty="0"/>
              <a:t>Слабая </a:t>
            </a:r>
            <a:r>
              <a:rPr lang="ru-RU" dirty="0" err="1"/>
              <a:t>предстовляемость</a:t>
            </a:r>
            <a:r>
              <a:rPr lang="ru-RU" dirty="0"/>
              <a:t> на рынке</a:t>
            </a:r>
          </a:p>
          <a:p>
            <a:pPr marL="342900" indent="-342900">
              <a:buAutoNum type="arabicParenR"/>
            </a:pPr>
            <a:r>
              <a:rPr lang="ru-RU" dirty="0"/>
              <a:t>Возможные проблемы сбыта</a:t>
            </a:r>
          </a:p>
          <a:p>
            <a:pPr marL="342900" indent="-342900">
              <a:buAutoNum type="arabicParenR"/>
            </a:pPr>
            <a:r>
              <a:rPr lang="ru-RU" dirty="0"/>
              <a:t>Возможное отсутствие поддержки города</a:t>
            </a:r>
          </a:p>
          <a:p>
            <a:pPr marL="342900" indent="-342900">
              <a:buAutoNum type="arabicParenR"/>
            </a:pPr>
            <a:r>
              <a:rPr lang="ru-RU" dirty="0"/>
              <a:t>Отсутствие рабочего автопарка</a:t>
            </a:r>
          </a:p>
          <a:p>
            <a:pPr marL="342900" indent="-342900">
              <a:buAutoNum type="arabicParenR"/>
            </a:pPr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81968AB-2CBC-B5F6-1BF1-0D0EA30653DC}"/>
              </a:ext>
            </a:extLst>
          </p:cNvPr>
          <p:cNvSpPr txBox="1"/>
          <p:nvPr/>
        </p:nvSpPr>
        <p:spPr>
          <a:xfrm>
            <a:off x="896644" y="2825448"/>
            <a:ext cx="4986878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Возможности:</a:t>
            </a:r>
          </a:p>
          <a:p>
            <a:pPr marL="342900" indent="-342900">
              <a:buAutoNum type="arabicParenR"/>
            </a:pPr>
            <a:r>
              <a:rPr lang="ru-RU" dirty="0"/>
              <a:t>Возможность открытия нового направления </a:t>
            </a:r>
          </a:p>
          <a:p>
            <a:r>
              <a:rPr lang="ru-RU" dirty="0"/>
              <a:t>бизнеса</a:t>
            </a:r>
          </a:p>
          <a:p>
            <a:pPr marL="342900" indent="-342900">
              <a:buAutoNum type="arabicParenR"/>
            </a:pPr>
            <a:r>
              <a:rPr lang="ru-RU" dirty="0"/>
              <a:t>Появление новых партнеров</a:t>
            </a:r>
          </a:p>
          <a:p>
            <a:pPr marL="342900" indent="-342900">
              <a:buAutoNum type="arabicParenR"/>
            </a:pPr>
            <a:r>
              <a:rPr lang="ru-RU" dirty="0"/>
              <a:t>Возможность выхода на новый рынок</a:t>
            </a:r>
          </a:p>
          <a:p>
            <a:pPr marL="342900" indent="-342900">
              <a:buAutoNum type="arabicParenR"/>
            </a:pPr>
            <a:r>
              <a:rPr lang="ru-RU" dirty="0"/>
              <a:t>Поступающий поток клиентов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111B195-C8AC-A94E-74B1-7EDCB4C1B517}"/>
              </a:ext>
            </a:extLst>
          </p:cNvPr>
          <p:cNvSpPr txBox="1"/>
          <p:nvPr/>
        </p:nvSpPr>
        <p:spPr>
          <a:xfrm>
            <a:off x="6839285" y="2876495"/>
            <a:ext cx="4877233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Риски:</a:t>
            </a:r>
          </a:p>
          <a:p>
            <a:pPr marL="342900" indent="-342900">
              <a:buAutoNum type="arabicParenR"/>
            </a:pPr>
            <a:r>
              <a:rPr lang="ru-RU" dirty="0"/>
              <a:t>Проблемы с поставщиками</a:t>
            </a:r>
          </a:p>
          <a:p>
            <a:pPr marL="342900" indent="-342900">
              <a:buAutoNum type="arabicParenR"/>
            </a:pPr>
            <a:r>
              <a:rPr lang="ru-RU" dirty="0"/>
              <a:t>Высокая зависимость грузоперевозчика</a:t>
            </a:r>
          </a:p>
          <a:p>
            <a:pPr marL="342900" indent="-342900">
              <a:buAutoNum type="arabicParenR"/>
            </a:pPr>
            <a:r>
              <a:rPr lang="ru-RU" dirty="0"/>
              <a:t>Сбой </a:t>
            </a:r>
            <a:r>
              <a:rPr lang="ru-RU"/>
              <a:t>в оборудовании</a:t>
            </a:r>
            <a:endParaRPr lang="ru-RU" dirty="0"/>
          </a:p>
          <a:p>
            <a:pPr marL="342900" indent="-342900">
              <a:buAutoNum type="arabicParenR"/>
            </a:pPr>
            <a:r>
              <a:rPr lang="ru-RU" dirty="0"/>
              <a:t>Возможный рост и появление конкуренции</a:t>
            </a:r>
          </a:p>
          <a:p>
            <a:pPr marL="342900" indent="-342900">
              <a:buAutoNum type="arabicParenR"/>
            </a:pPr>
            <a:r>
              <a:rPr lang="ru-RU" dirty="0"/>
              <a:t>Незаинтересованность населения</a:t>
            </a:r>
          </a:p>
        </p:txBody>
      </p:sp>
    </p:spTree>
    <p:extLst>
      <p:ext uri="{BB962C8B-B14F-4D97-AF65-F5344CB8AC3E}">
        <p14:creationId xmlns:p14="http://schemas.microsoft.com/office/powerpoint/2010/main" val="28298334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818D9F4-A41F-F517-5B0A-6E7B10F571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8384" y="279646"/>
            <a:ext cx="6128006" cy="4629704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0D7F221-4E8A-DB9F-3573-D1B04272FC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610" y="279646"/>
            <a:ext cx="5588787" cy="4629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03794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DF58013-5608-B142-23D0-79EA06121D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2411" y="376755"/>
            <a:ext cx="10147177" cy="5361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09173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>
            <a:extLst>
              <a:ext uri="{FF2B5EF4-FFF2-40B4-BE49-F238E27FC236}">
                <a16:creationId xmlns:a16="http://schemas.microsoft.com/office/drawing/2014/main" id="{472301A1-873C-4E7A-AC7F-D6DFE297B83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21415428"/>
              </p:ext>
            </p:extLst>
          </p:nvPr>
        </p:nvGraphicFramePr>
        <p:xfrm>
          <a:off x="7826188" y="1452283"/>
          <a:ext cx="5065059" cy="35500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BFDF16D-AF62-4F05-9469-92CA2108276D}"/>
              </a:ext>
            </a:extLst>
          </p:cNvPr>
          <p:cNvSpPr/>
          <p:nvPr/>
        </p:nvSpPr>
        <p:spPr>
          <a:xfrm>
            <a:off x="161365" y="124827"/>
            <a:ext cx="8857129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/>
              <a:t>Маркетинговый план для проекта по переработке шинных изделий может включать комплекс маркетинга 4P (</a:t>
            </a:r>
            <a:r>
              <a:rPr lang="ru-RU" sz="1400" dirty="0" err="1"/>
              <a:t>Product</a:t>
            </a:r>
            <a:r>
              <a:rPr lang="ru-RU" sz="1400" dirty="0"/>
              <a:t>, </a:t>
            </a:r>
            <a:r>
              <a:rPr lang="ru-RU" sz="1400" dirty="0" err="1"/>
              <a:t>Price</a:t>
            </a:r>
            <a:r>
              <a:rPr lang="ru-RU" sz="1400" dirty="0"/>
              <a:t>, </a:t>
            </a:r>
            <a:r>
              <a:rPr lang="ru-RU" sz="1400" dirty="0" err="1"/>
              <a:t>Place</a:t>
            </a:r>
            <a:r>
              <a:rPr lang="ru-RU" sz="1400" dirty="0"/>
              <a:t>, </a:t>
            </a:r>
            <a:r>
              <a:rPr lang="ru-RU" sz="1400" dirty="0" err="1"/>
              <a:t>Promotion</a:t>
            </a:r>
            <a:r>
              <a:rPr lang="ru-RU" sz="1400" dirty="0"/>
              <a:t>), который поможет определить основные аспекты продукта и его продвижения на рынке.</a:t>
            </a:r>
          </a:p>
          <a:p>
            <a:endParaRPr lang="ru-RU" sz="1400" dirty="0"/>
          </a:p>
          <a:p>
            <a:r>
              <a:rPr lang="ru-RU" sz="1400" dirty="0" err="1"/>
              <a:t>Product</a:t>
            </a:r>
            <a:r>
              <a:rPr lang="ru-RU" sz="1400" dirty="0"/>
              <a:t> (продукт):</a:t>
            </a:r>
          </a:p>
          <a:p>
            <a:r>
              <a:rPr lang="ru-RU" sz="1400" dirty="0"/>
              <a:t>Основной продукцией проекта являются товары на основе переработанных шин, такие как шины для автомобилей, мотоциклов, велосипедов, крышки для бочек, спортивные покрытия и т.д. Важно обеспечить высокое качество продукции, безопасность и долговечность, а также удобство использования для потребителей.</a:t>
            </a:r>
          </a:p>
          <a:p>
            <a:endParaRPr lang="ru-RU" sz="1400" dirty="0"/>
          </a:p>
          <a:p>
            <a:r>
              <a:rPr lang="ru-RU" sz="1400" dirty="0" err="1"/>
              <a:t>Price</a:t>
            </a:r>
            <a:r>
              <a:rPr lang="ru-RU" sz="1400" dirty="0"/>
              <a:t> (цена):</a:t>
            </a:r>
          </a:p>
          <a:p>
            <a:r>
              <a:rPr lang="ru-RU" sz="1400" dirty="0"/>
              <a:t>Ценовая политика должна быть конкурентоспособной, чтобы продукция была доступной для широкого круга потребителей. Однако цена должна также отражать высокое качество продукта, технологические издержки и затраты на переработку шин.</a:t>
            </a:r>
          </a:p>
          <a:p>
            <a:endParaRPr lang="ru-RU" sz="1400" dirty="0"/>
          </a:p>
          <a:p>
            <a:r>
              <a:rPr lang="ru-RU" sz="1400" dirty="0" err="1"/>
              <a:t>Place</a:t>
            </a:r>
            <a:r>
              <a:rPr lang="ru-RU" sz="1400" dirty="0"/>
              <a:t> (место):</a:t>
            </a:r>
          </a:p>
          <a:p>
            <a:r>
              <a:rPr lang="ru-RU" sz="1400" dirty="0"/>
              <a:t>Продукция должна быть доступна для покупки в различных точках продаж, включая интернет-магазины, розничные магазины и специализированные магазины. Также возможно сотрудничество с автомобильными сервисами, где потенциальные клиенты могут ознакомиться с продукцией.</a:t>
            </a:r>
          </a:p>
          <a:p>
            <a:endParaRPr lang="ru-RU" sz="1400" dirty="0"/>
          </a:p>
          <a:p>
            <a:r>
              <a:rPr lang="ru-RU" sz="1400" dirty="0" err="1"/>
              <a:t>Promotion</a:t>
            </a:r>
            <a:r>
              <a:rPr lang="ru-RU" sz="1400" dirty="0"/>
              <a:t> (продвижение):</a:t>
            </a:r>
          </a:p>
          <a:p>
            <a:r>
              <a:rPr lang="ru-RU" sz="1400" dirty="0"/>
              <a:t>Для продвижения продукции можно использовать различные инструменты, такие как реклама в социальных сетях, контекстная реклама, </a:t>
            </a:r>
            <a:r>
              <a:rPr lang="ru-RU" sz="1400" dirty="0" err="1"/>
              <a:t>email</a:t>
            </a:r>
            <a:r>
              <a:rPr lang="ru-RU" sz="1400" dirty="0"/>
              <a:t>-маркетинг, участие в выставках и конференциях. Важно предоставлять потенциальным клиентам достаточно информации о продукте, его преимуществах и особенностях.</a:t>
            </a:r>
          </a:p>
          <a:p>
            <a:endParaRPr lang="ru-RU" sz="1400" dirty="0"/>
          </a:p>
          <a:p>
            <a:r>
              <a:rPr lang="ru-RU" sz="1400" dirty="0"/>
              <a:t>Также можно рассмотреть дополнительные аспекты маркетинга, такие как упаковка продукта, гарантии и услуги по обслуживанию. В целом, комплексный подход к маркетингу поможет повысить узнаваемость бренда, расширить аудиторию и увеличить объемы продаж.</a:t>
            </a:r>
          </a:p>
        </p:txBody>
      </p:sp>
    </p:spTree>
    <p:extLst>
      <p:ext uri="{BB962C8B-B14F-4D97-AF65-F5344CB8AC3E}">
        <p14:creationId xmlns:p14="http://schemas.microsoft.com/office/powerpoint/2010/main" val="35889214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id="{554B99CE-8185-4337-86A1-82702698DE5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10943937"/>
              </p:ext>
            </p:extLst>
          </p:nvPr>
        </p:nvGraphicFramePr>
        <p:xfrm>
          <a:off x="-356271" y="1059984"/>
          <a:ext cx="4516454" cy="3636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A1078111-3BA1-4B8D-8190-B87158FAA8B3}"/>
              </a:ext>
            </a:extLst>
          </p:cNvPr>
          <p:cNvSpPr txBox="1"/>
          <p:nvPr/>
        </p:nvSpPr>
        <p:spPr>
          <a:xfrm>
            <a:off x="4087905" y="152399"/>
            <a:ext cx="7548283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altLang="ru-RU" sz="1600" dirty="0"/>
              <a:t>PAM (</a:t>
            </a:r>
            <a:r>
              <a:rPr lang="ru-RU" altLang="ru-RU" sz="1600" dirty="0" err="1"/>
              <a:t>Potential</a:t>
            </a:r>
            <a:r>
              <a:rPr lang="ru-RU" altLang="ru-RU" sz="1600" dirty="0"/>
              <a:t> </a:t>
            </a:r>
            <a:r>
              <a:rPr lang="ru-RU" altLang="ru-RU" sz="1600" dirty="0" err="1"/>
              <a:t>Addressable</a:t>
            </a:r>
            <a:r>
              <a:rPr lang="ru-RU" altLang="ru-RU" sz="1600" dirty="0"/>
              <a:t> Market) - Потенциальный адресуемый рынок: Согласно отчету </a:t>
            </a:r>
            <a:r>
              <a:rPr lang="ru-RU" altLang="ru-RU" sz="1600" dirty="0" err="1"/>
              <a:t>MarketsandMarkets</a:t>
            </a:r>
            <a:r>
              <a:rPr lang="ru-RU" altLang="ru-RU" sz="1600" dirty="0"/>
              <a:t>, мировой рынок автомобильных шин ожидается достичь около </a:t>
            </a:r>
            <a:r>
              <a:rPr lang="ru-RU" altLang="ru-RU" sz="1600"/>
              <a:t>222,7 миллиардов</a:t>
            </a:r>
            <a:r>
              <a:rPr lang="ru-RU" sz="18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ourier New" panose="02070309020205020404" pitchFamily="49" charset="0"/>
              </a:rPr>
              <a:t> рублей </a:t>
            </a:r>
            <a:r>
              <a:rPr lang="ru-RU" altLang="ru-RU" sz="1600"/>
              <a:t>к </a:t>
            </a:r>
            <a:r>
              <a:rPr lang="ru-RU" altLang="ru-RU" sz="1600" dirty="0"/>
              <a:t>2025 году. Однако потенциальный адресуемый рынок может быть еще больше, включая другие виды транспортных средств и различные товары на основе каучука и резины.</a:t>
            </a: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altLang="ru-RU" sz="1600" dirty="0"/>
              <a:t>TAM (</a:t>
            </a:r>
            <a:r>
              <a:rPr lang="ru-RU" altLang="ru-RU" sz="1600" dirty="0" err="1"/>
              <a:t>Total</a:t>
            </a:r>
            <a:r>
              <a:rPr lang="ru-RU" altLang="ru-RU" sz="1600" dirty="0"/>
              <a:t> </a:t>
            </a:r>
            <a:r>
              <a:rPr lang="ru-RU" altLang="ru-RU" sz="1600" dirty="0" err="1"/>
              <a:t>Available</a:t>
            </a:r>
            <a:r>
              <a:rPr lang="ru-RU" altLang="ru-RU" sz="1600" dirty="0"/>
              <a:t> </a:t>
            </a:r>
            <a:r>
              <a:rPr lang="ru-RU" altLang="ru-RU" sz="1600" dirty="0" err="1"/>
              <a:t>Market</a:t>
            </a:r>
            <a:r>
              <a:rPr lang="ru-RU" altLang="ru-RU" sz="1600" dirty="0"/>
              <a:t>) - Общий доступный рынок: Общий доступный рынок для проекта по переработке шинных изделий может составлять несколько миллиардов шин в год, учитывая количество зарегистрированных автомобилей в мире (более 1,3 миллиарда единиц). При условии, что каждый автомобиль использует минимум 4 шины, общее количество шин на рынке будет превышать 5,2 миллиарда шин.</a:t>
            </a: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altLang="ru-RU" sz="1600" dirty="0"/>
              <a:t>SAM (</a:t>
            </a:r>
            <a:r>
              <a:rPr lang="ru-RU" altLang="ru-RU" sz="1600" dirty="0" err="1"/>
              <a:t>Serviceable</a:t>
            </a:r>
            <a:r>
              <a:rPr lang="ru-RU" altLang="ru-RU" sz="1600" dirty="0"/>
              <a:t> </a:t>
            </a:r>
            <a:r>
              <a:rPr lang="ru-RU" altLang="ru-RU" sz="1600" dirty="0" err="1"/>
              <a:t>Available</a:t>
            </a:r>
            <a:r>
              <a:rPr lang="ru-RU" altLang="ru-RU" sz="1600" dirty="0"/>
              <a:t> </a:t>
            </a:r>
            <a:r>
              <a:rPr lang="ru-RU" altLang="ru-RU" sz="1600" dirty="0" err="1"/>
              <a:t>Market</a:t>
            </a:r>
            <a:r>
              <a:rPr lang="ru-RU" altLang="ru-RU" sz="1600" dirty="0"/>
              <a:t>) - Обслуживаемый доступный рынок: Обслуживаемый доступный рынок зависит от конкретных условий для проекта. Однако, если предположить, что продукция проекта может быть доступна для клиентов в США и Европе, то общий объем рынка для этих регионов может превышать 1 миллиарда шин в год.</a:t>
            </a: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altLang="ru-RU" sz="1600" dirty="0"/>
              <a:t>SOM (</a:t>
            </a:r>
            <a:r>
              <a:rPr lang="ru-RU" altLang="ru-RU" sz="1600" dirty="0" err="1"/>
              <a:t>Serviceable</a:t>
            </a:r>
            <a:r>
              <a:rPr lang="ru-RU" altLang="ru-RU" sz="1600" dirty="0"/>
              <a:t> </a:t>
            </a:r>
            <a:r>
              <a:rPr lang="ru-RU" altLang="ru-RU" sz="1600" dirty="0" err="1"/>
              <a:t>Obtainable</a:t>
            </a:r>
            <a:r>
              <a:rPr lang="ru-RU" altLang="ru-RU" sz="1600" dirty="0"/>
              <a:t> </a:t>
            </a:r>
            <a:r>
              <a:rPr lang="ru-RU" altLang="ru-RU" sz="1600" dirty="0" err="1"/>
              <a:t>Market</a:t>
            </a:r>
            <a:r>
              <a:rPr lang="ru-RU" altLang="ru-RU" sz="1600" dirty="0"/>
              <a:t>) - Обслуживаемый достижимый рынок: Обслуживаемый достижимый рынок будет зависеть от конкурентных условий в рынке и эффективности маркетинговой стратегии. Например, если проект имеет дифференцирующие особенности, такие как высокая степень переработки шинных изделий или низкая цена на продукцию, то размер рынка может быть больше.</a:t>
            </a: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dirty="0"/>
              <a:t>Конечные объемы рынка для проекта по переработке шинных изделий будут зависеть от многих факторов, включая тип продукции, регион, конкуренцию и маркетинговую стратегию.</a:t>
            </a:r>
          </a:p>
        </p:txBody>
      </p:sp>
    </p:spTree>
    <p:extLst>
      <p:ext uri="{BB962C8B-B14F-4D97-AF65-F5344CB8AC3E}">
        <p14:creationId xmlns:p14="http://schemas.microsoft.com/office/powerpoint/2010/main" val="228929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ACCC071-B3E1-F349-DF47-55A16BF617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6594" y="382506"/>
            <a:ext cx="10318812" cy="5667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35111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4">
            <a:extLst>
              <a:ext uri="{FF2B5EF4-FFF2-40B4-BE49-F238E27FC236}">
                <a16:creationId xmlns:a16="http://schemas.microsoft.com/office/drawing/2014/main" id="{99743C54-B7B0-448F-BB64-79C534CEF5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9435982"/>
              </p:ext>
            </p:extLst>
          </p:nvPr>
        </p:nvGraphicFramePr>
        <p:xfrm>
          <a:off x="428625" y="806825"/>
          <a:ext cx="10481422" cy="4832089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1497346">
                  <a:extLst>
                    <a:ext uri="{9D8B030D-6E8A-4147-A177-3AD203B41FA5}">
                      <a16:colId xmlns:a16="http://schemas.microsoft.com/office/drawing/2014/main" val="3018958653"/>
                    </a:ext>
                  </a:extLst>
                </a:gridCol>
                <a:gridCol w="1447944">
                  <a:extLst>
                    <a:ext uri="{9D8B030D-6E8A-4147-A177-3AD203B41FA5}">
                      <a16:colId xmlns:a16="http://schemas.microsoft.com/office/drawing/2014/main" val="637136354"/>
                    </a:ext>
                  </a:extLst>
                </a:gridCol>
                <a:gridCol w="1546748">
                  <a:extLst>
                    <a:ext uri="{9D8B030D-6E8A-4147-A177-3AD203B41FA5}">
                      <a16:colId xmlns:a16="http://schemas.microsoft.com/office/drawing/2014/main" val="3486070546"/>
                    </a:ext>
                  </a:extLst>
                </a:gridCol>
                <a:gridCol w="1497346">
                  <a:extLst>
                    <a:ext uri="{9D8B030D-6E8A-4147-A177-3AD203B41FA5}">
                      <a16:colId xmlns:a16="http://schemas.microsoft.com/office/drawing/2014/main" val="3180934354"/>
                    </a:ext>
                  </a:extLst>
                </a:gridCol>
                <a:gridCol w="1497346">
                  <a:extLst>
                    <a:ext uri="{9D8B030D-6E8A-4147-A177-3AD203B41FA5}">
                      <a16:colId xmlns:a16="http://schemas.microsoft.com/office/drawing/2014/main" val="1011622930"/>
                    </a:ext>
                  </a:extLst>
                </a:gridCol>
                <a:gridCol w="1497346">
                  <a:extLst>
                    <a:ext uri="{9D8B030D-6E8A-4147-A177-3AD203B41FA5}">
                      <a16:colId xmlns:a16="http://schemas.microsoft.com/office/drawing/2014/main" val="3055736734"/>
                    </a:ext>
                  </a:extLst>
                </a:gridCol>
                <a:gridCol w="1497346">
                  <a:extLst>
                    <a:ext uri="{9D8B030D-6E8A-4147-A177-3AD203B41FA5}">
                      <a16:colId xmlns:a16="http://schemas.microsoft.com/office/drawing/2014/main" val="4263656680"/>
                    </a:ext>
                  </a:extLst>
                </a:gridCol>
              </a:tblGrid>
              <a:tr h="70490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Название этапа календарного плана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165" marR="50165" marT="0" marB="0" anchor="ctr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Январь</a:t>
                      </a:r>
                    </a:p>
                  </a:txBody>
                  <a:tcP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Февраль</a:t>
                      </a:r>
                    </a:p>
                  </a:txBody>
                  <a:tcP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Март</a:t>
                      </a:r>
                    </a:p>
                  </a:txBody>
                  <a:tcP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Апрель</a:t>
                      </a:r>
                    </a:p>
                  </a:txBody>
                  <a:tcP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Июнь</a:t>
                      </a:r>
                    </a:p>
                  </a:txBody>
                  <a:tcP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Июль</a:t>
                      </a:r>
                    </a:p>
                  </a:txBody>
                  <a:tcP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7786727"/>
                  </a:ext>
                </a:extLst>
              </a:tr>
              <a:tr h="593466">
                <a:tc>
                  <a:txBody>
                    <a:bodyPr/>
                    <a:lstStyle/>
                    <a:p>
                      <a:r>
                        <a:rPr lang="ru-RU" sz="1200" dirty="0"/>
                        <a:t>Найти помещение</a:t>
                      </a:r>
                    </a:p>
                  </a:txBody>
                  <a:tcP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6141278"/>
                  </a:ext>
                </a:extLst>
              </a:tr>
              <a:tr h="647165">
                <a:tc>
                  <a:txBody>
                    <a:bodyPr/>
                    <a:lstStyle/>
                    <a:p>
                      <a:r>
                        <a:rPr lang="ru-RU" sz="1200" dirty="0"/>
                        <a:t>Подготовка помещения</a:t>
                      </a:r>
                    </a:p>
                  </a:txBody>
                  <a:tcP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6890657"/>
                  </a:ext>
                </a:extLst>
              </a:tr>
              <a:tr h="593466">
                <a:tc>
                  <a:txBody>
                    <a:bodyPr/>
                    <a:lstStyle/>
                    <a:p>
                      <a:r>
                        <a:rPr lang="ru-RU" sz="1200" dirty="0"/>
                        <a:t>Покупка и установка оборудования</a:t>
                      </a:r>
                    </a:p>
                  </a:txBody>
                  <a:tcP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1641112"/>
                  </a:ext>
                </a:extLst>
              </a:tr>
              <a:tr h="647165">
                <a:tc>
                  <a:txBody>
                    <a:bodyPr/>
                    <a:lstStyle/>
                    <a:p>
                      <a:r>
                        <a:rPr lang="ru-RU" sz="1200" dirty="0"/>
                        <a:t>Закупка инвентаря</a:t>
                      </a:r>
                    </a:p>
                  </a:txBody>
                  <a:tcP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7312389"/>
                  </a:ext>
                </a:extLst>
              </a:tr>
              <a:tr h="593466">
                <a:tc>
                  <a:txBody>
                    <a:bodyPr/>
                    <a:lstStyle/>
                    <a:p>
                      <a:r>
                        <a:rPr lang="ru-RU" sz="1200" dirty="0"/>
                        <a:t>Поиск клиентов, заключение контрактов с городом и предприятиями</a:t>
                      </a:r>
                    </a:p>
                  </a:txBody>
                  <a:tcP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8495869"/>
                  </a:ext>
                </a:extLst>
              </a:tr>
              <a:tr h="593466">
                <a:tc>
                  <a:txBody>
                    <a:bodyPr/>
                    <a:lstStyle/>
                    <a:p>
                      <a:r>
                        <a:rPr lang="ru-RU" sz="1200" dirty="0"/>
                        <a:t>Покупка покрышек и первый запуск </a:t>
                      </a:r>
                    </a:p>
                  </a:txBody>
                  <a:tcP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4538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39099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B7E5FC-394E-44D8-91F5-58E0EA3304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Анализ конкурентов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12A33D1-55DA-4522-A1DE-B93E96AB4D4C}"/>
              </a:ext>
            </a:extLst>
          </p:cNvPr>
          <p:cNvSpPr txBox="1"/>
          <p:nvPr/>
        </p:nvSpPr>
        <p:spPr>
          <a:xfrm>
            <a:off x="1219200" y="2223247"/>
            <a:ext cx="10390094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Для проведения анализа конкурентов необходимо определить, кто является нашими главными конкурентами на рынке шинных изделий и их переработки. Одним из способов выявления конкурентов может быть поиск компаний, которые предлагают схожие продукты или услуги на рынке.</a:t>
            </a:r>
          </a:p>
          <a:p>
            <a:r>
              <a:rPr lang="ru-RU" sz="1200" dirty="0"/>
              <a:t>Некоторые из наиболее крупных игроков на мировом рынке шинных изделий и их переработки включают в себя такие компании, как </a:t>
            </a:r>
            <a:r>
              <a:rPr lang="ru-RU" sz="1200" dirty="0" err="1"/>
              <a:t>Michelin</a:t>
            </a:r>
            <a:r>
              <a:rPr lang="ru-RU" sz="1200" dirty="0"/>
              <a:t>, </a:t>
            </a:r>
            <a:r>
              <a:rPr lang="ru-RU" sz="1200" dirty="0" err="1"/>
              <a:t>Continental</a:t>
            </a:r>
            <a:r>
              <a:rPr lang="ru-RU" sz="1200" dirty="0"/>
              <a:t>, </a:t>
            </a:r>
            <a:r>
              <a:rPr lang="ru-RU" sz="1200" dirty="0" err="1"/>
              <a:t>Bridgestone</a:t>
            </a:r>
            <a:r>
              <a:rPr lang="ru-RU" sz="1200" dirty="0"/>
              <a:t>, </a:t>
            </a:r>
            <a:r>
              <a:rPr lang="ru-RU" sz="1200" dirty="0" err="1"/>
              <a:t>Goodyear</a:t>
            </a:r>
            <a:r>
              <a:rPr lang="ru-RU" sz="1200" dirty="0"/>
              <a:t>, </a:t>
            </a:r>
            <a:r>
              <a:rPr lang="ru-RU" sz="1200" dirty="0" err="1"/>
              <a:t>Pirelli</a:t>
            </a:r>
            <a:r>
              <a:rPr lang="ru-RU" sz="1200" dirty="0"/>
              <a:t>, </a:t>
            </a:r>
            <a:r>
              <a:rPr lang="ru-RU" sz="1200" dirty="0" err="1"/>
              <a:t>Hankook</a:t>
            </a:r>
            <a:r>
              <a:rPr lang="ru-RU" sz="1200" dirty="0"/>
              <a:t>, </a:t>
            </a:r>
            <a:r>
              <a:rPr lang="ru-RU" sz="1200" dirty="0" err="1"/>
              <a:t>Yokohama</a:t>
            </a:r>
            <a:r>
              <a:rPr lang="ru-RU" sz="1200" dirty="0"/>
              <a:t>, </a:t>
            </a:r>
            <a:r>
              <a:rPr lang="ru-RU" sz="1200" dirty="0" err="1"/>
              <a:t>Toyo</a:t>
            </a:r>
            <a:r>
              <a:rPr lang="ru-RU" sz="1200" dirty="0"/>
              <a:t>, </a:t>
            </a:r>
            <a:r>
              <a:rPr lang="ru-RU" sz="1200" dirty="0" err="1"/>
              <a:t>Kumho</a:t>
            </a:r>
            <a:r>
              <a:rPr lang="ru-RU" sz="1200" dirty="0"/>
              <a:t> и другие. Эти компании производят шины для автомобилей, грузовиков, мотоциклов, а также других видов транспорта, а также занимаются их переработкой.</a:t>
            </a:r>
          </a:p>
          <a:p>
            <a:r>
              <a:rPr lang="ru-RU" sz="1200" dirty="0"/>
              <a:t>Для успешного запуска стартапа по производству и переработке шинных изделий необходимо иметь следующие преимущества перед конкурентами:</a:t>
            </a:r>
          </a:p>
          <a:p>
            <a:r>
              <a:rPr lang="ru-RU" sz="1200" dirty="0"/>
              <a:t>Инновационные технологии: используйте новые, более эффективные методы производства и переработки шинных изделий, что позволит снизить затраты на производство и увеличить качество продукции.</a:t>
            </a:r>
          </a:p>
          <a:p>
            <a:r>
              <a:rPr lang="ru-RU" sz="1200" dirty="0"/>
              <a:t>Высокое качество продукции: обеспечьте высокое качество шинных изделий, которое будет соответствовать европейским и международным стандартам качества.</a:t>
            </a:r>
          </a:p>
          <a:p>
            <a:r>
              <a:rPr lang="ru-RU" sz="1200" dirty="0"/>
              <a:t>Наличие своего исследовательского центра: создайте собственный исследовательский центр, где будут разрабатываться новые технологии, а также изучаться потребности рынка.</a:t>
            </a:r>
          </a:p>
          <a:p>
            <a:r>
              <a:rPr lang="ru-RU" sz="1200" dirty="0"/>
              <a:t>Широкий ассортимент продукции: предложите широкий ассортимент шинных изделий для разных типов транспорта и условий эксплуатации.</a:t>
            </a:r>
          </a:p>
          <a:p>
            <a:r>
              <a:rPr lang="ru-RU" sz="1200" dirty="0"/>
              <a:t>Конкурентные цены: установите конкурентные цены на свою продукцию в соответствии с рыночными требованиями и потребностями покупателей.</a:t>
            </a:r>
          </a:p>
          <a:p>
            <a:r>
              <a:rPr lang="ru-RU" sz="1200" dirty="0"/>
              <a:t>Привлекательный дизайн продукции: создайте уникальный дизайн для своих шинных изделий, который будет привлекать внимание покупателей и отличаться от продукции конкурентов.</a:t>
            </a:r>
          </a:p>
          <a:p>
            <a:r>
              <a:rPr lang="ru-RU" sz="1200" dirty="0"/>
              <a:t>Развитая сеть дистрибуции: создайте эффективную сеть дистрибуции, чтобы ваша продукция была доступна покупателям в разных регионах и странах.</a:t>
            </a:r>
          </a:p>
          <a:p>
            <a:endParaRPr lang="ru-RU" sz="12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087022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839D964-D753-4885-ACFA-A16F08DD3234}"/>
              </a:ext>
            </a:extLst>
          </p:cNvPr>
          <p:cNvSpPr txBox="1"/>
          <p:nvPr/>
        </p:nvSpPr>
        <p:spPr>
          <a:xfrm>
            <a:off x="1604682" y="2169459"/>
            <a:ext cx="8982636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"Разработать и внедрить новую технологию переработки шинных отходов, позволяющую увеличить долю переработанных материалов в шинных изделиях до 40% в течение года".</a:t>
            </a:r>
          </a:p>
          <a:p>
            <a:r>
              <a:rPr lang="ru-RU" dirty="0"/>
              <a:t>Эта цель является специфичной, так как фокусируется на разработке и внедрении новой технологии переработки шинных отходов. Она достижима, так как предполагает использование конкретных ресурсов и возможностей компании. Цель актуальна, так как соответствует текущим потребностям компании и растущему интересу к экологически чистым технологиям. Срок выполнения (1 год) ограничен во времени, что поможет обеспечить фокусировку на достижении цели и учитывает возможные задержки и риски.</a:t>
            </a:r>
          </a:p>
          <a:p>
            <a:endParaRPr lang="ru-RU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96BBBF8-E3EF-4028-8043-2DDE44FE758D}"/>
              </a:ext>
            </a:extLst>
          </p:cNvPr>
          <p:cNvSpPr txBox="1"/>
          <p:nvPr/>
        </p:nvSpPr>
        <p:spPr>
          <a:xfrm>
            <a:off x="3505200" y="508442"/>
            <a:ext cx="518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latin typeface="+mj-lt"/>
              </a:rPr>
              <a:t>Цель проекта по </a:t>
            </a:r>
            <a:r>
              <a:rPr lang="en-US" sz="3600" dirty="0">
                <a:latin typeface="+mj-lt"/>
              </a:rPr>
              <a:t>SMART</a:t>
            </a:r>
            <a:endParaRPr lang="ru-RU" sz="36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3627766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1628723-7EC3-4E2F-9E7F-927A526892F0}"/>
              </a:ext>
            </a:extLst>
          </p:cNvPr>
          <p:cNvSpPr txBox="1"/>
          <p:nvPr/>
        </p:nvSpPr>
        <p:spPr>
          <a:xfrm>
            <a:off x="4134970" y="331696"/>
            <a:ext cx="392205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latin typeface="+mj-lt"/>
              </a:rPr>
              <a:t>Бизнес-модель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2BAAB0F-87FF-4CF7-B695-DD597E14992F}"/>
              </a:ext>
            </a:extLst>
          </p:cNvPr>
          <p:cNvSpPr txBox="1"/>
          <p:nvPr/>
        </p:nvSpPr>
        <p:spPr>
          <a:xfrm>
            <a:off x="1147481" y="1272989"/>
            <a:ext cx="9897035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Бизнес-модель для проекта переработки шинных изделий может включать несколько компонентов:</a:t>
            </a:r>
          </a:p>
          <a:p>
            <a:r>
              <a:rPr lang="ru-RU" sz="1400" dirty="0"/>
              <a:t>Сбор и переработка: компания может заниматься сбором и переработкой старых шинных изделий, преобразовывая их в новые материалы или продукты. Это позволит уменьшить количество шинных отходов в окружающей среде, а также создаст новые возможности для использования этих материалов.</a:t>
            </a:r>
          </a:p>
          <a:p>
            <a:r>
              <a:rPr lang="ru-RU" sz="1400" dirty="0"/>
              <a:t>Производство новых продуктов: полученные из шинных материалов новые материалы могут быть использованы для производства различных товаров, таких как изоляционные материалы, резиновые покрытия, резиновые дорожные барьеры и т.д.</a:t>
            </a:r>
          </a:p>
          <a:p>
            <a:r>
              <a:rPr lang="ru-RU" sz="1400" dirty="0"/>
              <a:t>Утилизация: некоторые шинные изделия могут быть утилизированы без переработки, например, путем сжигания или использования как топливо для генерации электроэнергии. Компания может предоставлять услуги по утилизации шинных отходов в соответствии с законодательством и экологическими стандартами.</a:t>
            </a:r>
          </a:p>
          <a:p>
            <a:r>
              <a:rPr lang="ru-RU" sz="1400" dirty="0"/>
              <a:t>Розничная продажа: компания может продавать готовые продукты на розничном рынке, например, через онлайн-магазин или розничные магазины. Это позволит получить дополнительные доходы и повысить узнаваемость бренда.</a:t>
            </a:r>
          </a:p>
          <a:p>
            <a:r>
              <a:rPr lang="ru-RU" sz="1400" dirty="0"/>
              <a:t>Оптовая продажа: компания может также заключать договора на оптовую поставку своих продуктов другим компаниям или организациям. Это позволит расширить клиентскую базу и увеличить объемы производства.</a:t>
            </a:r>
          </a:p>
          <a:p>
            <a:r>
              <a:rPr lang="ru-RU" sz="1400" dirty="0"/>
              <a:t>Сертификация: компания может сертифицировать свою продукцию в соответствии с экологическими стандартами и нормативами, что поможет повысить ее конкурентоспособность и привлечь больше клиентов, которые ценят экологически чистую продукцию.</a:t>
            </a:r>
          </a:p>
          <a:p>
            <a:r>
              <a:rPr lang="ru-RU" sz="1400" dirty="0"/>
              <a:t>В зависимости от выбора конкретной стратегии, прибыль может быть получена от продажи готовых продуктов или услуг, либо от сбора и переработки шинных изделий и последующей продажи полученных материалов или продуктов.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778183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EEDC8BE0-7DEF-BED8-719C-C8620A5FBD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7886866"/>
              </p:ext>
            </p:extLst>
          </p:nvPr>
        </p:nvGraphicFramePr>
        <p:xfrm>
          <a:off x="1049045" y="213637"/>
          <a:ext cx="10093909" cy="67209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6159">
                  <a:extLst>
                    <a:ext uri="{9D8B030D-6E8A-4147-A177-3AD203B41FA5}">
                      <a16:colId xmlns:a16="http://schemas.microsoft.com/office/drawing/2014/main" val="164334434"/>
                    </a:ext>
                  </a:extLst>
                </a:gridCol>
                <a:gridCol w="2233476">
                  <a:extLst>
                    <a:ext uri="{9D8B030D-6E8A-4147-A177-3AD203B41FA5}">
                      <a16:colId xmlns:a16="http://schemas.microsoft.com/office/drawing/2014/main" val="1721513829"/>
                    </a:ext>
                  </a:extLst>
                </a:gridCol>
                <a:gridCol w="1910011">
                  <a:extLst>
                    <a:ext uri="{9D8B030D-6E8A-4147-A177-3AD203B41FA5}">
                      <a16:colId xmlns:a16="http://schemas.microsoft.com/office/drawing/2014/main" val="3370995860"/>
                    </a:ext>
                  </a:extLst>
                </a:gridCol>
                <a:gridCol w="1921166">
                  <a:extLst>
                    <a:ext uri="{9D8B030D-6E8A-4147-A177-3AD203B41FA5}">
                      <a16:colId xmlns:a16="http://schemas.microsoft.com/office/drawing/2014/main" val="1371523239"/>
                    </a:ext>
                  </a:extLst>
                </a:gridCol>
                <a:gridCol w="1453854">
                  <a:extLst>
                    <a:ext uri="{9D8B030D-6E8A-4147-A177-3AD203B41FA5}">
                      <a16:colId xmlns:a16="http://schemas.microsoft.com/office/drawing/2014/main" val="3753245521"/>
                    </a:ext>
                  </a:extLst>
                </a:gridCol>
                <a:gridCol w="1869243">
                  <a:extLst>
                    <a:ext uri="{9D8B030D-6E8A-4147-A177-3AD203B41FA5}">
                      <a16:colId xmlns:a16="http://schemas.microsoft.com/office/drawing/2014/main" val="1183390932"/>
                    </a:ext>
                  </a:extLst>
                </a:gridCol>
              </a:tblGrid>
              <a:tr h="868826">
                <a:tc>
                  <a:txBody>
                    <a:bodyPr/>
                    <a:lstStyle/>
                    <a:p>
                      <a:r>
                        <a:rPr lang="en-US" dirty="0"/>
                        <a:t>N0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Содержание мероприятия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Цели реализации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/>
                        <a:t>Ответсвенный</a:t>
                      </a:r>
                      <a:r>
                        <a:rPr lang="ru-RU" dirty="0"/>
                        <a:t> исполнитель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Сроки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Ресурсы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0199434"/>
                  </a:ext>
                </a:extLst>
              </a:tr>
              <a:tr h="622049"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Найти помещение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Для размещения оборудования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/>
                        <a:t>Имиль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Январь </a:t>
                      </a:r>
                    </a:p>
                    <a:p>
                      <a:r>
                        <a:rPr lang="ru-RU" dirty="0"/>
                        <a:t>2023 г.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1.500.00 руб.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6368389"/>
                  </a:ext>
                </a:extLst>
              </a:tr>
              <a:tr h="503367"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Подготовка помещения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Для дальнейшего использования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/>
                        <a:t>Имиль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Февраль </a:t>
                      </a:r>
                    </a:p>
                    <a:p>
                      <a:r>
                        <a:rPr lang="ru-RU" dirty="0"/>
                        <a:t>2023 г.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100.000 (</a:t>
                      </a:r>
                      <a:r>
                        <a:rPr lang="ru-RU" dirty="0" err="1"/>
                        <a:t>материал+бригада</a:t>
                      </a:r>
                      <a:r>
                        <a:rPr lang="ru-RU" dirty="0"/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6254240"/>
                  </a:ext>
                </a:extLst>
              </a:tr>
              <a:tr h="503367"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Покупка и установка оборудования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Для подготовки </a:t>
                      </a:r>
                      <a:r>
                        <a:rPr lang="ru-RU" dirty="0" err="1"/>
                        <a:t>оборудованния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/>
                        <a:t>Имиль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Март </a:t>
                      </a:r>
                    </a:p>
                    <a:p>
                      <a:r>
                        <a:rPr lang="ru-RU" dirty="0"/>
                        <a:t>2023 г.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3.000.000 руб.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7471063"/>
                  </a:ext>
                </a:extLst>
              </a:tr>
              <a:tr h="503367"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Закупка инвентаря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Для работы с оборудованием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err="1"/>
                        <a:t>Имиль</a:t>
                      </a:r>
                      <a:endParaRPr lang="ru-RU" dirty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Апрель </a:t>
                      </a:r>
                    </a:p>
                    <a:p>
                      <a:r>
                        <a:rPr lang="ru-RU" dirty="0"/>
                        <a:t>2023 г.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50.000 руб.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0970858"/>
                  </a:ext>
                </a:extLst>
              </a:tr>
              <a:tr h="503367"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Поиск клиентов, заключение контрактов с городом и предприятиями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Сбыт и прибыль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/>
                        <a:t>Имиль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Апрель </a:t>
                      </a:r>
                    </a:p>
                    <a:p>
                      <a:r>
                        <a:rPr lang="ru-RU" dirty="0"/>
                        <a:t>2023 г.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Расход бензина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2650648"/>
                  </a:ext>
                </a:extLst>
              </a:tr>
              <a:tr h="503367">
                <a:tc>
                  <a:txBody>
                    <a:bodyPr/>
                    <a:lstStyle/>
                    <a:p>
                      <a:r>
                        <a:rPr lang="en-US" dirty="0"/>
                        <a:t>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Покупка покрышек и первый запуск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/>
                        <a:t>Имиль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Май</a:t>
                      </a:r>
                    </a:p>
                    <a:p>
                      <a:r>
                        <a:rPr lang="ru-RU" dirty="0"/>
                        <a:t>2023 г.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100.000 руб.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5278903"/>
                  </a:ext>
                </a:extLst>
              </a:tr>
              <a:tr h="503367">
                <a:tc>
                  <a:txBody>
                    <a:bodyPr/>
                    <a:lstStyle/>
                    <a:p>
                      <a:r>
                        <a:rPr lang="en-US" dirty="0"/>
                        <a:t>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Запуск производства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/>
                        <a:t>Имиль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Июль </a:t>
                      </a:r>
                    </a:p>
                    <a:p>
                      <a:r>
                        <a:rPr lang="ru-RU" dirty="0"/>
                        <a:t>2023 г.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Оплата коммунальных услуг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41395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687031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5FFC6BE1-0A70-4294-929E-F7BC2FB5E5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0" i="0" u="none" dirty="0">
                <a:solidFill>
                  <a:schemeClr val="tx1">
                    <a:lumMod val="95000"/>
                    <a:lumOff val="5000"/>
                  </a:schemeClr>
                </a:solidFill>
                <a:latin typeface="PT Sans Caption"/>
                <a:ea typeface="PT Sans Caption"/>
                <a:cs typeface="PT Sans Caption"/>
                <a:sym typeface="PT Sans Caption"/>
              </a:rPr>
              <a:t>Организационный план и Система налогообложения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C9814F5-91DC-49B1-B996-A335094B387D}"/>
              </a:ext>
            </a:extLst>
          </p:cNvPr>
          <p:cNvSpPr txBox="1"/>
          <p:nvPr/>
        </p:nvSpPr>
        <p:spPr>
          <a:xfrm>
            <a:off x="1145220" y="2157274"/>
            <a:ext cx="8123068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i="1" dirty="0">
                <a:solidFill>
                  <a:srgbClr val="000000"/>
                </a:solidFill>
                <a:latin typeface="PT Sans Caption"/>
                <a:ea typeface="PT Sans Caption"/>
                <a:cs typeface="PT Sans Caption"/>
                <a:sym typeface="PT Sans Caption"/>
              </a:rPr>
              <a:t>О</a:t>
            </a:r>
            <a:r>
              <a:rPr lang="ru-RU" sz="1800" i="1" u="none" dirty="0">
                <a:solidFill>
                  <a:srgbClr val="000000"/>
                </a:solidFill>
                <a:latin typeface="PT Sans Caption"/>
                <a:ea typeface="PT Sans Caption"/>
                <a:cs typeface="PT Sans Caption"/>
                <a:sym typeface="PT Sans Caption"/>
              </a:rPr>
              <a:t>рганизационно-правовая форма: Индивидуальное предпринимательство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b="0" i="1" u="none" dirty="0">
                <a:solidFill>
                  <a:schemeClr val="tx1">
                    <a:lumMod val="95000"/>
                    <a:lumOff val="5000"/>
                  </a:schemeClr>
                </a:solidFill>
                <a:latin typeface="PT Sans Caption"/>
                <a:ea typeface="PT Sans Caption"/>
                <a:cs typeface="PT Sans Caption"/>
                <a:sym typeface="PT Sans Caption"/>
              </a:rPr>
              <a:t>Система налогообложения: Упрощённая система Налогообложения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0" i="1" dirty="0">
                <a:effectLst/>
                <a:latin typeface="YS Text"/>
              </a:rPr>
              <a:t>Особенности УСН:</a:t>
            </a:r>
            <a:br>
              <a:rPr lang="ru-RU" b="0" i="1" dirty="0">
                <a:effectLst/>
                <a:latin typeface="YS Text"/>
              </a:rPr>
            </a:br>
            <a:r>
              <a:rPr lang="ru-RU" b="0" i="1" dirty="0">
                <a:effectLst/>
                <a:latin typeface="YS Text"/>
              </a:rPr>
              <a:t>УСН «Доходы минус расходы». На этом режиме налог платят с разницы между доходами и расходами, максимальная ставка — 15%. Если расходы превышают доходы, для этого варианта УСН есть минимальный налог: 1% от суммы дохода. Как работать на УСН «Доходы минус расходы». Регионы по своему усмотрению могут установить пониженные налоговые ставки. Информация о том, есть ли льготы в вашем регионе, есть на сайте налоговой в разделе об УСН.</a:t>
            </a:r>
            <a:endParaRPr lang="ru-RU" sz="1800" i="1" u="none" dirty="0">
              <a:solidFill>
                <a:srgbClr val="000000"/>
              </a:solidFill>
              <a:latin typeface="PT Sans Caption"/>
              <a:ea typeface="PT Sans Caption"/>
              <a:cs typeface="PT Sans Caption"/>
              <a:sym typeface="PT Sans Caption"/>
            </a:endParaRPr>
          </a:p>
        </p:txBody>
      </p:sp>
    </p:spTree>
    <p:extLst>
      <p:ext uri="{BB962C8B-B14F-4D97-AF65-F5344CB8AC3E}">
        <p14:creationId xmlns:p14="http://schemas.microsoft.com/office/powerpoint/2010/main" val="220591570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5895725E-2CC2-4C32-A34A-9AF9BD1DC3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3297728"/>
              </p:ext>
            </p:extLst>
          </p:nvPr>
        </p:nvGraphicFramePr>
        <p:xfrm>
          <a:off x="4921624" y="286871"/>
          <a:ext cx="6633882" cy="5540186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3316941">
                  <a:extLst>
                    <a:ext uri="{9D8B030D-6E8A-4147-A177-3AD203B41FA5}">
                      <a16:colId xmlns:a16="http://schemas.microsoft.com/office/drawing/2014/main" val="3392078640"/>
                    </a:ext>
                  </a:extLst>
                </a:gridCol>
                <a:gridCol w="3316941">
                  <a:extLst>
                    <a:ext uri="{9D8B030D-6E8A-4147-A177-3AD203B41FA5}">
                      <a16:colId xmlns:a16="http://schemas.microsoft.com/office/drawing/2014/main" val="3782342592"/>
                    </a:ext>
                  </a:extLst>
                </a:gridCol>
              </a:tblGrid>
              <a:tr h="224395"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Статьи расходов</a:t>
                      </a:r>
                    </a:p>
                  </a:txBody>
                  <a:tcPr marL="37371" marR="37371" marT="17248" marB="17248" anchor="ctr"/>
                </a:tc>
                <a:tc>
                  <a:txBody>
                    <a:bodyPr/>
                    <a:lstStyle/>
                    <a:p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Сумма</a:t>
                      </a:r>
                    </a:p>
                  </a:txBody>
                  <a:tcPr marL="37371" marR="37371" marT="17248" marB="17248" anchor="ctr"/>
                </a:tc>
                <a:extLst>
                  <a:ext uri="{0D108BD9-81ED-4DB2-BD59-A6C34878D82A}">
                    <a16:rowId xmlns:a16="http://schemas.microsoft.com/office/drawing/2014/main" val="748998695"/>
                  </a:ext>
                </a:extLst>
              </a:tr>
              <a:tr h="225090"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Планирование доходов:</a:t>
                      </a:r>
                    </a:p>
                  </a:txBody>
                  <a:tcPr marL="37371" marR="37371" marT="17248" marB="17248" anchor="ctr"/>
                </a:tc>
                <a:tc>
                  <a:txBody>
                    <a:bodyPr/>
                    <a:lstStyle/>
                    <a:p>
                      <a:endParaRPr lang="ru-RU" sz="12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37371" marR="37371" marT="17248" marB="17248" anchor="ctr"/>
                </a:tc>
                <a:extLst>
                  <a:ext uri="{0D108BD9-81ED-4DB2-BD59-A6C34878D82A}">
                    <a16:rowId xmlns:a16="http://schemas.microsoft.com/office/drawing/2014/main" val="2166768394"/>
                  </a:ext>
                </a:extLst>
              </a:tr>
              <a:tr h="225090">
                <a:tc>
                  <a:txBody>
                    <a:bodyPr/>
                    <a:lstStyle/>
                    <a:p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Оценка потенциального объема продаж</a:t>
                      </a:r>
                    </a:p>
                  </a:txBody>
                  <a:tcPr marL="37371" marR="37371" marT="17248" marB="17248" anchor="ctr"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500 000</a:t>
                      </a:r>
                    </a:p>
                  </a:txBody>
                  <a:tcPr marL="37371" marR="37371" marT="17248" marB="17248" anchor="ctr"/>
                </a:tc>
                <a:extLst>
                  <a:ext uri="{0D108BD9-81ED-4DB2-BD59-A6C34878D82A}">
                    <a16:rowId xmlns:a16="http://schemas.microsoft.com/office/drawing/2014/main" val="3139414106"/>
                  </a:ext>
                </a:extLst>
              </a:tr>
              <a:tr h="225090">
                <a:tc>
                  <a:txBody>
                    <a:bodyPr/>
                    <a:lstStyle/>
                    <a:p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Разработка стратегии ценообразования</a:t>
                      </a:r>
                    </a:p>
                  </a:txBody>
                  <a:tcPr marL="37371" marR="37371" marT="17248" marB="17248" anchor="ctr"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50 000</a:t>
                      </a:r>
                    </a:p>
                  </a:txBody>
                  <a:tcPr marL="37371" marR="37371" marT="17248" marB="17248" anchor="ctr"/>
                </a:tc>
                <a:extLst>
                  <a:ext uri="{0D108BD9-81ED-4DB2-BD59-A6C34878D82A}">
                    <a16:rowId xmlns:a16="http://schemas.microsoft.com/office/drawing/2014/main" val="1670769303"/>
                  </a:ext>
                </a:extLst>
              </a:tr>
              <a:tr h="225090">
                <a:tc>
                  <a:txBody>
                    <a:bodyPr/>
                    <a:lstStyle/>
                    <a:p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Определение уровня доходности проекта</a:t>
                      </a:r>
                    </a:p>
                  </a:txBody>
                  <a:tcPr marL="37371" marR="37371" marT="17248" marB="17248" anchor="ctr"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100 000</a:t>
                      </a:r>
                    </a:p>
                  </a:txBody>
                  <a:tcPr marL="37371" marR="37371" marT="17248" marB="17248" anchor="ctr"/>
                </a:tc>
                <a:extLst>
                  <a:ext uri="{0D108BD9-81ED-4DB2-BD59-A6C34878D82A}">
                    <a16:rowId xmlns:a16="http://schemas.microsoft.com/office/drawing/2014/main" val="340802472"/>
                  </a:ext>
                </a:extLst>
              </a:tr>
              <a:tr h="225090">
                <a:tc>
                  <a:txBody>
                    <a:bodyPr/>
                    <a:lstStyle/>
                    <a:p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Итого:</a:t>
                      </a:r>
                    </a:p>
                  </a:txBody>
                  <a:tcPr marL="37371" marR="37371" marT="17248" marB="17248" anchor="ctr"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1 650 000</a:t>
                      </a:r>
                    </a:p>
                  </a:txBody>
                  <a:tcPr marL="37371" marR="37371" marT="17248" marB="17248" anchor="ctr"/>
                </a:tc>
                <a:extLst>
                  <a:ext uri="{0D108BD9-81ED-4DB2-BD59-A6C34878D82A}">
                    <a16:rowId xmlns:a16="http://schemas.microsoft.com/office/drawing/2014/main" val="2381366550"/>
                  </a:ext>
                </a:extLst>
              </a:tr>
              <a:tr h="225090"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Затраты на производство:</a:t>
                      </a:r>
                    </a:p>
                  </a:txBody>
                  <a:tcPr marL="37371" marR="37371" marT="17248" marB="17248" anchor="ctr"/>
                </a:tc>
                <a:tc>
                  <a:txBody>
                    <a:bodyPr/>
                    <a:lstStyle/>
                    <a:p>
                      <a:endParaRPr lang="ru-RU" sz="12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37371" marR="37371" marT="17248" marB="17248" anchor="ctr"/>
                </a:tc>
                <a:extLst>
                  <a:ext uri="{0D108BD9-81ED-4DB2-BD59-A6C34878D82A}">
                    <a16:rowId xmlns:a16="http://schemas.microsoft.com/office/drawing/2014/main" val="3226763654"/>
                  </a:ext>
                </a:extLst>
              </a:tr>
              <a:tr h="225090">
                <a:tc>
                  <a:txBody>
                    <a:bodyPr/>
                    <a:lstStyle/>
                    <a:p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Стоимость оборудования</a:t>
                      </a:r>
                    </a:p>
                  </a:txBody>
                  <a:tcPr marL="37371" marR="37371" marT="17248" marB="17248" anchor="ctr"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800 000</a:t>
                      </a:r>
                    </a:p>
                  </a:txBody>
                  <a:tcPr marL="37371" marR="37371" marT="17248" marB="17248" anchor="ctr"/>
                </a:tc>
                <a:extLst>
                  <a:ext uri="{0D108BD9-81ED-4DB2-BD59-A6C34878D82A}">
                    <a16:rowId xmlns:a16="http://schemas.microsoft.com/office/drawing/2014/main" val="360157638"/>
                  </a:ext>
                </a:extLst>
              </a:tr>
              <a:tr h="225090">
                <a:tc>
                  <a:txBody>
                    <a:bodyPr/>
                    <a:lstStyle/>
                    <a:p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Материалы</a:t>
                      </a:r>
                    </a:p>
                  </a:txBody>
                  <a:tcPr marL="37371" marR="37371" marT="17248" marB="17248" anchor="ctr"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600 000</a:t>
                      </a:r>
                    </a:p>
                  </a:txBody>
                  <a:tcPr marL="37371" marR="37371" marT="17248" marB="17248" anchor="ctr"/>
                </a:tc>
                <a:extLst>
                  <a:ext uri="{0D108BD9-81ED-4DB2-BD59-A6C34878D82A}">
                    <a16:rowId xmlns:a16="http://schemas.microsoft.com/office/drawing/2014/main" val="324462097"/>
                  </a:ext>
                </a:extLst>
              </a:tr>
              <a:tr h="225090">
                <a:tc>
                  <a:txBody>
                    <a:bodyPr/>
                    <a:lstStyle/>
                    <a:p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Затраты на трудовые ресурсы</a:t>
                      </a:r>
                    </a:p>
                  </a:txBody>
                  <a:tcPr marL="37371" marR="37371" marT="17248" marB="17248" anchor="ctr"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700 000</a:t>
                      </a:r>
                    </a:p>
                  </a:txBody>
                  <a:tcPr marL="37371" marR="37371" marT="17248" marB="17248" anchor="ctr"/>
                </a:tc>
                <a:extLst>
                  <a:ext uri="{0D108BD9-81ED-4DB2-BD59-A6C34878D82A}">
                    <a16:rowId xmlns:a16="http://schemas.microsoft.com/office/drawing/2014/main" val="417405090"/>
                  </a:ext>
                </a:extLst>
              </a:tr>
              <a:tr h="225090">
                <a:tc>
                  <a:txBody>
                    <a:bodyPr/>
                    <a:lstStyle/>
                    <a:p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Прочие операционные расходы</a:t>
                      </a:r>
                    </a:p>
                  </a:txBody>
                  <a:tcPr marL="37371" marR="37371" marT="17248" marB="17248" anchor="ctr"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50 000</a:t>
                      </a:r>
                    </a:p>
                  </a:txBody>
                  <a:tcPr marL="37371" marR="37371" marT="17248" marB="17248" anchor="ctr"/>
                </a:tc>
                <a:extLst>
                  <a:ext uri="{0D108BD9-81ED-4DB2-BD59-A6C34878D82A}">
                    <a16:rowId xmlns:a16="http://schemas.microsoft.com/office/drawing/2014/main" val="3571288354"/>
                  </a:ext>
                </a:extLst>
              </a:tr>
              <a:tr h="225090">
                <a:tc>
                  <a:txBody>
                    <a:bodyPr/>
                    <a:lstStyle/>
                    <a:p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Итого:</a:t>
                      </a:r>
                    </a:p>
                  </a:txBody>
                  <a:tcPr marL="37371" marR="37371" marT="17248" marB="17248" anchor="ctr"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2 150 000</a:t>
                      </a:r>
                    </a:p>
                  </a:txBody>
                  <a:tcPr marL="37371" marR="37371" marT="17248" marB="17248" anchor="ctr"/>
                </a:tc>
                <a:extLst>
                  <a:ext uri="{0D108BD9-81ED-4DB2-BD59-A6C34878D82A}">
                    <a16:rowId xmlns:a16="http://schemas.microsoft.com/office/drawing/2014/main" val="114439759"/>
                  </a:ext>
                </a:extLst>
              </a:tr>
              <a:tr h="225090">
                <a:tc>
                  <a:txBody>
                    <a:bodyPr/>
                    <a:lstStyle/>
                    <a:p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Затраты на маркетинг и продвижение</a:t>
                      </a:r>
                    </a:p>
                  </a:txBody>
                  <a:tcPr marL="37371" marR="37371" marT="17248" marB="17248" anchor="ctr"/>
                </a:tc>
                <a:tc>
                  <a:txBody>
                    <a:bodyPr/>
                    <a:lstStyle/>
                    <a:p>
                      <a:endParaRPr lang="ru-RU" sz="12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37371" marR="37371" marT="17248" marB="17248" anchor="ctr"/>
                </a:tc>
                <a:extLst>
                  <a:ext uri="{0D108BD9-81ED-4DB2-BD59-A6C34878D82A}">
                    <a16:rowId xmlns:a16="http://schemas.microsoft.com/office/drawing/2014/main" val="665743798"/>
                  </a:ext>
                </a:extLst>
              </a:tr>
              <a:tr h="225090">
                <a:tc>
                  <a:txBody>
                    <a:bodyPr/>
                    <a:lstStyle/>
                    <a:p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Реклама и промо-акции</a:t>
                      </a:r>
                    </a:p>
                  </a:txBody>
                  <a:tcPr marL="37371" marR="37371" marT="17248" marB="17248" anchor="ctr"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200 000</a:t>
                      </a:r>
                    </a:p>
                  </a:txBody>
                  <a:tcPr marL="37371" marR="37371" marT="17248" marB="17248" anchor="ctr"/>
                </a:tc>
                <a:extLst>
                  <a:ext uri="{0D108BD9-81ED-4DB2-BD59-A6C34878D82A}">
                    <a16:rowId xmlns:a16="http://schemas.microsoft.com/office/drawing/2014/main" val="1193573782"/>
                  </a:ext>
                </a:extLst>
              </a:tr>
              <a:tr h="225090">
                <a:tc>
                  <a:txBody>
                    <a:bodyPr/>
                    <a:lstStyle/>
                    <a:p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Участие в выставках и презентациях</a:t>
                      </a:r>
                    </a:p>
                  </a:txBody>
                  <a:tcPr marL="37371" marR="37371" marT="17248" marB="17248" anchor="ctr"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50 000</a:t>
                      </a:r>
                    </a:p>
                  </a:txBody>
                  <a:tcPr marL="37371" marR="37371" marT="17248" marB="17248" anchor="ctr"/>
                </a:tc>
                <a:extLst>
                  <a:ext uri="{0D108BD9-81ED-4DB2-BD59-A6C34878D82A}">
                    <a16:rowId xmlns:a16="http://schemas.microsoft.com/office/drawing/2014/main" val="1674735405"/>
                  </a:ext>
                </a:extLst>
              </a:tr>
              <a:tr h="225090">
                <a:tc>
                  <a:txBody>
                    <a:bodyPr/>
                    <a:lstStyle/>
                    <a:p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Итого:</a:t>
                      </a:r>
                    </a:p>
                  </a:txBody>
                  <a:tcPr marL="37371" marR="37371" marT="17248" marB="17248" anchor="ctr"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250 000</a:t>
                      </a:r>
                    </a:p>
                  </a:txBody>
                  <a:tcPr marL="37371" marR="37371" marT="17248" marB="17248" anchor="ctr"/>
                </a:tc>
                <a:extLst>
                  <a:ext uri="{0D108BD9-81ED-4DB2-BD59-A6C34878D82A}">
                    <a16:rowId xmlns:a16="http://schemas.microsoft.com/office/drawing/2014/main" val="2389718358"/>
                  </a:ext>
                </a:extLst>
              </a:tr>
              <a:tr h="225090">
                <a:tc>
                  <a:txBody>
                    <a:bodyPr/>
                    <a:lstStyle/>
                    <a:p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Операционная прибыль</a:t>
                      </a:r>
                    </a:p>
                  </a:txBody>
                  <a:tcPr marL="37371" marR="37371" marT="17248" marB="17248" anchor="ctr"/>
                </a:tc>
                <a:tc>
                  <a:txBody>
                    <a:bodyPr/>
                    <a:lstStyle/>
                    <a:p>
                      <a:endParaRPr lang="ru-RU" sz="12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37371" marR="37371" marT="17248" marB="17248" anchor="ctr"/>
                </a:tc>
                <a:extLst>
                  <a:ext uri="{0D108BD9-81ED-4DB2-BD59-A6C34878D82A}">
                    <a16:rowId xmlns:a16="http://schemas.microsoft.com/office/drawing/2014/main" val="3053951949"/>
                  </a:ext>
                </a:extLst>
              </a:tr>
              <a:tr h="225090">
                <a:tc>
                  <a:txBody>
                    <a:bodyPr/>
                    <a:lstStyle/>
                    <a:p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Прибыль от продаж</a:t>
                      </a:r>
                    </a:p>
                  </a:txBody>
                  <a:tcPr marL="37371" marR="37371" marT="17248" marB="17248" anchor="ctr"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3 000 000</a:t>
                      </a:r>
                    </a:p>
                  </a:txBody>
                  <a:tcPr marL="37371" marR="37371" marT="17248" marB="17248" anchor="ctr"/>
                </a:tc>
                <a:extLst>
                  <a:ext uri="{0D108BD9-81ED-4DB2-BD59-A6C34878D82A}">
                    <a16:rowId xmlns:a16="http://schemas.microsoft.com/office/drawing/2014/main" val="1904788738"/>
                  </a:ext>
                </a:extLst>
              </a:tr>
              <a:tr h="225090">
                <a:tc>
                  <a:txBody>
                    <a:bodyPr/>
                    <a:lstStyle/>
                    <a:p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Затраты на производство и маркетинг</a:t>
                      </a:r>
                    </a:p>
                  </a:txBody>
                  <a:tcPr marL="37371" marR="37371" marT="17248" marB="17248" anchor="ctr"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2 400 000</a:t>
                      </a:r>
                    </a:p>
                  </a:txBody>
                  <a:tcPr marL="37371" marR="37371" marT="17248" marB="17248" anchor="ctr"/>
                </a:tc>
                <a:extLst>
                  <a:ext uri="{0D108BD9-81ED-4DB2-BD59-A6C34878D82A}">
                    <a16:rowId xmlns:a16="http://schemas.microsoft.com/office/drawing/2014/main" val="2865503002"/>
                  </a:ext>
                </a:extLst>
              </a:tr>
              <a:tr h="225090">
                <a:tc>
                  <a:txBody>
                    <a:bodyPr/>
                    <a:lstStyle/>
                    <a:p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Итого:</a:t>
                      </a:r>
                    </a:p>
                  </a:txBody>
                  <a:tcPr marL="37371" marR="37371" marT="17248" marB="17248" anchor="ctr"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600 000</a:t>
                      </a:r>
                    </a:p>
                  </a:txBody>
                  <a:tcPr marL="37371" marR="37371" marT="17248" marB="17248" anchor="ctr"/>
                </a:tc>
                <a:extLst>
                  <a:ext uri="{0D108BD9-81ED-4DB2-BD59-A6C34878D82A}">
                    <a16:rowId xmlns:a16="http://schemas.microsoft.com/office/drawing/2014/main" val="2930843617"/>
                  </a:ext>
                </a:extLst>
              </a:tr>
              <a:tr h="225090"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Финансовые расходы:</a:t>
                      </a:r>
                    </a:p>
                  </a:txBody>
                  <a:tcPr marL="37371" marR="37371" marT="17248" marB="17248" anchor="ctr"/>
                </a:tc>
                <a:tc>
                  <a:txBody>
                    <a:bodyPr/>
                    <a:lstStyle/>
                    <a:p>
                      <a:endParaRPr lang="ru-RU" sz="12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37371" marR="37371" marT="17248" marB="17248" anchor="ctr"/>
                </a:tc>
                <a:extLst>
                  <a:ext uri="{0D108BD9-81ED-4DB2-BD59-A6C34878D82A}">
                    <a16:rowId xmlns:a16="http://schemas.microsoft.com/office/drawing/2014/main" val="2411580516"/>
                  </a:ext>
                </a:extLst>
              </a:tr>
              <a:tr h="225090"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Налоги</a:t>
                      </a:r>
                    </a:p>
                  </a:txBody>
                  <a:tcPr marL="37371" marR="37371" marT="17248" marB="17248" anchor="ctr"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90 000</a:t>
                      </a:r>
                    </a:p>
                  </a:txBody>
                  <a:tcPr marL="37371" marR="37371" marT="17248" marB="17248" anchor="ctr"/>
                </a:tc>
                <a:extLst>
                  <a:ext uri="{0D108BD9-81ED-4DB2-BD59-A6C34878D82A}">
                    <a16:rowId xmlns:a16="http://schemas.microsoft.com/office/drawing/2014/main" val="3397318743"/>
                  </a:ext>
                </a:extLst>
              </a:tr>
              <a:tr h="363811"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Итого:</a:t>
                      </a:r>
                    </a:p>
                  </a:txBody>
                  <a:tcPr marL="37371" marR="37371" marT="17248" marB="17248" anchor="ctr"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90 000</a:t>
                      </a:r>
                    </a:p>
                  </a:txBody>
                  <a:tcPr marL="37371" marR="37371" marT="17248" marB="17248" anchor="ctr"/>
                </a:tc>
                <a:extLst>
                  <a:ext uri="{0D108BD9-81ED-4DB2-BD59-A6C34878D82A}">
                    <a16:rowId xmlns:a16="http://schemas.microsoft.com/office/drawing/2014/main" val="319413648"/>
                  </a:ext>
                </a:extLst>
              </a:tr>
              <a:tr h="225090"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Чистая прибыль</a:t>
                      </a:r>
                    </a:p>
                  </a:txBody>
                  <a:tcPr marL="37371" marR="37371" marT="17248" marB="17248" anchor="ctr"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510 000</a:t>
                      </a:r>
                    </a:p>
                  </a:txBody>
                  <a:tcPr marL="37371" marR="37371" marT="17248" marB="17248" anchor="ctr"/>
                </a:tc>
                <a:extLst>
                  <a:ext uri="{0D108BD9-81ED-4DB2-BD59-A6C34878D82A}">
                    <a16:rowId xmlns:a16="http://schemas.microsoft.com/office/drawing/2014/main" val="4025517024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19147B93-5F84-4DD0-BB5D-B045EAA3CCF8}"/>
              </a:ext>
            </a:extLst>
          </p:cNvPr>
          <p:cNvSpPr txBox="1"/>
          <p:nvPr/>
        </p:nvSpPr>
        <p:spPr>
          <a:xfrm>
            <a:off x="188260" y="742761"/>
            <a:ext cx="46706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/>
              <a:t>Финансовый план:</a:t>
            </a:r>
          </a:p>
        </p:txBody>
      </p:sp>
    </p:spTree>
    <p:extLst>
      <p:ext uri="{BB962C8B-B14F-4D97-AF65-F5344CB8AC3E}">
        <p14:creationId xmlns:p14="http://schemas.microsoft.com/office/powerpoint/2010/main" val="2662078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BD58A86D-08D9-4FDE-9CB5-668388B2E6AD}"/>
              </a:ext>
            </a:extLst>
          </p:cNvPr>
          <p:cNvSpPr/>
          <p:nvPr/>
        </p:nvSpPr>
        <p:spPr>
          <a:xfrm>
            <a:off x="591671" y="1756804"/>
            <a:ext cx="4733364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Расчет прибыли: 600000 руб.</a:t>
            </a:r>
          </a:p>
          <a:p>
            <a:endParaRPr lang="ru-RU" dirty="0"/>
          </a:p>
          <a:p>
            <a:r>
              <a:rPr lang="ru-RU" dirty="0"/>
              <a:t>Расчет налогов:90000 руб.</a:t>
            </a:r>
          </a:p>
          <a:p>
            <a:endParaRPr lang="ru-RU" dirty="0"/>
          </a:p>
          <a:p>
            <a:r>
              <a:rPr lang="ru-RU" dirty="0"/>
              <a:t>Расчет чистой прибыли: 510000 руб.</a:t>
            </a:r>
          </a:p>
          <a:p>
            <a:endParaRPr lang="ru-RU" dirty="0"/>
          </a:p>
          <a:p>
            <a:r>
              <a:rPr lang="ru-RU" dirty="0"/>
              <a:t>Расчет точки безубыточности 1.71</a:t>
            </a:r>
          </a:p>
          <a:p>
            <a:endParaRPr lang="ru-RU" dirty="0"/>
          </a:p>
          <a:p>
            <a:r>
              <a:rPr lang="ru-RU" dirty="0"/>
              <a:t>Расчет доходности проекта (PP): 9.8 лет</a:t>
            </a:r>
          </a:p>
          <a:p>
            <a:endParaRPr lang="ru-RU" dirty="0"/>
          </a:p>
          <a:p>
            <a:r>
              <a:rPr lang="ru-RU" dirty="0"/>
              <a:t>Расчет рентабельности затрат: 21.25%</a:t>
            </a:r>
          </a:p>
          <a:p>
            <a:endParaRPr lang="ru-RU" dirty="0"/>
          </a:p>
          <a:p>
            <a:r>
              <a:rPr lang="ru-RU" dirty="0"/>
              <a:t>Расчет индекса прибыльности (PI):1.10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231FF52-F00C-4E46-9CAA-1EBF97E381F5}"/>
              </a:ext>
            </a:extLst>
          </p:cNvPr>
          <p:cNvSpPr txBox="1"/>
          <p:nvPr/>
        </p:nvSpPr>
        <p:spPr>
          <a:xfrm>
            <a:off x="4065494" y="295836"/>
            <a:ext cx="40610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/>
              <a:t>Экономика проекта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215CB1D-B030-4BB8-80DF-07E6C22176E0}"/>
              </a:ext>
            </a:extLst>
          </p:cNvPr>
          <p:cNvSpPr/>
          <p:nvPr/>
        </p:nvSpPr>
        <p:spPr>
          <a:xfrm>
            <a:off x="5988423" y="2587801"/>
            <a:ext cx="5907741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Таким образом, на основе предоставленной информации, проект имеет положительную чистую прибыль, но не достигает безубыточности в текущих условиях, так как точка безубыточности равна 1.71. Доходность проекта составляет 9.8 лет, что означает, что инвестор получит свои начальные инвестиции через 9.8 лет. Рентабельность затрат составляет 21.25%, что говорит о том, что прибыль на каждый рубль затрат равна 21.25 копейкам. Индекс прибыльности равен 1.10, что говорит о том, что проект является рентабельным.</a:t>
            </a:r>
          </a:p>
        </p:txBody>
      </p:sp>
    </p:spTree>
    <p:extLst>
      <p:ext uri="{BB962C8B-B14F-4D97-AF65-F5344CB8AC3E}">
        <p14:creationId xmlns:p14="http://schemas.microsoft.com/office/powerpoint/2010/main" val="293280573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>
            <a:extLst>
              <a:ext uri="{FF2B5EF4-FFF2-40B4-BE49-F238E27FC236}">
                <a16:creationId xmlns:a16="http://schemas.microsoft.com/office/drawing/2014/main" id="{1DC60A90-832F-40F7-A6B7-14973B8EB2D7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sz="2800" dirty="0"/>
              <a:t>+79534895619</a:t>
            </a:r>
          </a:p>
          <a:p>
            <a:r>
              <a:rPr lang="en-US" sz="2800" dirty="0">
                <a:hlinkClick r:id="rId2"/>
              </a:rPr>
              <a:t>https://vk.com/notyour_person</a:t>
            </a:r>
            <a:endParaRPr lang="ru-RU" sz="2800" dirty="0"/>
          </a:p>
          <a:p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1AB691E-14A5-4E92-9084-DC2A957F8636}"/>
              </a:ext>
            </a:extLst>
          </p:cNvPr>
          <p:cNvSpPr txBox="1"/>
          <p:nvPr/>
        </p:nvSpPr>
        <p:spPr>
          <a:xfrm>
            <a:off x="1450330" y="1344706"/>
            <a:ext cx="552440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err="1"/>
              <a:t>Саттаров</a:t>
            </a:r>
            <a:r>
              <a:rPr lang="ru-RU" sz="4800" dirty="0"/>
              <a:t> </a:t>
            </a:r>
            <a:r>
              <a:rPr lang="ru-RU" sz="4800" dirty="0" err="1"/>
              <a:t>Имиль</a:t>
            </a:r>
            <a:r>
              <a:rPr lang="ru-RU" sz="4800" dirty="0"/>
              <a:t> </a:t>
            </a:r>
            <a:r>
              <a:rPr lang="ru-RU" sz="4800" dirty="0" err="1"/>
              <a:t>Ильшатович</a:t>
            </a:r>
            <a:endParaRPr lang="ru-RU" sz="4800" dirty="0"/>
          </a:p>
        </p:txBody>
      </p:sp>
      <p:pic>
        <p:nvPicPr>
          <p:cNvPr id="4100" name="Picture 4">
            <a:extLst>
              <a:ext uri="{FF2B5EF4-FFF2-40B4-BE49-F238E27FC236}">
                <a16:creationId xmlns:a16="http://schemas.microsoft.com/office/drawing/2014/main" id="{84E241AA-0FB0-4997-B677-81EB134CCAB4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2" r="5682" b="425"/>
          <a:stretch/>
        </p:blipFill>
        <p:spPr bwMode="auto">
          <a:xfrm>
            <a:off x="7790329" y="815137"/>
            <a:ext cx="3442447" cy="4500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3207578"/>
      </p:ext>
    </p:extLst>
  </p:cSld>
  <p:clrMapOvr>
    <a:masterClrMapping/>
  </p:clrMapOvr>
</p:sld>
</file>

<file path=ppt/theme/theme1.xml><?xml version="1.0" encoding="utf-8"?>
<a:theme xmlns:a="http://schemas.openxmlformats.org/drawingml/2006/main" name="Галерея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TM10001114[[fn=Галерея]]</Template>
  <TotalTime>326</TotalTime>
  <Words>1983</Words>
  <Application>Microsoft Office PowerPoint</Application>
  <PresentationFormat>Широкоэкранный</PresentationFormat>
  <Paragraphs>229</Paragraphs>
  <Slides>23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31" baseType="lpstr">
      <vt:lpstr>Arial</vt:lpstr>
      <vt:lpstr>Calibri</vt:lpstr>
      <vt:lpstr>Gill Sans MT</vt:lpstr>
      <vt:lpstr>PT Sans Caption</vt:lpstr>
      <vt:lpstr>Times New Roman</vt:lpstr>
      <vt:lpstr>Wingdings</vt:lpstr>
      <vt:lpstr>YS Text</vt:lpstr>
      <vt:lpstr>Галерея</vt:lpstr>
      <vt:lpstr>Шинные изделия и их переработка</vt:lpstr>
      <vt:lpstr>Команда стартап проекта</vt:lpstr>
      <vt:lpstr>Презентация PowerPoint</vt:lpstr>
      <vt:lpstr>Презентация PowerPoint</vt:lpstr>
      <vt:lpstr>Презентация PowerPoint</vt:lpstr>
      <vt:lpstr>Суть проекта</vt:lpstr>
      <vt:lpstr>Портрет потребителя</vt:lpstr>
      <vt:lpstr>Процесс производства товара (оказания услуги)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Анализ конкурентов</vt:lpstr>
      <vt:lpstr>Презентация PowerPoint</vt:lpstr>
      <vt:lpstr>Презентация PowerPoint</vt:lpstr>
      <vt:lpstr>Презентация PowerPoint</vt:lpstr>
      <vt:lpstr>Организационный план и Система налогообложения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Шинные изделия и их переработка</dc:title>
  <dc:creator>Вика</dc:creator>
  <cp:lastModifiedBy>Пользователь</cp:lastModifiedBy>
  <cp:revision>7</cp:revision>
  <dcterms:created xsi:type="dcterms:W3CDTF">2022-12-15T17:42:57Z</dcterms:created>
  <dcterms:modified xsi:type="dcterms:W3CDTF">2023-07-25T15:18:30Z</dcterms:modified>
</cp:coreProperties>
</file>