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2" r:id="rId6"/>
    <p:sldId id="265" r:id="rId7"/>
    <p:sldId id="267" r:id="rId8"/>
    <p:sldId id="268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Helvetica Neue" panose="020B0604020202020204" charset="0"/>
      <p:regular r:id="rId19"/>
      <p:bold r:id="rId20"/>
      <p:italic r:id="rId21"/>
      <p:boldItalic r:id="rId22"/>
    </p:embeddedFont>
    <p:embeddedFont>
      <p:font typeface="Raleway" pitchFamily="2" charset="-52"/>
      <p:regular r:id="rId23"/>
      <p:bold r:id="rId24"/>
      <p:italic r:id="rId25"/>
      <p:boldItalic r:id="rId26"/>
    </p:embeddedFont>
    <p:embeddedFont>
      <p:font typeface="Raleway SemiBold" pitchFamily="2" charset="-52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01716" y="1376950"/>
            <a:ext cx="4390290" cy="2092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3100" dirty="0">
                <a:solidFill>
                  <a:schemeClr val="dk1"/>
                </a:solidFill>
              </a:rPr>
              <a:t>Система оценки риска развития атеросклероза у молодых людей </a:t>
            </a: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353590" y="2248797"/>
            <a:ext cx="5304690" cy="83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клиники, желающие предоставить пациентам возможности качественной ранней диагностики и оценки риска заболеваний сердечно-сосудистой системы как одно из конкурентных преимуществ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135507" y="754500"/>
            <a:ext cx="2279508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229893" y="2222917"/>
            <a:ext cx="6370244" cy="248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по данным ВОЗ, болезни системы кровообращения – самая частая причина смерти в мире;</a:t>
            </a:r>
            <a:br>
              <a:rPr lang="ru-RU" dirty="0">
                <a:solidFill>
                  <a:srgbClr val="132C40"/>
                </a:solidFill>
              </a:rPr>
            </a:b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атеросклероз – одно из самых частых заболеваний системы кровообращения, протекает практические бессимптомно на начальных стадиях;</a:t>
            </a:r>
            <a:br>
              <a:rPr lang="ru-RU" dirty="0">
                <a:solidFill>
                  <a:srgbClr val="132C40"/>
                </a:solidFill>
              </a:rPr>
            </a:b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ранняя диагностика и профилактика атеросклероза позволит предотвратить и значительно замедлить его прогрессирование;</a:t>
            </a:r>
            <a:br>
              <a:rPr lang="ru-RU" dirty="0">
                <a:solidFill>
                  <a:srgbClr val="132C40"/>
                </a:solidFill>
              </a:rPr>
            </a:br>
            <a:endParaRPr lang="ru-RU" dirty="0">
              <a:solidFill>
                <a:srgbClr val="132C40"/>
              </a:solidFill>
            </a:endParaRPr>
          </a:p>
          <a:p>
            <a:pPr marL="40640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недооценка угрозы сердечно-сосудистых заболеваний у молодых пациентов</a:t>
            </a: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09" y="374528"/>
            <a:ext cx="3207372" cy="16433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01716" y="124318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44;p27"/>
          <p:cNvSpPr txBox="1">
            <a:spLocks/>
          </p:cNvSpPr>
          <p:nvPr/>
        </p:nvSpPr>
        <p:spPr>
          <a:xfrm>
            <a:off x="305564" y="1795740"/>
            <a:ext cx="7993200" cy="2198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406400" indent="-266700">
              <a:buClr>
                <a:schemeClr val="dk1"/>
              </a:buClr>
            </a:pPr>
            <a:r>
              <a:rPr lang="ru-RU" b="1" dirty="0">
                <a:solidFill>
                  <a:srgbClr val="132C40"/>
                </a:solidFill>
              </a:rPr>
              <a:t>Система оценки риска развития атеросклероза у молодых людей</a:t>
            </a:r>
          </a:p>
          <a:p>
            <a:pPr marL="139700" indent="0">
              <a:buClr>
                <a:schemeClr val="dk1"/>
              </a:buClr>
              <a:buNone/>
            </a:pPr>
            <a:br>
              <a:rPr lang="ru-RU" dirty="0">
                <a:solidFill>
                  <a:srgbClr val="132C40"/>
                </a:solidFill>
              </a:rPr>
            </a:br>
            <a:r>
              <a:rPr lang="ru-RU" dirty="0">
                <a:solidFill>
                  <a:srgbClr val="132C40"/>
                </a:solidFill>
              </a:rPr>
              <a:t>Алгоритмы, основанные на </a:t>
            </a:r>
            <a:r>
              <a:rPr lang="ru-RU" dirty="0" err="1">
                <a:solidFill>
                  <a:srgbClr val="132C40"/>
                </a:solidFill>
              </a:rPr>
              <a:t>Fremingham</a:t>
            </a:r>
            <a:r>
              <a:rPr lang="ru-RU" dirty="0">
                <a:solidFill>
                  <a:srgbClr val="132C40"/>
                </a:solidFill>
              </a:rPr>
              <a:t> </a:t>
            </a:r>
            <a:r>
              <a:rPr lang="ru-RU" dirty="0" err="1">
                <a:solidFill>
                  <a:srgbClr val="132C40"/>
                </a:solidFill>
              </a:rPr>
              <a:t>Heart</a:t>
            </a:r>
            <a:r>
              <a:rPr lang="ru-RU" dirty="0">
                <a:solidFill>
                  <a:srgbClr val="132C40"/>
                </a:solidFill>
              </a:rPr>
              <a:t> </a:t>
            </a:r>
            <a:r>
              <a:rPr lang="ru-RU" dirty="0" err="1">
                <a:solidFill>
                  <a:srgbClr val="132C40"/>
                </a:solidFill>
              </a:rPr>
              <a:t>Study</a:t>
            </a:r>
            <a:r>
              <a:rPr lang="ru-RU" dirty="0">
                <a:solidFill>
                  <a:srgbClr val="132C40"/>
                </a:solidFill>
              </a:rPr>
              <a:t> – крупнейшем многолетнем исследовании причин развития болезней сердечно-сосудистой системы и собственных исследованиях, позволят быстро и качественно оценить риск развития атеросклероза врачу-специалисту в ходе приема пациента. На данный момент у пациентов старше 40 лет оценивается риск развития летального сердечно-сосудистого заболевания в ближайшие 10 лет, что происходит уже на поздних стадиях развития заболевания. Применение данной системы позволит оценивать риск развития атеросклероза на ранних стадиях и своевременно замедлить его прогрессирование, не доводя до тяжелых, летальных осложнений.</a:t>
            </a:r>
          </a:p>
          <a:p>
            <a:pPr marL="406400" indent="-266700">
              <a:buClr>
                <a:schemeClr val="dk1"/>
              </a:buClr>
            </a:pPr>
            <a:endParaRPr lang="ru-RU" sz="1300" dirty="0">
              <a:solidFill>
                <a:srgbClr val="132C4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077" y="336369"/>
            <a:ext cx="1129060" cy="112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348" y="336369"/>
            <a:ext cx="1134033" cy="11290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275821" y="1837481"/>
            <a:ext cx="2976143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b="1" dirty="0"/>
              <a:t>B2B, B2G</a:t>
            </a:r>
            <a:br>
              <a:rPr lang="ru" b="1" dirty="0"/>
            </a:br>
            <a:endParaRPr b="1" dirty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TAM</a:t>
            </a:r>
            <a:r>
              <a:rPr lang="en-US" dirty="0"/>
              <a:t> – 150 </a:t>
            </a:r>
            <a:r>
              <a:rPr lang="ru-RU" dirty="0"/>
              <a:t>млрд руб.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SAM</a:t>
            </a:r>
            <a:r>
              <a:rPr lang="en-US" dirty="0"/>
              <a:t> – 30 </a:t>
            </a:r>
            <a:r>
              <a:rPr lang="ru-RU" dirty="0"/>
              <a:t>млрд руб.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SOM</a:t>
            </a:r>
            <a:r>
              <a:rPr lang="en-US" dirty="0"/>
              <a:t> – 12 </a:t>
            </a:r>
            <a:r>
              <a:rPr lang="ru-RU" dirty="0"/>
              <a:t>млрд руб.</a:t>
            </a: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157" y="1443790"/>
            <a:ext cx="4901558" cy="29703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7" y="1858181"/>
            <a:ext cx="5297715" cy="18835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buNone/>
            </a:pPr>
            <a:r>
              <a:rPr lang="ru-RU" sz="1600" dirty="0"/>
              <a:t>-сформулирована и проверена гипотеза проекта</a:t>
            </a:r>
            <a:br>
              <a:rPr lang="ru-RU" sz="1600" dirty="0"/>
            </a:br>
            <a:endParaRPr lang="ru-RU" sz="1600" dirty="0"/>
          </a:p>
          <a:p>
            <a:pPr marL="0" lvl="0" indent="0">
              <a:buNone/>
            </a:pPr>
            <a:r>
              <a:rPr lang="ru-RU" sz="1600" dirty="0"/>
              <a:t>-проведены проблемные интервью (58 людей с хроническими нарушениями сна)</a:t>
            </a:r>
            <a:br>
              <a:rPr lang="ru-RU" sz="1600" dirty="0"/>
            </a:br>
            <a:endParaRPr lang="ru-RU" sz="1600" dirty="0"/>
          </a:p>
          <a:p>
            <a:pPr marL="0" lvl="0" indent="0">
              <a:buNone/>
            </a:pPr>
            <a:r>
              <a:rPr lang="ru-RU" sz="1600" dirty="0"/>
              <a:t>-изучен рынок</a:t>
            </a: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229465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67668" y="443131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565" y="517048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414128453"/>
              </p:ext>
            </p:extLst>
          </p:nvPr>
        </p:nvGraphicFramePr>
        <p:xfrm>
          <a:off x="456818" y="1464374"/>
          <a:ext cx="7588415" cy="3148876"/>
        </p:xfrm>
        <a:graphic>
          <a:graphicData uri="http://schemas.openxmlformats.org/drawingml/2006/table">
            <a:tbl>
              <a:tblPr>
                <a:noFill/>
                <a:tableStyleId>{1CA45831-7128-44F1-A4FF-C615E18517D4}</a:tableStyleId>
              </a:tblPr>
              <a:tblGrid>
                <a:gridCol w="504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13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9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разработка дизайн-макета прототипа</a:t>
                      </a:r>
                      <a:endParaRPr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9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составление ТЗ для создания устройства</a:t>
                      </a:r>
                      <a:endParaRPr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поиск команды инженеров для разработки компоновки устройства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создание прототипа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056975"/>
                  </a:ext>
                </a:extLst>
              </a:tr>
              <a:tr h="520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тестирование прототипа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3631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b="1" dirty="0">
                <a:solidFill>
                  <a:srgbClr val="132C40"/>
                </a:solidFill>
              </a:rPr>
              <a:t>Ильина Ксения Анатольевна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+7 (902) 335-31-40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</a:rPr>
              <a:t>kseniailina97767@gmail.com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292</Words>
  <Application>Microsoft Office PowerPoint</Application>
  <PresentationFormat>Экран (16:9)</PresentationFormat>
  <Paragraphs>45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Raleway</vt:lpstr>
      <vt:lpstr>Arial</vt:lpstr>
      <vt:lpstr>Helvetica Neue</vt:lpstr>
      <vt:lpstr>Calibri</vt:lpstr>
      <vt:lpstr>Century Gothic</vt:lpstr>
      <vt:lpstr>Raleway SemiBold</vt:lpstr>
      <vt:lpstr>Simple Light</vt:lpstr>
      <vt:lpstr>Система оценки риска развития атеросклероза у молодых людей </vt:lpstr>
      <vt:lpstr>ЦЕЛЕВАЯ АУДИТОРИЯ</vt:lpstr>
      <vt:lpstr>ПРОБЛЕМА</vt:lpstr>
      <vt:lpstr>РЕШЕНИЕ</vt:lpstr>
      <vt:lpstr>РЫНОК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оценки риска развития атеросклероза у молодых людей </dc:title>
  <cp:lastModifiedBy>Валентина Качанова</cp:lastModifiedBy>
  <cp:revision>6</cp:revision>
  <dcterms:modified xsi:type="dcterms:W3CDTF">2023-09-29T22:09:07Z</dcterms:modified>
</cp:coreProperties>
</file>