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4"/>
  </p:notesMasterIdLst>
  <p:handoutMasterIdLst>
    <p:handoutMasterId r:id="rId15"/>
  </p:handoutMasterIdLst>
  <p:sldIdLst>
    <p:sldId id="569" r:id="rId2"/>
    <p:sldId id="592" r:id="rId3"/>
    <p:sldId id="571" r:id="rId4"/>
    <p:sldId id="582" r:id="rId5"/>
    <p:sldId id="595" r:id="rId6"/>
    <p:sldId id="599" r:id="rId7"/>
    <p:sldId id="597" r:id="rId8"/>
    <p:sldId id="598" r:id="rId9"/>
    <p:sldId id="587" r:id="rId10"/>
    <p:sldId id="586" r:id="rId11"/>
    <p:sldId id="602" r:id="rId12"/>
    <p:sldId id="603" r:id="rId13"/>
  </p:sldIdLst>
  <p:sldSz cx="14257338" cy="8020050"/>
  <p:notesSz cx="6797675" cy="99282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.egelskaya@gmail.com" initials="s" lastIdx="2" clrIdx="0">
    <p:extLst>
      <p:ext uri="{19B8F6BF-5375-455C-9EA6-DF929625EA0E}">
        <p15:presenceInfo xmlns="" xmlns:p15="http://schemas.microsoft.com/office/powerpoint/2012/main" userId="89944ba00cb37841" providerId="Windows Live"/>
      </p:ext>
    </p:extLst>
  </p:cmAuthor>
  <p:cmAuthor id="2" name="Егельская Светлана Николаевна" initials="ЕСН" lastIdx="1" clrIdx="1">
    <p:extLst>
      <p:ext uri="{19B8F6BF-5375-455C-9EA6-DF929625EA0E}">
        <p15:presenceInfo xmlns="" xmlns:p15="http://schemas.microsoft.com/office/powerpoint/2012/main" userId="S-1-5-21-2993987193-2131203636-989207273-11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A6BA6"/>
    <a:srgbClr val="006666"/>
    <a:srgbClr val="008080"/>
    <a:srgbClr val="057B56"/>
    <a:srgbClr val="009999"/>
    <a:srgbClr val="00A6A2"/>
    <a:srgbClr val="64C5D2"/>
    <a:srgbClr val="661274"/>
    <a:srgbClr val="72C0C4"/>
    <a:srgbClr val="59CDD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033" autoAdjust="0"/>
    <p:restoredTop sz="99756" autoAdjust="0"/>
  </p:normalViewPr>
  <p:slideViewPr>
    <p:cSldViewPr snapToGrid="0" snapToObjects="1">
      <p:cViewPr>
        <p:scale>
          <a:sx n="100" d="100"/>
          <a:sy n="100" d="100"/>
        </p:scale>
        <p:origin x="-570" y="-78"/>
      </p:cViewPr>
      <p:guideLst>
        <p:guide orient="horz" pos="2526"/>
        <p:guide pos="449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82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AF44D-FC74-4A91-BB43-00176BCD0DB3}" type="datetimeFigureOut">
              <a:rPr lang="ru-RU" smtClean="0"/>
              <a:pPr/>
              <a:t>31.10.2024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52210-1B02-4163-B1B0-D4BDF21B39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2037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37085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6302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9744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1568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5034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917449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891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013" tIns="39507" rIns="79013" bIns="3950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013" tIns="39507" rIns="79013" bIns="39507"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7697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2167" y="1312541"/>
            <a:ext cx="10693004" cy="2792166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2167" y="4212383"/>
            <a:ext cx="10693004" cy="1936322"/>
          </a:xfrm>
        </p:spPr>
        <p:txBody>
          <a:bodyPr/>
          <a:lstStyle>
            <a:lvl1pPr marL="0" indent="0" algn="ctr">
              <a:buNone/>
              <a:defRPr sz="2807"/>
            </a:lvl1pPr>
            <a:lvl2pPr marL="534650" indent="0" algn="ctr">
              <a:buNone/>
              <a:defRPr sz="2339"/>
            </a:lvl2pPr>
            <a:lvl3pPr marL="1069299" indent="0" algn="ctr">
              <a:buNone/>
              <a:defRPr sz="2105"/>
            </a:lvl3pPr>
            <a:lvl4pPr marL="1603949" indent="0" algn="ctr">
              <a:buNone/>
              <a:defRPr sz="1871"/>
            </a:lvl4pPr>
            <a:lvl5pPr marL="2138599" indent="0" algn="ctr">
              <a:buNone/>
              <a:defRPr sz="1871"/>
            </a:lvl5pPr>
            <a:lvl6pPr marL="2673248" indent="0" algn="ctr">
              <a:buNone/>
              <a:defRPr sz="1871"/>
            </a:lvl6pPr>
            <a:lvl7pPr marL="3207898" indent="0" algn="ctr">
              <a:buNone/>
              <a:defRPr sz="1871"/>
            </a:lvl7pPr>
            <a:lvl8pPr marL="3742548" indent="0" algn="ctr">
              <a:buNone/>
              <a:defRPr sz="1871"/>
            </a:lvl8pPr>
            <a:lvl9pPr marL="4277197" indent="0" algn="ctr">
              <a:buNone/>
              <a:defRPr sz="1871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420503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80348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766" y="1999444"/>
            <a:ext cx="12296954" cy="3336117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766" y="5367123"/>
            <a:ext cx="12296954" cy="1754385"/>
          </a:xfrm>
        </p:spPr>
        <p:txBody>
          <a:bodyPr/>
          <a:lstStyle>
            <a:lvl1pPr marL="0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1pPr>
            <a:lvl2pPr marL="53465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99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949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599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24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89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54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7197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08944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0192" y="2134967"/>
            <a:ext cx="6059369" cy="50886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7777" y="2134967"/>
            <a:ext cx="6059369" cy="50886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57779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49" y="426994"/>
            <a:ext cx="12296954" cy="1550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049" y="1966027"/>
            <a:ext cx="6031522" cy="963519"/>
          </a:xfrm>
        </p:spPr>
        <p:txBody>
          <a:bodyPr anchor="b"/>
          <a:lstStyle>
            <a:lvl1pPr marL="0" indent="0">
              <a:buNone/>
              <a:defRPr sz="2807" b="1"/>
            </a:lvl1pPr>
            <a:lvl2pPr marL="534650" indent="0">
              <a:buNone/>
              <a:defRPr sz="2339" b="1"/>
            </a:lvl2pPr>
            <a:lvl3pPr marL="1069299" indent="0">
              <a:buNone/>
              <a:defRPr sz="2105" b="1"/>
            </a:lvl3pPr>
            <a:lvl4pPr marL="1603949" indent="0">
              <a:buNone/>
              <a:defRPr sz="1871" b="1"/>
            </a:lvl4pPr>
            <a:lvl5pPr marL="2138599" indent="0">
              <a:buNone/>
              <a:defRPr sz="1871" b="1"/>
            </a:lvl5pPr>
            <a:lvl6pPr marL="2673248" indent="0">
              <a:buNone/>
              <a:defRPr sz="1871" b="1"/>
            </a:lvl6pPr>
            <a:lvl7pPr marL="3207898" indent="0">
              <a:buNone/>
              <a:defRPr sz="1871" b="1"/>
            </a:lvl7pPr>
            <a:lvl8pPr marL="3742548" indent="0">
              <a:buNone/>
              <a:defRPr sz="1871" b="1"/>
            </a:lvl8pPr>
            <a:lvl9pPr marL="4277197" indent="0">
              <a:buNone/>
              <a:defRPr sz="187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049" y="2929546"/>
            <a:ext cx="6031522" cy="43089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17777" y="1966027"/>
            <a:ext cx="6061226" cy="963519"/>
          </a:xfrm>
        </p:spPr>
        <p:txBody>
          <a:bodyPr anchor="b"/>
          <a:lstStyle>
            <a:lvl1pPr marL="0" indent="0">
              <a:buNone/>
              <a:defRPr sz="2807" b="1"/>
            </a:lvl1pPr>
            <a:lvl2pPr marL="534650" indent="0">
              <a:buNone/>
              <a:defRPr sz="2339" b="1"/>
            </a:lvl2pPr>
            <a:lvl3pPr marL="1069299" indent="0">
              <a:buNone/>
              <a:defRPr sz="2105" b="1"/>
            </a:lvl3pPr>
            <a:lvl4pPr marL="1603949" indent="0">
              <a:buNone/>
              <a:defRPr sz="1871" b="1"/>
            </a:lvl4pPr>
            <a:lvl5pPr marL="2138599" indent="0">
              <a:buNone/>
              <a:defRPr sz="1871" b="1"/>
            </a:lvl5pPr>
            <a:lvl6pPr marL="2673248" indent="0">
              <a:buNone/>
              <a:defRPr sz="1871" b="1"/>
            </a:lvl6pPr>
            <a:lvl7pPr marL="3207898" indent="0">
              <a:buNone/>
              <a:defRPr sz="1871" b="1"/>
            </a:lvl7pPr>
            <a:lvl8pPr marL="3742548" indent="0">
              <a:buNone/>
              <a:defRPr sz="1871" b="1"/>
            </a:lvl8pPr>
            <a:lvl9pPr marL="4277197" indent="0">
              <a:buNone/>
              <a:defRPr sz="187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17777" y="2929546"/>
            <a:ext cx="6061226" cy="43089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16896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038153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767558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50" y="534670"/>
            <a:ext cx="4598362" cy="1871345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1226" y="1154739"/>
            <a:ext cx="7217777" cy="5699434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7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050" y="2406015"/>
            <a:ext cx="4598362" cy="4457440"/>
          </a:xfrm>
        </p:spPr>
        <p:txBody>
          <a:bodyPr/>
          <a:lstStyle>
            <a:lvl1pPr marL="0" indent="0">
              <a:buNone/>
              <a:defRPr sz="1871"/>
            </a:lvl1pPr>
            <a:lvl2pPr marL="534650" indent="0">
              <a:buNone/>
              <a:defRPr sz="1637"/>
            </a:lvl2pPr>
            <a:lvl3pPr marL="1069299" indent="0">
              <a:buNone/>
              <a:defRPr sz="1403"/>
            </a:lvl3pPr>
            <a:lvl4pPr marL="1603949" indent="0">
              <a:buNone/>
              <a:defRPr sz="1169"/>
            </a:lvl4pPr>
            <a:lvl5pPr marL="2138599" indent="0">
              <a:buNone/>
              <a:defRPr sz="1169"/>
            </a:lvl5pPr>
            <a:lvl6pPr marL="2673248" indent="0">
              <a:buNone/>
              <a:defRPr sz="1169"/>
            </a:lvl6pPr>
            <a:lvl7pPr marL="3207898" indent="0">
              <a:buNone/>
              <a:defRPr sz="1169"/>
            </a:lvl7pPr>
            <a:lvl8pPr marL="3742548" indent="0">
              <a:buNone/>
              <a:defRPr sz="1169"/>
            </a:lvl8pPr>
            <a:lvl9pPr marL="4277197" indent="0">
              <a:buNone/>
              <a:defRPr sz="116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643445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050" y="534670"/>
            <a:ext cx="4598362" cy="1871345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61226" y="1154739"/>
            <a:ext cx="7217777" cy="5699434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50" indent="0">
              <a:buNone/>
              <a:defRPr sz="3274"/>
            </a:lvl2pPr>
            <a:lvl3pPr marL="1069299" indent="0">
              <a:buNone/>
              <a:defRPr sz="2807"/>
            </a:lvl3pPr>
            <a:lvl4pPr marL="1603949" indent="0">
              <a:buNone/>
              <a:defRPr sz="2339"/>
            </a:lvl4pPr>
            <a:lvl5pPr marL="2138599" indent="0">
              <a:buNone/>
              <a:defRPr sz="2339"/>
            </a:lvl5pPr>
            <a:lvl6pPr marL="2673248" indent="0">
              <a:buNone/>
              <a:defRPr sz="2339"/>
            </a:lvl6pPr>
            <a:lvl7pPr marL="3207898" indent="0">
              <a:buNone/>
              <a:defRPr sz="2339"/>
            </a:lvl7pPr>
            <a:lvl8pPr marL="3742548" indent="0">
              <a:buNone/>
              <a:defRPr sz="2339"/>
            </a:lvl8pPr>
            <a:lvl9pPr marL="4277197" indent="0">
              <a:buNone/>
              <a:defRPr sz="233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050" y="2406015"/>
            <a:ext cx="4598362" cy="4457440"/>
          </a:xfrm>
        </p:spPr>
        <p:txBody>
          <a:bodyPr/>
          <a:lstStyle>
            <a:lvl1pPr marL="0" indent="0">
              <a:buNone/>
              <a:defRPr sz="1871"/>
            </a:lvl1pPr>
            <a:lvl2pPr marL="534650" indent="0">
              <a:buNone/>
              <a:defRPr sz="1637"/>
            </a:lvl2pPr>
            <a:lvl3pPr marL="1069299" indent="0">
              <a:buNone/>
              <a:defRPr sz="1403"/>
            </a:lvl3pPr>
            <a:lvl4pPr marL="1603949" indent="0">
              <a:buNone/>
              <a:defRPr sz="1169"/>
            </a:lvl4pPr>
            <a:lvl5pPr marL="2138599" indent="0">
              <a:buNone/>
              <a:defRPr sz="1169"/>
            </a:lvl5pPr>
            <a:lvl6pPr marL="2673248" indent="0">
              <a:buNone/>
              <a:defRPr sz="1169"/>
            </a:lvl6pPr>
            <a:lvl7pPr marL="3207898" indent="0">
              <a:buNone/>
              <a:defRPr sz="1169"/>
            </a:lvl7pPr>
            <a:lvl8pPr marL="3742548" indent="0">
              <a:buNone/>
              <a:defRPr sz="1169"/>
            </a:lvl8pPr>
            <a:lvl9pPr marL="4277197" indent="0">
              <a:buNone/>
              <a:defRPr sz="116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5338224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303809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02907" y="426993"/>
            <a:ext cx="3074239" cy="67966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0192" y="426993"/>
            <a:ext cx="9044499" cy="67966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117136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241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0192" y="426994"/>
            <a:ext cx="12296954" cy="1550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0192" y="2134967"/>
            <a:ext cx="12296954" cy="5088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0192" y="7433399"/>
            <a:ext cx="3207901" cy="4269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22743" y="7433399"/>
            <a:ext cx="4811852" cy="4269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69245" y="7433399"/>
            <a:ext cx="3207901" cy="4269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250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1069299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25" indent="-267325" algn="l" defTabSz="1069299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75" indent="-267325" algn="l" defTabSz="1069299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2pPr>
      <a:lvl3pPr marL="1336624" indent="-267325" algn="l" defTabSz="1069299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274" indent="-267325" algn="l" defTabSz="1069299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924" indent="-267325" algn="l" defTabSz="1069299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573" indent="-267325" algn="l" defTabSz="1069299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5223" indent="-267325" algn="l" defTabSz="1069299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873" indent="-267325" algn="l" defTabSz="1069299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522" indent="-267325" algn="l" defTabSz="1069299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50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99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949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599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248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898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548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7197" algn="l" defTabSz="1069299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3"/>
          <p:cNvSpPr/>
          <p:nvPr/>
        </p:nvSpPr>
        <p:spPr>
          <a:xfrm>
            <a:off x="2650148" y="2535949"/>
            <a:ext cx="9684727" cy="370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450"/>
              </a:lnSpc>
            </a:pPr>
            <a:endParaRPr lang="ru-RU" sz="2000" b="1" dirty="0">
              <a:solidFill>
                <a:srgbClr val="FFFFFF"/>
              </a:solidFill>
              <a:latin typeface="Arial" panose="020B0604020202020204" pitchFamily="34" charset="0"/>
              <a:ea typeface="Graphik LCG Semibold" pitchFamily="34" charset="-122"/>
              <a:cs typeface="Arial" panose="020B0604020202020204" pitchFamily="34" charset="0"/>
            </a:endParaRPr>
          </a:p>
          <a:p>
            <a:pPr>
              <a:lnSpc>
                <a:spcPts val="3450"/>
              </a:lnSpc>
            </a:pPr>
            <a:r>
              <a:rPr lang="ru-RU" sz="3000" b="1" dirty="0">
                <a:solidFill>
                  <a:srgbClr val="FFFFFF"/>
                </a:solidFill>
                <a:latin typeface="Arial" panose="020B0604020202020204" pitchFamily="34" charset="0"/>
                <a:ea typeface="Graphik LCG Semibold" pitchFamily="34" charset="-122"/>
                <a:cs typeface="Arial" panose="020B0604020202020204" pitchFamily="34" charset="0"/>
              </a:rPr>
              <a:t> 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08121" y="930913"/>
            <a:ext cx="1725704" cy="479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Google Shape;84;p1"/>
          <p:cNvSpPr txBox="1">
            <a:spLocks/>
          </p:cNvSpPr>
          <p:nvPr/>
        </p:nvSpPr>
        <p:spPr>
          <a:xfrm>
            <a:off x="701226" y="1504091"/>
            <a:ext cx="9460964" cy="2636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 двухконтурного инфильтрационного диспенсера (ДИД) для местной </a:t>
            </a:r>
            <a:r>
              <a:rPr lang="ru-RU" sz="3200" b="1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анестезии – импортозамещающий продукт</a:t>
            </a:r>
            <a:endParaRPr lang="ru-RU" sz="32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2078271" y="3786372"/>
            <a:ext cx="9655154" cy="575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endParaRPr lang="ru-RU" sz="3742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5692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8172" y="189432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18" dirty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01</a:t>
            </a:r>
            <a:endParaRPr lang="en-US" sz="67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524827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4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9" rIns="0" bIns="44439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КОМПАНИЯ-ИНИЦИАТОР ПРОЕКТА</a:t>
            </a:r>
          </a:p>
        </p:txBody>
      </p:sp>
      <p:sp>
        <p:nvSpPr>
          <p:cNvPr id="46" name="Объект 2">
            <a:extLst>
              <a:ext uri="{FF2B5EF4-FFF2-40B4-BE49-F238E27FC236}">
                <a16:creationId xmlns="" xmlns:a16="http://schemas.microsoft.com/office/drawing/2014/main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663104" y="1973065"/>
            <a:ext cx="11443656" cy="32366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93750" indent="-285750"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1800" b="0" kern="0" dirty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Краткая информация об инициаторе проекта </a:t>
            </a:r>
            <a:endParaRPr lang="ru-RU" sz="1800" b="0" kern="0" dirty="0" smtClean="0">
              <a:solidFill>
                <a:schemeClr val="tx2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>
              <a:spcBef>
                <a:spcPts val="0"/>
              </a:spcBef>
              <a:buClr>
                <a:schemeClr val="accent2"/>
              </a:buClr>
            </a:pPr>
            <a:r>
              <a:rPr lang="ru-RU" sz="1800" b="0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Регион – Тюменская область, г. Тюмень.</a:t>
            </a:r>
            <a:r>
              <a:rPr lang="ru-RU" sz="1800" b="0" kern="0" dirty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/>
            </a:r>
            <a:br>
              <a:rPr lang="ru-RU" sz="1800" b="0" kern="0" dirty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</a:br>
            <a:r>
              <a:rPr lang="ru-RU" sz="1800" b="0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Инициатор проекта:  </a:t>
            </a:r>
          </a:p>
          <a:p>
            <a:pPr>
              <a:spcBef>
                <a:spcPts val="0"/>
              </a:spcBef>
              <a:buClr>
                <a:schemeClr val="accent2"/>
              </a:buClr>
            </a:pPr>
            <a:endParaRPr lang="ru-RU" sz="1800" b="0" u="sng" kern="0" dirty="0">
              <a:solidFill>
                <a:schemeClr val="tx2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>
              <a:spcBef>
                <a:spcPts val="0"/>
              </a:spcBef>
              <a:buClr>
                <a:schemeClr val="accent2"/>
              </a:buClr>
            </a:pPr>
            <a:r>
              <a:rPr lang="ru-RU" sz="1800" b="0" u="sng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- Комарова Любовь Викторовна</a:t>
            </a:r>
            <a:r>
              <a:rPr lang="ru-RU" sz="1800" b="0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800" b="0" spc="324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руководитель</a:t>
            </a:r>
            <a:r>
              <a:rPr lang="ru-RU" sz="1800" b="0" spc="324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800" b="0" spc="371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ru-RU" sz="1800" b="0" spc="37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ЧУЗ «КБ </a:t>
            </a:r>
            <a:r>
              <a:rPr lang="ru-RU" sz="1800" b="0" spc="371" dirty="0" err="1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РЖД-Медицина</a:t>
            </a:r>
            <a:r>
              <a:rPr lang="ru-RU" sz="1800" b="0" spc="371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  <a:r>
              <a:rPr lang="ru-RU" sz="1800" b="0" spc="324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г. Тюмень</a:t>
            </a:r>
            <a:endParaRPr lang="ru-RU" sz="1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ru-RU" sz="1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en-US" sz="1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E-mail.</a:t>
            </a:r>
            <a:r>
              <a:rPr lang="ru-RU" sz="1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  <a:r>
              <a:rPr lang="en-US" sz="1800" b="0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lyuba_komarova_2018@mail.ru</a:t>
            </a:r>
            <a:endParaRPr lang="ru-RU" sz="1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1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Тел.: </a:t>
            </a:r>
            <a:r>
              <a:rPr lang="en-US" sz="1800" b="0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89006485890</a:t>
            </a:r>
            <a:endParaRPr lang="ru-RU" sz="1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ru-RU" sz="1800" b="0" u="sng" spc="371" dirty="0" smtClean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08000">
              <a:spcBef>
                <a:spcPts val="500"/>
              </a:spcBef>
              <a:buClr>
                <a:schemeClr val="accent2"/>
              </a:buClr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0949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8172" y="189432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18" dirty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02</a:t>
            </a:r>
            <a:endParaRPr lang="en-US" sz="67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4827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4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9" rIns="0" bIns="44439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Проблема, на решение которой направлен проект</a:t>
            </a:r>
          </a:p>
        </p:txBody>
      </p:sp>
      <p:sp>
        <p:nvSpPr>
          <p:cNvPr id="46" name="Объект 2">
            <a:extLst>
              <a:ext uri="{FF2B5EF4-FFF2-40B4-BE49-F238E27FC236}">
                <a16:creationId xmlns="" xmlns:a16="http://schemas.microsoft.com/office/drawing/2014/main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523982" y="2066175"/>
            <a:ext cx="13211068" cy="52851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1. В </a:t>
            </a:r>
            <a:r>
              <a:rPr lang="ru-RU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России более 30 млн. человек страдают различными формами варикозной болезни нижних конечностей (ВБНК), из них – 1</a:t>
            </a:r>
            <a:r>
              <a:rPr lang="en-US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/</a:t>
            </a:r>
            <a:r>
              <a:rPr lang="ru-RU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3 – трудоспособного </a:t>
            </a:r>
            <a:r>
              <a:rPr lang="ru-RU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возраста! </a:t>
            </a:r>
          </a:p>
          <a:p>
            <a:r>
              <a:rPr lang="ru-RU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Побочные </a:t>
            </a:r>
            <a:r>
              <a:rPr lang="ru-RU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эффекты от общей анестезии, непереносимость анестетиков  приводят к отказу от операции, в результате – рост осложнённых форм ВБНК, увеличение количества койко-дней, экономические </a:t>
            </a:r>
            <a:r>
              <a:rPr lang="ru-RU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затраты</a:t>
            </a:r>
            <a:r>
              <a:rPr lang="ru-RU" sz="1800" b="0" kern="0" dirty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/>
            </a:r>
            <a:br>
              <a:rPr lang="ru-RU" sz="1800" b="0" kern="0" dirty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</a:br>
            <a:endParaRPr lang="ru-RU" sz="1800" b="0" kern="0" dirty="0" smtClean="0">
              <a:solidFill>
                <a:schemeClr val="tx2"/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r>
              <a:rPr lang="ru-RU" sz="1800" b="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2. </a:t>
            </a:r>
            <a:r>
              <a:rPr lang="ru-RU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Метод </a:t>
            </a:r>
            <a:r>
              <a:rPr lang="ru-RU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стандартного оперативного лечения при ВБНК – </a:t>
            </a:r>
            <a:r>
              <a:rPr lang="ru-RU" sz="1800" b="0" dirty="0" err="1">
                <a:solidFill>
                  <a:schemeClr val="tx2"/>
                </a:solidFill>
                <a:cs typeface="Times New Roman" panose="02020603050405020304" pitchFamily="18" charset="0"/>
              </a:rPr>
              <a:t>флебэктомия</a:t>
            </a:r>
            <a:r>
              <a:rPr lang="ru-RU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 под СМА или общим </a:t>
            </a:r>
            <a:r>
              <a:rPr lang="ru-RU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наркозом. </a:t>
            </a:r>
            <a:r>
              <a:rPr lang="ru-RU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Для проведения современных методов операций при ВБНК необходима инфильтрационная помпа (диспенсер</a:t>
            </a:r>
            <a:r>
              <a:rPr lang="ru-RU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).</a:t>
            </a:r>
            <a:endParaRPr lang="ru-RU" sz="1800" b="0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1800" b="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3</a:t>
            </a:r>
            <a:r>
              <a:rPr lang="ru-RU" sz="1800" b="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. Наш продукт – </a:t>
            </a:r>
            <a:r>
              <a:rPr lang="ru-RU" sz="1800" u="sng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двухконтурный инфильтрационный диспенсер (ДИД) </a:t>
            </a:r>
            <a:r>
              <a:rPr lang="ru-RU" sz="1800" b="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решает проблему</a:t>
            </a:r>
          </a:p>
          <a:p>
            <a:r>
              <a:rPr lang="ru-RU" sz="1800" b="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 </a:t>
            </a:r>
            <a:r>
              <a:rPr lang="ru-RU" sz="1800" i="1" u="sng" kern="0" dirty="0" err="1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импортозамещения</a:t>
            </a:r>
            <a:endParaRPr lang="ru-RU" sz="1800" i="1" u="sng" kern="0" dirty="0" smtClean="0">
              <a:solidFill>
                <a:schemeClr val="tx2"/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r>
              <a:rPr lang="ru-RU" altLang="ko-KR" sz="1800" b="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-    </a:t>
            </a:r>
            <a:r>
              <a:rPr lang="ru-RU" altLang="ko-KR" sz="1800" b="0" kern="1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Возможность </a:t>
            </a:r>
            <a:r>
              <a:rPr lang="ru-RU" altLang="ko-KR" sz="1800" b="0" kern="100" dirty="0">
                <a:solidFill>
                  <a:schemeClr val="tx2"/>
                </a:solidFill>
                <a:cs typeface="Times New Roman" panose="02020603050405020304" pitchFamily="18" charset="0"/>
              </a:rPr>
              <a:t>проводить операции у пациентов, имеющих аллергию на местные </a:t>
            </a:r>
            <a:r>
              <a:rPr lang="ru-RU" altLang="ko-KR" sz="1800" b="0" kern="1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анестетики</a:t>
            </a:r>
          </a:p>
          <a:p>
            <a:r>
              <a:rPr lang="ru-RU" altLang="ko-KR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-    Применение </a:t>
            </a:r>
            <a:r>
              <a:rPr lang="ru-RU" altLang="ko-KR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современного метода: ЭВЛК, РЧА </a:t>
            </a:r>
            <a:endParaRPr lang="ru-RU" altLang="ko-KR" sz="1800" b="0" dirty="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altLang="ko-KR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Без </a:t>
            </a:r>
            <a:r>
              <a:rPr lang="ru-RU" altLang="ko-KR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боли, без </a:t>
            </a:r>
            <a:r>
              <a:rPr lang="ru-RU" altLang="ko-KR" sz="1800" b="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наркоза за  счёт охлаждающего эффекта раствора</a:t>
            </a:r>
          </a:p>
          <a:p>
            <a:pPr marL="285750" indent="-285750">
              <a:buFontTx/>
              <a:buChar char="-"/>
            </a:pPr>
            <a:r>
              <a:rPr lang="ru-RU" altLang="ko-KR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Операция одного дня (не требуется госпитализация)</a:t>
            </a:r>
          </a:p>
          <a:p>
            <a:pPr marL="285750" indent="-285750">
              <a:buFontTx/>
              <a:buChar char="-"/>
            </a:pPr>
            <a:r>
              <a:rPr lang="ru-RU" altLang="ko-KR" sz="1800" b="0" dirty="0">
                <a:solidFill>
                  <a:schemeClr val="tx2"/>
                </a:solidFill>
                <a:cs typeface="Times New Roman" panose="02020603050405020304" pitchFamily="18" charset="0"/>
              </a:rPr>
              <a:t>Отсутствие осложнений от анестетиков</a:t>
            </a:r>
          </a:p>
          <a:p>
            <a:pPr marL="108000">
              <a:spcBef>
                <a:spcPts val="500"/>
              </a:spcBef>
              <a:buClr>
                <a:schemeClr val="accent2"/>
              </a:buClr>
            </a:pPr>
            <a:r>
              <a:rPr lang="ru-RU" sz="1800" b="0" kern="0" dirty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4</a:t>
            </a:r>
            <a:r>
              <a:rPr lang="ru-RU" sz="1800" b="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. Наш продукт актуален для сосудистых хирургов, </a:t>
            </a:r>
            <a:r>
              <a:rPr lang="ru-RU" sz="1800" b="0" kern="0" dirty="0" err="1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флебологов</a:t>
            </a:r>
            <a:r>
              <a:rPr lang="ru-RU" sz="1800" b="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</a:rPr>
              <a:t>, для врачей хирургического профиля (хирург-онколог, оперирующий травматолог и др.).</a:t>
            </a:r>
            <a:endParaRPr lang="ru-RU" sz="1800" b="0" kern="0" dirty="0">
              <a:solidFill>
                <a:schemeClr val="tx2"/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0086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8" name="Object11"/>
          <p:cNvSpPr/>
          <p:nvPr/>
        </p:nvSpPr>
        <p:spPr>
          <a:xfrm>
            <a:off x="12508172" y="189432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18" dirty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03</a:t>
            </a:r>
            <a:endParaRPr lang="en-US" sz="67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4827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4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9" rIns="0" bIns="44439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Предлагаемое решение – СУТЬ И ЦЕЛЬ ПРОЕКТА</a:t>
            </a:r>
          </a:p>
        </p:txBody>
      </p:sp>
      <p:sp>
        <p:nvSpPr>
          <p:cNvPr id="46" name="Объект 2">
            <a:extLst>
              <a:ext uri="{FF2B5EF4-FFF2-40B4-BE49-F238E27FC236}">
                <a16:creationId xmlns="" xmlns:a16="http://schemas.microsoft.com/office/drawing/2014/main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523982" y="1578849"/>
            <a:ext cx="13281840" cy="62657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93750" indent="-285750"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900" b="0" kern="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393750" indent="-285750"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1900" b="0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Продукт проекта - </a:t>
            </a:r>
            <a:r>
              <a:rPr lang="ru-RU" sz="1900" u="sng" kern="0" dirty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двухконтурный инфильтрационный диспенсер (</a:t>
            </a:r>
            <a:r>
              <a:rPr lang="ru-RU" sz="1900" u="sng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ДИД</a:t>
            </a:r>
            <a:r>
              <a:rPr lang="ru-RU" sz="1900" b="0" u="sng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)</a:t>
            </a:r>
            <a:r>
              <a:rPr lang="ru-RU" sz="1900" b="0" u="sng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, </a:t>
            </a:r>
            <a:r>
              <a:rPr lang="ru-RU" sz="1900" b="0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обладающий целым рядом преимуществ в сравнение со швейцарским конкурентом. </a:t>
            </a:r>
          </a:p>
          <a:p>
            <a:r>
              <a:rPr lang="ru-RU" sz="1900" b="0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1.Наличие </a:t>
            </a:r>
            <a:r>
              <a:rPr lang="ru-RU" sz="1900" b="0" dirty="0" err="1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двухконтурности</a:t>
            </a:r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</a:t>
            </a:r>
          </a:p>
          <a:p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2. Охлаждающий эффект раствора          </a:t>
            </a:r>
          </a:p>
          <a:p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3. </a:t>
            </a:r>
            <a:r>
              <a:rPr lang="ru-RU" sz="1900" b="0" u="sng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Можно использовать у пациентов, имеющих аллергию </a:t>
            </a:r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(непереносимость) местных анестетиков.</a:t>
            </a:r>
          </a:p>
          <a:p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3. Автоматически блокируются пузырьки воздуха (высокая безопасность)</a:t>
            </a:r>
          </a:p>
          <a:p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4. Имеется дисплей, который позволяет регулировать </a:t>
            </a:r>
            <a:r>
              <a:rPr lang="ru-RU" sz="1900" b="0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скорость и объём потока </a:t>
            </a:r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подаваемого раствора</a:t>
            </a:r>
          </a:p>
          <a:p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5.Наличие двойной педали позволяет: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А) освобождает руки хирурга</a:t>
            </a:r>
          </a:p>
          <a:p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Б) сократить время операции;</a:t>
            </a:r>
          </a:p>
          <a:p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В) вводить раствор одновременно в двух точках (областях);</a:t>
            </a:r>
          </a:p>
          <a:p>
            <a:pPr marL="108000" lvl="0">
              <a:spcBef>
                <a:spcPts val="500"/>
              </a:spcBef>
              <a:buClr>
                <a:schemeClr val="accent2"/>
              </a:buClr>
            </a:pPr>
            <a:r>
              <a:rPr lang="ru-RU" sz="1900" b="0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6. При необходимости - р</a:t>
            </a:r>
            <a:r>
              <a:rPr lang="ru-RU" sz="1900" b="0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емонтопригодность </a:t>
            </a:r>
            <a:r>
              <a:rPr lang="ru-RU" sz="19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осуществление быстрого ремонта</a:t>
            </a:r>
          </a:p>
          <a:p>
            <a:pPr marL="108000">
              <a:spcBef>
                <a:spcPts val="500"/>
              </a:spcBef>
              <a:buClr>
                <a:schemeClr val="accent2"/>
              </a:buClr>
            </a:pPr>
            <a:endParaRPr lang="ru-RU" sz="1900" b="0" kern="0" dirty="0">
              <a:solidFill>
                <a:schemeClr val="tx2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108000">
              <a:spcBef>
                <a:spcPts val="500"/>
              </a:spcBef>
              <a:buClr>
                <a:schemeClr val="accent2"/>
              </a:buClr>
            </a:pPr>
            <a:r>
              <a:rPr lang="ru-RU" sz="1900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Цель проекта:</a:t>
            </a:r>
          </a:p>
          <a:p>
            <a:pPr marL="108000">
              <a:spcBef>
                <a:spcPts val="500"/>
              </a:spcBef>
              <a:buClr>
                <a:schemeClr val="accent2"/>
              </a:buClr>
            </a:pPr>
            <a:r>
              <a:rPr lang="ru-RU" sz="1900" b="0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- </a:t>
            </a:r>
            <a:r>
              <a:rPr lang="ru-RU" sz="1900" b="0" kern="0" dirty="0" err="1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импортозамещение</a:t>
            </a:r>
            <a:r>
              <a:rPr lang="ru-RU" sz="1900" b="0" kern="0" dirty="0" smtClean="0">
                <a:solidFill>
                  <a:schemeClr val="tx2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, производство, внедрение и масштабирование отечественного диспенсера</a:t>
            </a:r>
          </a:p>
          <a:p>
            <a:pPr marL="108000">
              <a:spcBef>
                <a:spcPts val="500"/>
              </a:spcBef>
              <a:buClr>
                <a:schemeClr val="accent2"/>
              </a:buClr>
            </a:pPr>
            <a:endParaRPr lang="ru-RU" sz="1900" b="0" kern="0" dirty="0">
              <a:solidFill>
                <a:schemeClr val="tx2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108000">
              <a:spcBef>
                <a:spcPts val="500"/>
              </a:spcBef>
              <a:buClr>
                <a:schemeClr val="accent2"/>
              </a:buClr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0287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540" y="149"/>
            <a:ext cx="13845954" cy="8019752"/>
          </a:xfrm>
          <a:custGeom>
            <a:avLst/>
            <a:gdLst/>
            <a:ahLst/>
            <a:cxnLst/>
            <a:rect l="l" t="t" r="r" b="b"/>
            <a:pathLst>
              <a:path w="17760315" h="10287000">
                <a:moveTo>
                  <a:pt x="0" y="0"/>
                </a:moveTo>
                <a:lnTo>
                  <a:pt x="17760111" y="0"/>
                </a:lnTo>
                <a:lnTo>
                  <a:pt x="17760111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403" dirty="0">
              <a:solidFill>
                <a:srgbClr val="0070C0"/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16868958"/>
              </p:ext>
            </p:extLst>
          </p:nvPr>
        </p:nvGraphicFramePr>
        <p:xfrm>
          <a:off x="1961147" y="1455609"/>
          <a:ext cx="12099538" cy="6355578"/>
        </p:xfrm>
        <a:graphic>
          <a:graphicData uri="http://schemas.openxmlformats.org/drawingml/2006/table">
            <a:tbl>
              <a:tblPr firstRow="1" bandRow="1">
                <a:solidFill>
                  <a:srgbClr val="0070C0"/>
                </a:solidFill>
                <a:tableStyleId>{69CF1AB2-1976-4502-BF36-3FF5EA218861}</a:tableStyleId>
              </a:tblPr>
              <a:tblGrid>
                <a:gridCol w="20641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620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73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47489">
                <a:tc rowSpan="2"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Характеристики продукта</a:t>
                      </a:r>
                    </a:p>
                  </a:txBody>
                  <a:tcPr marL="71287" marR="71287" marT="35643" marB="3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Авторская разработка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ahoma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87" marR="71287" marT="35643" marB="3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Конкурент №</a:t>
                      </a:r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ahoma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87" marR="71287" marT="35643" marB="35643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80823">
                <a:tc vMerge="1">
                  <a:txBody>
                    <a:bodyPr/>
                    <a:lstStyle/>
                    <a:p>
                      <a:endParaRPr lang="ru-RU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Двухконтурный инфильтрационный диспенсер (ДИД)</a:t>
                      </a:r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1600" b="1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Область применения: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• </a:t>
                      </a:r>
                      <a:r>
                        <a:rPr lang="ru-RU" sz="1600" b="0" i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Флебология</a:t>
                      </a:r>
                      <a:endParaRPr lang="ru-RU" sz="1600" b="0" i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• Челюстно-лицевая хирургия</a:t>
                      </a:r>
                    </a:p>
                    <a:p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• Отоларингологическая хирургия</a:t>
                      </a:r>
                    </a:p>
                    <a:p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• Хирургия кисти</a:t>
                      </a:r>
                    </a:p>
                    <a:p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• Пластическая хирургия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• Травматология</a:t>
                      </a:r>
                      <a:r>
                        <a:rPr lang="ru-RU" sz="1600" b="0" i="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0" i="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артроскопия</a:t>
                      </a:r>
                      <a:r>
                        <a:rPr lang="ru-RU" sz="1600" b="0" i="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• Имплантология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287" marR="71287" marT="35643" marB="35643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Диспенсер инфильтрационный </a:t>
                      </a:r>
                      <a:r>
                        <a:rPr lang="en-US" sz="1600" b="1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DP30</a:t>
                      </a:r>
                      <a:r>
                        <a:rPr lang="ru-RU" sz="1600" b="1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 </a:t>
                      </a:r>
                      <a:r>
                        <a:rPr lang="ru-RU" sz="1600" b="0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Инфильтрационная помпа  DP 30 — это насос для инфильтрации, специально разработанный для лечения варикозного расширения вен, подающий точно жидкость с оптимально отрегулированным давлением (Производитель</a:t>
                      </a:r>
                      <a:r>
                        <a:rPr lang="ru-RU" sz="1600" b="0" i="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Швейцария)</a:t>
                      </a:r>
                      <a:endParaRPr lang="ru-RU" sz="1600" b="0" i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i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Область применения: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Только </a:t>
                      </a:r>
                      <a:r>
                        <a:rPr lang="ru-RU" sz="1600" b="0" baseline="0" dirty="0" err="1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флебология</a:t>
                      </a:r>
                      <a:endParaRPr lang="ru-RU" sz="1600" b="0" dirty="0">
                        <a:latin typeface="Times New Roman" panose="02020603050405020304" pitchFamily="18" charset="0"/>
                        <a:ea typeface="Tahoma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87" marR="71287" marT="35643" marB="35643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37976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         Преимущества 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ahoma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87" marR="71287" marT="35643" marB="35643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1.Наличие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двухконтурности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          бесперебойная работа аппарата в случае выхода из работы одного из насосов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2. Охла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ждающий эффект раствора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600" u="sng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Можно использовать у пациентов, имеющих аллергию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(непереносимость) местных анестетиков.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3. Автоматически блокируются пузырьки воздуха (высокая безопасность)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4. Имеется дисплей, который позволяет регулировать поток подаваемого раствора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5.Наличие двойной педали позволяет: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А) освобождает руки хирурга</a:t>
                      </a:r>
                      <a:endParaRPr lang="ru-RU" sz="1600" dirty="0" smtClean="0">
                        <a:latin typeface="Times New Roman" panose="02020603050405020304" pitchFamily="18" charset="0"/>
                        <a:ea typeface="Tahoma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Б) сократить время операции;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В) вводить раствор одновременно в двух точках (областях);</a:t>
                      </a:r>
                      <a:endParaRPr lang="ru-RU" sz="1600" baseline="0" dirty="0">
                        <a:latin typeface="Times New Roman" panose="02020603050405020304" pitchFamily="18" charset="0"/>
                        <a:ea typeface="Tahoma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Двухконтурность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71287" marR="71287" marT="35643" marB="35643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1. Контур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 один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2. Нет охлаждающего эффекта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3. Пузырьки воздуха не блокируются!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4. Нет дисплея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600" baseline="0" dirty="0" smtClean="0"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5. Одна педаль</a:t>
                      </a:r>
                    </a:p>
                    <a:p>
                      <a:pPr marL="0" indent="0">
                        <a:buNone/>
                      </a:pPr>
                      <a:endParaRPr lang="ru-RU" sz="1600" b="1" dirty="0">
                        <a:latin typeface="Times New Roman" panose="02020603050405020304" pitchFamily="18" charset="0"/>
                        <a:ea typeface="Tahoma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287" marR="71287" marT="35643" marB="35643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Стрелка вправо 12"/>
          <p:cNvSpPr/>
          <p:nvPr/>
        </p:nvSpPr>
        <p:spPr>
          <a:xfrm>
            <a:off x="7431739" y="6355230"/>
            <a:ext cx="329023" cy="164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3"/>
          </a:p>
        </p:txBody>
      </p:sp>
      <p:sp>
        <p:nvSpPr>
          <p:cNvPr id="17" name="Стрелка вправо 16"/>
          <p:cNvSpPr/>
          <p:nvPr/>
        </p:nvSpPr>
        <p:spPr>
          <a:xfrm>
            <a:off x="6574021" y="4407413"/>
            <a:ext cx="415839" cy="1782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3"/>
          </a:p>
        </p:txBody>
      </p:sp>
      <p:pic>
        <p:nvPicPr>
          <p:cNvPr id="12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90181" y="5037822"/>
            <a:ext cx="2091425" cy="2609073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728332" y="721895"/>
            <a:ext cx="10450371" cy="5742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9" rIns="0" bIns="44439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РЫНОК И КОНКУРЕНТНЫЕ ПРЕИМУЩЕСТА</a:t>
            </a:r>
          </a:p>
        </p:txBody>
      </p:sp>
      <p:pic>
        <p:nvPicPr>
          <p:cNvPr id="19" name="Object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8332" y="1250268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1" name="Object11"/>
          <p:cNvSpPr/>
          <p:nvPr/>
        </p:nvSpPr>
        <p:spPr>
          <a:xfrm>
            <a:off x="12508172" y="189432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18" dirty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05</a:t>
            </a:r>
            <a:endParaRPr lang="en-US" sz="67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7126597" y="4885935"/>
            <a:ext cx="415839" cy="1782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3"/>
          </a:p>
        </p:txBody>
      </p:sp>
    </p:spTree>
    <p:extLst>
      <p:ext uri="{BB962C8B-B14F-4D97-AF65-F5344CB8AC3E}">
        <p14:creationId xmlns="" xmlns:p14="http://schemas.microsoft.com/office/powerpoint/2010/main" val="28185727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" y="7423372"/>
            <a:ext cx="1066826" cy="428214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D4D5A6A7-3AF7-4BF4-8E5D-7B30CE60E8FF}" type="slidenum">
              <a:rPr lang="ru-RU" altLang="ru-RU">
                <a:solidFill>
                  <a:schemeClr val="bg1"/>
                </a:solidFill>
                <a:latin typeface="Arial" charset="0"/>
              </a:rPr>
              <a:pPr algn="ctr"/>
              <a:t>6</a:t>
            </a:fld>
            <a:endParaRPr lang="ru-RU" altLang="ru-RU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" name="Google Shape;98;p2"/>
          <p:cNvSpPr txBox="1">
            <a:spLocks/>
          </p:cNvSpPr>
          <p:nvPr/>
        </p:nvSpPr>
        <p:spPr bwMode="auto">
          <a:xfrm>
            <a:off x="811877" y="783248"/>
            <a:ext cx="12863782" cy="87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2550" tIns="71256" rIns="142550" bIns="71256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Дорожная карта реализации проекта</a:t>
            </a:r>
            <a:endParaRPr lang="ru-RU" altLang="ru-RU" sz="2800" b="1" dirty="0">
              <a:solidFill>
                <a:schemeClr val="accent1"/>
              </a:solidFill>
              <a:latin typeface="Arial" panose="020B0604020202020204" pitchFamily="34" charset="0"/>
              <a:ea typeface="Open Sans Extrabold" panose="020B0906030804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9331287" y="2623679"/>
            <a:ext cx="2308879" cy="32434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EE4023"/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811877" y="5683067"/>
            <a:ext cx="2308879" cy="1840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36" name="Freeform 6"/>
          <p:cNvSpPr>
            <a:spLocks/>
          </p:cNvSpPr>
          <p:nvPr/>
        </p:nvSpPr>
        <p:spPr bwMode="auto">
          <a:xfrm>
            <a:off x="1946968" y="5534552"/>
            <a:ext cx="2308879" cy="33257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37" name="Freeform 7"/>
          <p:cNvSpPr>
            <a:spLocks/>
          </p:cNvSpPr>
          <p:nvPr/>
        </p:nvSpPr>
        <p:spPr bwMode="auto">
          <a:xfrm>
            <a:off x="3082054" y="5366237"/>
            <a:ext cx="2308879" cy="50089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4217145" y="5079107"/>
            <a:ext cx="2308879" cy="78802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39" name="Freeform 6"/>
          <p:cNvSpPr>
            <a:spLocks/>
          </p:cNvSpPr>
          <p:nvPr/>
        </p:nvSpPr>
        <p:spPr bwMode="auto">
          <a:xfrm>
            <a:off x="5352234" y="4762279"/>
            <a:ext cx="2308879" cy="11048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40" name="Freeform 6"/>
          <p:cNvSpPr>
            <a:spLocks/>
          </p:cNvSpPr>
          <p:nvPr/>
        </p:nvSpPr>
        <p:spPr bwMode="auto">
          <a:xfrm>
            <a:off x="6487322" y="4432182"/>
            <a:ext cx="2308879" cy="143494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grpSp>
        <p:nvGrpSpPr>
          <p:cNvPr id="44" name="Group 14"/>
          <p:cNvGrpSpPr/>
          <p:nvPr/>
        </p:nvGrpSpPr>
        <p:grpSpPr>
          <a:xfrm>
            <a:off x="1351809" y="6022798"/>
            <a:ext cx="1029916" cy="974557"/>
            <a:chOff x="969860" y="3754842"/>
            <a:chExt cx="557667" cy="625036"/>
          </a:xfrm>
        </p:grpSpPr>
        <p:sp>
          <p:nvSpPr>
            <p:cNvPr id="45" name="TextBox 44"/>
            <p:cNvSpPr txBox="1"/>
            <p:nvPr/>
          </p:nvSpPr>
          <p:spPr>
            <a:xfrm>
              <a:off x="969860" y="3951410"/>
              <a:ext cx="557667" cy="428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Январь –март </a:t>
              </a:r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2022 </a:t>
              </a:r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г.</a:t>
              </a:r>
            </a:p>
          </p:txBody>
        </p:sp>
        <p:cxnSp>
          <p:nvCxnSpPr>
            <p:cNvPr id="48" name="Straight Connector 16"/>
            <p:cNvCxnSpPr/>
            <p:nvPr/>
          </p:nvCxnSpPr>
          <p:spPr>
            <a:xfrm flipV="1">
              <a:off x="1255044" y="3754842"/>
              <a:ext cx="0" cy="1838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1" name="Group 17"/>
          <p:cNvGrpSpPr/>
          <p:nvPr/>
        </p:nvGrpSpPr>
        <p:grpSpPr>
          <a:xfrm>
            <a:off x="2381725" y="6022801"/>
            <a:ext cx="1139390" cy="1170111"/>
            <a:chOff x="969860" y="3754842"/>
            <a:chExt cx="557667" cy="741641"/>
          </a:xfrm>
        </p:grpSpPr>
        <p:sp>
          <p:nvSpPr>
            <p:cNvPr id="54" name="TextBox 53"/>
            <p:cNvSpPr txBox="1"/>
            <p:nvPr/>
          </p:nvSpPr>
          <p:spPr>
            <a:xfrm>
              <a:off x="969860" y="3951410"/>
              <a:ext cx="557667" cy="545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Апрель </a:t>
              </a:r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2022 г. -июль</a:t>
              </a:r>
              <a:endParaRPr lang="ru-RU" altLang="ko-KR" sz="1247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algn="ctr" defTabSz="712863"/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2022 г</a:t>
              </a:r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1247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5" name="Straight Connector 19"/>
            <p:cNvCxnSpPr/>
            <p:nvPr/>
          </p:nvCxnSpPr>
          <p:spPr>
            <a:xfrm flipV="1">
              <a:off x="1255044" y="3754842"/>
              <a:ext cx="0" cy="1838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" name="Group 20"/>
          <p:cNvGrpSpPr/>
          <p:nvPr/>
        </p:nvGrpSpPr>
        <p:grpSpPr>
          <a:xfrm>
            <a:off x="3481503" y="6022805"/>
            <a:ext cx="1179001" cy="974552"/>
            <a:chOff x="969860" y="3754842"/>
            <a:chExt cx="557667" cy="625032"/>
          </a:xfrm>
        </p:grpSpPr>
        <p:sp>
          <p:nvSpPr>
            <p:cNvPr id="57" name="TextBox 56"/>
            <p:cNvSpPr txBox="1"/>
            <p:nvPr/>
          </p:nvSpPr>
          <p:spPr>
            <a:xfrm>
              <a:off x="969860" y="3951406"/>
              <a:ext cx="557667" cy="428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Ноябрь 2022 г. - Август </a:t>
              </a:r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2023г.</a:t>
              </a:r>
            </a:p>
          </p:txBody>
        </p:sp>
        <p:cxnSp>
          <p:nvCxnSpPr>
            <p:cNvPr id="58" name="Straight Connector 22"/>
            <p:cNvCxnSpPr/>
            <p:nvPr/>
          </p:nvCxnSpPr>
          <p:spPr>
            <a:xfrm flipV="1">
              <a:off x="1255044" y="3754842"/>
              <a:ext cx="0" cy="1838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9" name="Group 23"/>
          <p:cNvGrpSpPr/>
          <p:nvPr/>
        </p:nvGrpSpPr>
        <p:grpSpPr>
          <a:xfrm>
            <a:off x="4703725" y="6022801"/>
            <a:ext cx="1192878" cy="974556"/>
            <a:chOff x="1015071" y="3754842"/>
            <a:chExt cx="557667" cy="625035"/>
          </a:xfrm>
        </p:grpSpPr>
        <p:sp>
          <p:nvSpPr>
            <p:cNvPr id="60" name="TextBox 59"/>
            <p:cNvSpPr txBox="1"/>
            <p:nvPr/>
          </p:nvSpPr>
          <p:spPr>
            <a:xfrm>
              <a:off x="1015071" y="3951409"/>
              <a:ext cx="557667" cy="428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Август 2023 </a:t>
              </a:r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г</a:t>
              </a:r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. - Ноябрь 2024 </a:t>
              </a:r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г.</a:t>
              </a:r>
            </a:p>
          </p:txBody>
        </p:sp>
        <p:cxnSp>
          <p:nvCxnSpPr>
            <p:cNvPr id="61" name="Straight Connector 25"/>
            <p:cNvCxnSpPr/>
            <p:nvPr/>
          </p:nvCxnSpPr>
          <p:spPr>
            <a:xfrm flipV="1">
              <a:off x="1255044" y="3754842"/>
              <a:ext cx="0" cy="1838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Group 26"/>
          <p:cNvGrpSpPr/>
          <p:nvPr/>
        </p:nvGrpSpPr>
        <p:grpSpPr>
          <a:xfrm>
            <a:off x="5896602" y="6022795"/>
            <a:ext cx="1082285" cy="1166469"/>
            <a:chOff x="858800" y="3754842"/>
            <a:chExt cx="694128" cy="748120"/>
          </a:xfrm>
        </p:grpSpPr>
        <p:sp>
          <p:nvSpPr>
            <p:cNvPr id="63" name="TextBox 62"/>
            <p:cNvSpPr txBox="1"/>
            <p:nvPr/>
          </p:nvSpPr>
          <p:spPr>
            <a:xfrm>
              <a:off x="858800" y="3951411"/>
              <a:ext cx="694128" cy="551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Декабрь 2024 г. – февраль 2025г</a:t>
              </a:r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1247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4" name="Straight Connector 28"/>
            <p:cNvCxnSpPr/>
            <p:nvPr/>
          </p:nvCxnSpPr>
          <p:spPr>
            <a:xfrm flipV="1">
              <a:off x="1255044" y="3754842"/>
              <a:ext cx="0" cy="1838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5" name="Group 29"/>
          <p:cNvGrpSpPr/>
          <p:nvPr/>
        </p:nvGrpSpPr>
        <p:grpSpPr>
          <a:xfrm>
            <a:off x="7209157" y="6022804"/>
            <a:ext cx="869515" cy="1166466"/>
            <a:chOff x="969860" y="3754842"/>
            <a:chExt cx="557667" cy="748117"/>
          </a:xfrm>
        </p:grpSpPr>
        <p:sp>
          <p:nvSpPr>
            <p:cNvPr id="66" name="TextBox 65"/>
            <p:cNvSpPr txBox="1"/>
            <p:nvPr/>
          </p:nvSpPr>
          <p:spPr>
            <a:xfrm>
              <a:off x="969860" y="3951408"/>
              <a:ext cx="557667" cy="551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Март 2025 г. -Июнь</a:t>
              </a:r>
              <a:endParaRPr lang="ru-RU" altLang="ko-KR" sz="1247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pPr algn="ctr" defTabSz="712863"/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2025 г</a:t>
              </a:r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cxnSp>
          <p:nvCxnSpPr>
            <p:cNvPr id="67" name="Straight Connector 31"/>
            <p:cNvCxnSpPr/>
            <p:nvPr/>
          </p:nvCxnSpPr>
          <p:spPr>
            <a:xfrm flipV="1">
              <a:off x="1255044" y="3754842"/>
              <a:ext cx="0" cy="1838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8" name="Group 32"/>
          <p:cNvGrpSpPr/>
          <p:nvPr/>
        </p:nvGrpSpPr>
        <p:grpSpPr>
          <a:xfrm>
            <a:off x="8214683" y="6022807"/>
            <a:ext cx="1066824" cy="910046"/>
            <a:chOff x="1003024" y="3754842"/>
            <a:chExt cx="557667" cy="737157"/>
          </a:xfrm>
        </p:grpSpPr>
        <p:sp>
          <p:nvSpPr>
            <p:cNvPr id="69" name="TextBox 68"/>
            <p:cNvSpPr txBox="1"/>
            <p:nvPr/>
          </p:nvSpPr>
          <p:spPr>
            <a:xfrm>
              <a:off x="1003024" y="3950849"/>
              <a:ext cx="557667" cy="541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247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Июль – Ноябрь 2025 </a:t>
              </a:r>
              <a:r>
                <a:rPr lang="ru-RU" altLang="ko-KR" sz="1247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г.</a:t>
              </a:r>
            </a:p>
          </p:txBody>
        </p:sp>
        <p:cxnSp>
          <p:nvCxnSpPr>
            <p:cNvPr id="70" name="Straight Connector 34"/>
            <p:cNvCxnSpPr/>
            <p:nvPr/>
          </p:nvCxnSpPr>
          <p:spPr>
            <a:xfrm flipV="1">
              <a:off x="1255044" y="3754842"/>
              <a:ext cx="0" cy="1838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7" name="Group 41"/>
          <p:cNvGrpSpPr/>
          <p:nvPr/>
        </p:nvGrpSpPr>
        <p:grpSpPr>
          <a:xfrm>
            <a:off x="9933913" y="5944851"/>
            <a:ext cx="1066824" cy="974556"/>
            <a:chOff x="969860" y="3754842"/>
            <a:chExt cx="557667" cy="625035"/>
          </a:xfrm>
        </p:grpSpPr>
        <p:sp>
          <p:nvSpPr>
            <p:cNvPr id="78" name="TextBox 77"/>
            <p:cNvSpPr txBox="1"/>
            <p:nvPr/>
          </p:nvSpPr>
          <p:spPr>
            <a:xfrm>
              <a:off x="969860" y="3951409"/>
              <a:ext cx="557667" cy="4284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247" b="1" dirty="0" smtClean="0">
                  <a:solidFill>
                    <a:srgbClr val="424242"/>
                  </a:solidFill>
                  <a:latin typeface="Arial" pitchFamily="34" charset="0"/>
                  <a:cs typeface="Arial" pitchFamily="34" charset="0"/>
                </a:rPr>
                <a:t>Декабрь – Июль 2026 </a:t>
              </a:r>
              <a:r>
                <a:rPr lang="ru-RU" altLang="ko-KR" sz="1247" b="1" dirty="0">
                  <a:solidFill>
                    <a:srgbClr val="424242"/>
                  </a:solidFill>
                  <a:latin typeface="Arial" pitchFamily="34" charset="0"/>
                  <a:cs typeface="Arial" pitchFamily="34" charset="0"/>
                </a:rPr>
                <a:t>г.</a:t>
              </a:r>
            </a:p>
          </p:txBody>
        </p:sp>
        <p:cxnSp>
          <p:nvCxnSpPr>
            <p:cNvPr id="79" name="Straight Connector 43"/>
            <p:cNvCxnSpPr/>
            <p:nvPr/>
          </p:nvCxnSpPr>
          <p:spPr>
            <a:xfrm flipV="1">
              <a:off x="1255044" y="3754842"/>
              <a:ext cx="0" cy="183868"/>
            </a:xfrm>
            <a:prstGeom prst="line">
              <a:avLst/>
            </a:prstGeom>
            <a:ln>
              <a:solidFill>
                <a:srgbClr val="EE4023"/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2" name="Straight Connector 46"/>
          <p:cNvCxnSpPr/>
          <p:nvPr/>
        </p:nvCxnSpPr>
        <p:spPr>
          <a:xfrm flipV="1">
            <a:off x="10467325" y="2279335"/>
            <a:ext cx="0" cy="286687"/>
          </a:xfrm>
          <a:prstGeom prst="line">
            <a:avLst/>
          </a:prstGeom>
          <a:ln>
            <a:solidFill>
              <a:srgbClr val="EE4023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Group 47">
            <a:extLst>
              <a:ext uri="{FF2B5EF4-FFF2-40B4-BE49-F238E27FC236}">
                <a16:creationId xmlns="" xmlns:a16="http://schemas.microsoft.com/office/drawing/2014/main" id="{B5B5370A-7AD9-43C6-98C6-A4C4A2B1EFC8}"/>
              </a:ext>
            </a:extLst>
          </p:cNvPr>
          <p:cNvGrpSpPr/>
          <p:nvPr/>
        </p:nvGrpSpPr>
        <p:grpSpPr>
          <a:xfrm>
            <a:off x="513856" y="4850514"/>
            <a:ext cx="2705818" cy="720102"/>
            <a:chOff x="6932365" y="1320190"/>
            <a:chExt cx="1735386" cy="461839"/>
          </a:xfrm>
        </p:grpSpPr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1D88BE0D-5753-43B1-BE1E-65EAF336E986}"/>
                </a:ext>
              </a:extLst>
            </p:cNvPr>
            <p:cNvSpPr txBox="1"/>
            <p:nvPr/>
          </p:nvSpPr>
          <p:spPr>
            <a:xfrm>
              <a:off x="6932365" y="1320190"/>
              <a:ext cx="1735386" cy="22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12863"/>
              <a:r>
                <a:rPr lang="ru-RU" altLang="ko-KR" sz="171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НИОКР</a:t>
              </a:r>
              <a:endParaRPr lang="ko-KR" altLang="en-US" sz="1715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7" name="Straight Connector 49">
              <a:extLst>
                <a:ext uri="{FF2B5EF4-FFF2-40B4-BE49-F238E27FC236}">
                  <a16:creationId xmlns="" xmlns:a16="http://schemas.microsoft.com/office/drawing/2014/main" id="{6C1427F4-3DAB-48D4-9601-85AE0BB500AF}"/>
                </a:ext>
              </a:extLst>
            </p:cNvPr>
            <p:cNvCxnSpPr/>
            <p:nvPr/>
          </p:nvCxnSpPr>
          <p:spPr>
            <a:xfrm flipV="1">
              <a:off x="7819820" y="1598161"/>
              <a:ext cx="0" cy="1838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8" name="Straight Connector 49">
            <a:extLst>
              <a:ext uri="{FF2B5EF4-FFF2-40B4-BE49-F238E27FC236}">
                <a16:creationId xmlns="" xmlns:a16="http://schemas.microsoft.com/office/drawing/2014/main" id="{2A1636C5-261F-40E3-B64C-5E5CE7736E83}"/>
              </a:ext>
            </a:extLst>
          </p:cNvPr>
          <p:cNvCxnSpPr>
            <a:cxnSpLocks/>
          </p:cNvCxnSpPr>
          <p:nvPr/>
        </p:nvCxnSpPr>
        <p:spPr>
          <a:xfrm flipV="1">
            <a:off x="3082053" y="4889090"/>
            <a:ext cx="0" cy="58402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49">
            <a:extLst>
              <a:ext uri="{FF2B5EF4-FFF2-40B4-BE49-F238E27FC236}">
                <a16:creationId xmlns="" xmlns:a16="http://schemas.microsoft.com/office/drawing/2014/main" id="{92098253-8E69-4771-AA5B-41BAF94A1F37}"/>
              </a:ext>
            </a:extLst>
          </p:cNvPr>
          <p:cNvCxnSpPr>
            <a:cxnSpLocks/>
          </p:cNvCxnSpPr>
          <p:nvPr/>
        </p:nvCxnSpPr>
        <p:spPr>
          <a:xfrm flipV="1">
            <a:off x="4217144" y="4010025"/>
            <a:ext cx="0" cy="13151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E3F89A78-1F05-4C8F-BA9A-BA50E3884355}"/>
              </a:ext>
            </a:extLst>
          </p:cNvPr>
          <p:cNvSpPr txBox="1"/>
          <p:nvPr/>
        </p:nvSpPr>
        <p:spPr>
          <a:xfrm>
            <a:off x="1838051" y="4169262"/>
            <a:ext cx="2705818" cy="62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2863"/>
            <a:r>
              <a:rPr lang="ru-RU" altLang="ko-KR" sz="1715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Патентный поиск, закупка материалов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1575430B-2F36-4953-BD40-8C1E02242281}"/>
              </a:ext>
            </a:extLst>
          </p:cNvPr>
          <p:cNvSpPr txBox="1"/>
          <p:nvPr/>
        </p:nvSpPr>
        <p:spPr>
          <a:xfrm>
            <a:off x="2608566" y="3307633"/>
            <a:ext cx="2961488" cy="62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2863"/>
            <a:r>
              <a:rPr lang="ru-RU" altLang="ko-KR" sz="1715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Изготовление (сборка)</a:t>
            </a:r>
          </a:p>
          <a:p>
            <a:pPr algn="ctr" defTabSz="712863"/>
            <a:r>
              <a:rPr lang="ru-RU" altLang="ko-KR" sz="1715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устройства</a:t>
            </a:r>
          </a:p>
        </p:txBody>
      </p:sp>
      <p:cxnSp>
        <p:nvCxnSpPr>
          <p:cNvPr id="92" name="Straight Connector 49">
            <a:extLst>
              <a:ext uri="{FF2B5EF4-FFF2-40B4-BE49-F238E27FC236}">
                <a16:creationId xmlns="" xmlns:a16="http://schemas.microsoft.com/office/drawing/2014/main" id="{5856FBBA-0ADD-46FC-8BC0-C9D247219FE8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44108" y="3830818"/>
            <a:ext cx="2434892" cy="206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DF51F7B3-1837-4739-BE60-4A6388C1D499}"/>
              </a:ext>
            </a:extLst>
          </p:cNvPr>
          <p:cNvSpPr txBox="1"/>
          <p:nvPr/>
        </p:nvSpPr>
        <p:spPr>
          <a:xfrm>
            <a:off x="3856368" y="1739591"/>
            <a:ext cx="3122519" cy="884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2863"/>
            <a:r>
              <a:rPr lang="ru-RU" altLang="ko-KR" sz="1715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Тестирование </a:t>
            </a:r>
          </a:p>
          <a:p>
            <a:pPr algn="ctr" defTabSz="712863"/>
            <a:r>
              <a:rPr lang="ru-RU" altLang="ko-KR" sz="1715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устройства, получение патента на изобретение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4BE5AB48-8837-4E10-A217-60DE93DFD167}"/>
              </a:ext>
            </a:extLst>
          </p:cNvPr>
          <p:cNvSpPr txBox="1"/>
          <p:nvPr/>
        </p:nvSpPr>
        <p:spPr>
          <a:xfrm>
            <a:off x="5014184" y="3490415"/>
            <a:ext cx="3000485" cy="62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2863"/>
            <a:r>
              <a:rPr lang="ru-RU" altLang="ko-KR" sz="1715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Внедрение в клиническую практику 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BBFEBE39-AC69-486B-A5C7-410D986668A8}"/>
              </a:ext>
            </a:extLst>
          </p:cNvPr>
          <p:cNvSpPr txBox="1"/>
          <p:nvPr/>
        </p:nvSpPr>
        <p:spPr>
          <a:xfrm>
            <a:off x="9087040" y="1480428"/>
            <a:ext cx="3122519" cy="35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2863"/>
            <a:r>
              <a:rPr lang="ru-RU" altLang="ko-KR" sz="1715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Получение РУ.</a:t>
            </a:r>
            <a:endParaRPr lang="ru-RU" altLang="ko-KR" sz="1715" b="1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4A261E54-5916-4FA0-A75D-7A7075AFB8C7}"/>
              </a:ext>
            </a:extLst>
          </p:cNvPr>
          <p:cNvSpPr txBox="1"/>
          <p:nvPr/>
        </p:nvSpPr>
        <p:spPr>
          <a:xfrm>
            <a:off x="6084140" y="2606327"/>
            <a:ext cx="2992622" cy="884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2863"/>
            <a:r>
              <a:rPr lang="ru-RU" altLang="ko-KR" sz="1715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Подача заявки на патент на способ местной анестезии</a:t>
            </a:r>
          </a:p>
        </p:txBody>
      </p:sp>
      <p:cxnSp>
        <p:nvCxnSpPr>
          <p:cNvPr id="98" name="Straight Connector 49">
            <a:extLst>
              <a:ext uri="{FF2B5EF4-FFF2-40B4-BE49-F238E27FC236}">
                <a16:creationId xmlns="" xmlns:a16="http://schemas.microsoft.com/office/drawing/2014/main" id="{4157C4F7-8D38-450C-B655-4FB6349D8446}"/>
              </a:ext>
            </a:extLst>
          </p:cNvPr>
          <p:cNvCxnSpPr>
            <a:cxnSpLocks/>
          </p:cNvCxnSpPr>
          <p:nvPr/>
        </p:nvCxnSpPr>
        <p:spPr>
          <a:xfrm flipH="1" flipV="1">
            <a:off x="7580451" y="3490417"/>
            <a:ext cx="18826" cy="809701"/>
          </a:xfrm>
          <a:prstGeom prst="line">
            <a:avLst/>
          </a:prstGeom>
          <a:ln>
            <a:solidFill>
              <a:srgbClr val="FF0000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49">
            <a:extLst>
              <a:ext uri="{FF2B5EF4-FFF2-40B4-BE49-F238E27FC236}">
                <a16:creationId xmlns="" xmlns:a16="http://schemas.microsoft.com/office/drawing/2014/main" id="{DF94135D-C69D-479E-9BDC-8002C2F901A0}"/>
              </a:ext>
            </a:extLst>
          </p:cNvPr>
          <p:cNvCxnSpPr>
            <a:cxnSpLocks/>
          </p:cNvCxnSpPr>
          <p:nvPr/>
        </p:nvCxnSpPr>
        <p:spPr>
          <a:xfrm flipV="1">
            <a:off x="6499376" y="4110585"/>
            <a:ext cx="4936" cy="513143"/>
          </a:xfrm>
          <a:prstGeom prst="line">
            <a:avLst/>
          </a:prstGeom>
          <a:ln>
            <a:solidFill>
              <a:srgbClr val="FF0000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49">
            <a:extLst>
              <a:ext uri="{FF2B5EF4-FFF2-40B4-BE49-F238E27FC236}">
                <a16:creationId xmlns="" xmlns:a16="http://schemas.microsoft.com/office/drawing/2014/main" id="{780CED3B-23D7-44B0-B549-4B7929DD0E4A}"/>
              </a:ext>
            </a:extLst>
          </p:cNvPr>
          <p:cNvCxnSpPr>
            <a:cxnSpLocks/>
          </p:cNvCxnSpPr>
          <p:nvPr/>
        </p:nvCxnSpPr>
        <p:spPr>
          <a:xfrm rot="16200000" flipV="1">
            <a:off x="7968312" y="3127406"/>
            <a:ext cx="1580180" cy="20614"/>
          </a:xfrm>
          <a:prstGeom prst="line">
            <a:avLst/>
          </a:prstGeom>
          <a:ln>
            <a:solidFill>
              <a:srgbClr val="FF0000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CC953DE8-EEED-4AF0-BF8B-C394199394D3}"/>
              </a:ext>
            </a:extLst>
          </p:cNvPr>
          <p:cNvSpPr txBox="1"/>
          <p:nvPr/>
        </p:nvSpPr>
        <p:spPr>
          <a:xfrm>
            <a:off x="7330746" y="1727453"/>
            <a:ext cx="2732107" cy="62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2863"/>
            <a:r>
              <a:rPr lang="ru-RU" altLang="ko-KR" sz="1715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Выпуск опытной партии</a:t>
            </a:r>
          </a:p>
        </p:txBody>
      </p:sp>
      <p:sp>
        <p:nvSpPr>
          <p:cNvPr id="41" name="Freeform 6"/>
          <p:cNvSpPr>
            <a:spLocks/>
          </p:cNvSpPr>
          <p:nvPr/>
        </p:nvSpPr>
        <p:spPr bwMode="auto">
          <a:xfrm>
            <a:off x="7622411" y="4148424"/>
            <a:ext cx="2308879" cy="171870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solidFill>
              <a:srgbClr val="FF0000"/>
            </a:solidFill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72" name="Freeform 6"/>
          <p:cNvSpPr>
            <a:spLocks/>
          </p:cNvSpPr>
          <p:nvPr/>
        </p:nvSpPr>
        <p:spPr bwMode="auto">
          <a:xfrm>
            <a:off x="7641761" y="4010819"/>
            <a:ext cx="2308879" cy="185630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EE4023"/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73" name="Freeform 6"/>
          <p:cNvSpPr>
            <a:spLocks/>
          </p:cNvSpPr>
          <p:nvPr/>
        </p:nvSpPr>
        <p:spPr bwMode="auto">
          <a:xfrm>
            <a:off x="6499376" y="4432182"/>
            <a:ext cx="2308879" cy="143494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EE4023"/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  <p:sp>
        <p:nvSpPr>
          <p:cNvPr id="74" name="Freeform 6"/>
          <p:cNvSpPr>
            <a:spLocks/>
          </p:cNvSpPr>
          <p:nvPr/>
        </p:nvSpPr>
        <p:spPr bwMode="auto">
          <a:xfrm>
            <a:off x="5351247" y="4695199"/>
            <a:ext cx="2308879" cy="117192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EE4023"/>
          </a:solidFill>
          <a:ln>
            <a:noFill/>
          </a:ln>
        </p:spPr>
        <p:txBody>
          <a:bodyPr vert="horz" wrap="square" lIns="142573" tIns="71287" rIns="142573" bIns="71287" numCol="1" anchor="t" anchorCtr="0" compatLnSpc="1">
            <a:prstTxWarp prst="textNoShape">
              <a:avLst/>
            </a:prstTxWarp>
          </a:bodyPr>
          <a:lstStyle/>
          <a:p>
            <a:pPr defTabSz="712863"/>
            <a:endParaRPr lang="ko-KR" altLang="en-US" sz="280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145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00"/>
                            </p:stCondLst>
                            <p:childTnLst>
                              <p:par>
                                <p:cTn id="4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4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4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6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800"/>
                            </p:stCondLst>
                            <p:childTnLst>
                              <p:par>
                                <p:cTn id="8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300"/>
                            </p:stCondLst>
                            <p:childTnLst>
                              <p:par>
                                <p:cTn id="9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700"/>
                            </p:stCondLst>
                            <p:childTnLst>
                              <p:par>
                                <p:cTn id="9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100"/>
                            </p:stCondLst>
                            <p:childTnLst>
                              <p:par>
                                <p:cTn id="10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72" grpId="0" animBg="1"/>
      <p:bldP spid="73" grpId="0" animBg="1"/>
      <p:bldP spid="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9D065D-5906-41F7-A1D0-C3C1CEB0C08F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9" name="Объект 8">
            <a:extLst>
              <a:ext uri="{FF2B5EF4-FFF2-40B4-BE49-F238E27FC236}">
                <a16:creationId xmlns="" xmlns:a16="http://schemas.microsoft.com/office/drawing/2014/main" id="{D14A77A9-10FC-E63F-F53B-5661ED00F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712" y="434861"/>
            <a:ext cx="2428200" cy="1557121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Бизнес-модель</a:t>
            </a:r>
          </a:p>
        </p:txBody>
      </p:sp>
      <p:cxnSp>
        <p:nvCxnSpPr>
          <p:cNvPr id="3" name="Прямая со стрелкой 2"/>
          <p:cNvCxnSpPr>
            <a:stCxn id="9" idx="6"/>
          </p:cNvCxnSpPr>
          <p:nvPr/>
        </p:nvCxnSpPr>
        <p:spPr>
          <a:xfrm>
            <a:off x="8391912" y="1213422"/>
            <a:ext cx="1570276" cy="790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151424" y="1989705"/>
            <a:ext cx="47176" cy="1394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4489075" y="1483972"/>
            <a:ext cx="1544983" cy="534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8">
            <a:extLst>
              <a:ext uri="{FF2B5EF4-FFF2-40B4-BE49-F238E27FC236}">
                <a16:creationId xmlns="" xmlns:a16="http://schemas.microsoft.com/office/drawing/2014/main" id="{D14A77A9-10FC-E63F-F53B-5661ED00F832}"/>
              </a:ext>
            </a:extLst>
          </p:cNvPr>
          <p:cNvSpPr txBox="1">
            <a:spLocks/>
          </p:cNvSpPr>
          <p:nvPr/>
        </p:nvSpPr>
        <p:spPr>
          <a:xfrm>
            <a:off x="5463086" y="3374109"/>
            <a:ext cx="3684895" cy="2112613"/>
          </a:xfrm>
          <a:prstGeom prst="flowChartConnector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106930" tIns="53465" rIns="106930" bIns="53465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u="sng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Дистрибьюция</a:t>
            </a:r>
            <a:endParaRPr lang="ru-RU" sz="2000" b="1" u="sng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algn="ctr">
              <a:buNone/>
            </a:pPr>
            <a:r>
              <a:rPr lang="ru-RU" sz="2000" b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(через сеть  магазинов специальной медтехники)</a:t>
            </a:r>
          </a:p>
        </p:txBody>
      </p:sp>
      <p:sp>
        <p:nvSpPr>
          <p:cNvPr id="14" name="Объект 8">
            <a:extLst>
              <a:ext uri="{FF2B5EF4-FFF2-40B4-BE49-F238E27FC236}">
                <a16:creationId xmlns="" xmlns:a16="http://schemas.microsoft.com/office/drawing/2014/main" id="{D14A77A9-10FC-E63F-F53B-5661ED00F832}"/>
              </a:ext>
            </a:extLst>
          </p:cNvPr>
          <p:cNvSpPr txBox="1">
            <a:spLocks/>
          </p:cNvSpPr>
          <p:nvPr/>
        </p:nvSpPr>
        <p:spPr>
          <a:xfrm>
            <a:off x="2310063" y="1991983"/>
            <a:ext cx="3390312" cy="1520081"/>
          </a:xfrm>
          <a:prstGeom prst="flowChartConnector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106930" tIns="53465" rIns="106930" bIns="53465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u="sng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Прямые продажи</a:t>
            </a:r>
          </a:p>
        </p:txBody>
      </p:sp>
      <p:sp>
        <p:nvSpPr>
          <p:cNvPr id="15" name="Объект 8">
            <a:extLst>
              <a:ext uri="{FF2B5EF4-FFF2-40B4-BE49-F238E27FC236}">
                <a16:creationId xmlns="" xmlns:a16="http://schemas.microsoft.com/office/drawing/2014/main" id="{D14A77A9-10FC-E63F-F53B-5661ED00F832}"/>
              </a:ext>
            </a:extLst>
          </p:cNvPr>
          <p:cNvSpPr txBox="1">
            <a:spLocks/>
          </p:cNvSpPr>
          <p:nvPr/>
        </p:nvSpPr>
        <p:spPr>
          <a:xfrm>
            <a:off x="9573905" y="1780675"/>
            <a:ext cx="2727099" cy="1731390"/>
          </a:xfrm>
          <a:prstGeom prst="flowChartConnector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106930" tIns="53465" rIns="106930" bIns="53465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u="sng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Участие в тендерах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(через </a:t>
            </a:r>
            <a:r>
              <a:rPr lang="ru-RU" sz="1800" b="1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гос.закупки</a:t>
            </a:r>
            <a:r>
              <a:rPr lang="ru-RU" sz="1800" b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по контрактам)</a:t>
            </a:r>
          </a:p>
        </p:txBody>
      </p:sp>
      <p:cxnSp>
        <p:nvCxnSpPr>
          <p:cNvPr id="19" name="Прямая со стрелкой 18"/>
          <p:cNvCxnSpPr>
            <a:stCxn id="13" idx="3"/>
          </p:cNvCxnSpPr>
          <p:nvPr/>
        </p:nvCxnSpPr>
        <p:spPr>
          <a:xfrm rot="5400000">
            <a:off x="4360459" y="4564017"/>
            <a:ext cx="1028948" cy="2255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3727479" y="3512099"/>
            <a:ext cx="19658" cy="2694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685800" y="6206285"/>
            <a:ext cx="7354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Каналы привлечения потребителей - выставки, публикации в журналах, сайт проекта, социальные сети, личные визиты к руководителям центров, участие в форумах, </a:t>
            </a:r>
            <a:r>
              <a:rPr lang="ru-RU" b="1" dirty="0" err="1">
                <a:solidFill>
                  <a:schemeClr val="accent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акселерациях</a:t>
            </a:r>
            <a:r>
              <a:rPr lang="ru-RU" b="1" dirty="0">
                <a:solidFill>
                  <a:schemeClr val="accent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10706" y="937426"/>
            <a:ext cx="7926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бизнес-модель проекта</a:t>
            </a:r>
          </a:p>
        </p:txBody>
      </p:sp>
      <p:pic>
        <p:nvPicPr>
          <p:cNvPr id="20" name="Object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8332" y="1355658"/>
            <a:ext cx="4649784" cy="4571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3" name="Object11"/>
          <p:cNvSpPr/>
          <p:nvPr/>
        </p:nvSpPr>
        <p:spPr>
          <a:xfrm>
            <a:off x="12508172" y="189432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18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07</a:t>
            </a:r>
            <a:endParaRPr lang="en-US" sz="67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43338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332" y="1070811"/>
            <a:ext cx="6839530" cy="284847"/>
          </a:xfrm>
        </p:spPr>
        <p:txBody>
          <a:bodyPr>
            <a:normAutofit fontScale="90000"/>
          </a:bodyPr>
          <a:lstStyle/>
          <a:p>
            <a:r>
              <a:rPr lang="ru-RU" sz="24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Пути продвижения данного аппарата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0192" y="1804738"/>
            <a:ext cx="12296954" cy="51374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1. Модель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продвижения данного оборудования будет осуществляться в основном путем прямых продаж, </a:t>
            </a:r>
          </a:p>
          <a:p>
            <a:pPr marL="0" lvl="0" indent="0">
              <a:buNone/>
            </a:pP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2. Путём проводимого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в Тюменском ГМУ в рамках НМО обучающего цикла «Актуальные вопросы </a:t>
            </a:r>
            <a:r>
              <a:rPr lang="ru-RU" sz="2900" dirty="0" err="1" smtClean="0">
                <a:solidFill>
                  <a:schemeClr val="tx2"/>
                </a:solidFill>
                <a:latin typeface="+mj-lt"/>
              </a:rPr>
              <a:t>флебологии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» для врачей хирургов, </a:t>
            </a:r>
            <a:r>
              <a:rPr lang="ru-RU" sz="2900" dirty="0" err="1" smtClean="0">
                <a:solidFill>
                  <a:schemeClr val="tx2"/>
                </a:solidFill>
                <a:latin typeface="+mj-lt"/>
              </a:rPr>
              <a:t>флебологов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, сердечно-сосудистых хирургов. </a:t>
            </a:r>
            <a:r>
              <a:rPr lang="ru-RU" sz="2900" dirty="0" err="1" smtClean="0">
                <a:solidFill>
                  <a:schemeClr val="tx2"/>
                </a:solidFill>
                <a:latin typeface="+mj-lt"/>
              </a:rPr>
              <a:t>Пповышения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 квалификации - 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36 ч. по профилю </a:t>
            </a:r>
            <a:r>
              <a:rPr lang="ru-RU" sz="2900" dirty="0" err="1">
                <a:solidFill>
                  <a:schemeClr val="tx2"/>
                </a:solidFill>
                <a:latin typeface="+mj-lt"/>
              </a:rPr>
              <a:t>флебологии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 на базе кафедры общей хирургии </a:t>
            </a:r>
            <a:r>
              <a:rPr lang="ru-RU" sz="2900" dirty="0" err="1">
                <a:solidFill>
                  <a:schemeClr val="tx2"/>
                </a:solidFill>
                <a:latin typeface="+mj-lt"/>
              </a:rPr>
              <a:t>ТюмГМУ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 (автор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хирург- </a:t>
            </a:r>
            <a:r>
              <a:rPr lang="ru-RU" sz="2900" dirty="0" err="1" smtClean="0">
                <a:solidFill>
                  <a:schemeClr val="tx2"/>
                </a:solidFill>
                <a:latin typeface="+mj-lt"/>
              </a:rPr>
              <a:t>флеболог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,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профессор кафедры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общей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хирургии, руководитель проекта),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где обучение методики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ЭВЛК, РЧА и пр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. будет проводиться с использованием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предложенного продукта. </a:t>
            </a:r>
            <a:endParaRPr lang="ru-RU" sz="2900" dirty="0">
              <a:solidFill>
                <a:schemeClr val="tx2"/>
              </a:solidFill>
              <a:latin typeface="+mj-lt"/>
            </a:endParaRPr>
          </a:p>
          <a:p>
            <a:pPr marL="0" lvl="0" indent="0">
              <a:buNone/>
            </a:pP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3. Так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же бесплатное обучение и возможность тестового периода использования Аппарата в частных и государственных клиниках с обучением специалистов по использованию данного оборудования. </a:t>
            </a:r>
          </a:p>
          <a:p>
            <a:pPr marL="0" lvl="0" indent="0">
              <a:buNone/>
            </a:pP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4. Запланировано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написание публикаций в специализированные медицинские журналы с предоставлением результатов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апробации Аппарата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и его конкурентными преимуществами (автор д.м.н. имеет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более 100 статей, из них – 29 в ВАК-журналах, индекс  Хирша-5).</a:t>
            </a:r>
            <a:endParaRPr lang="ru-RU" sz="2900" dirty="0">
              <a:solidFill>
                <a:schemeClr val="tx2"/>
              </a:solidFill>
              <a:latin typeface="+mj-lt"/>
            </a:endParaRPr>
          </a:p>
          <a:p>
            <a:pPr marL="0" lvl="0" indent="0">
              <a:buNone/>
            </a:pP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5. Участие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в специализированных выставках, форумах, конференциях</a:t>
            </a:r>
          </a:p>
          <a:p>
            <a:pPr marL="0" lvl="0" indent="0">
              <a:buNone/>
            </a:pP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6. Стандартные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каналы продвижения через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социальные сети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, </a:t>
            </a:r>
            <a:r>
              <a:rPr lang="ru-RU" sz="2900" dirty="0" smtClean="0">
                <a:solidFill>
                  <a:schemeClr val="tx2"/>
                </a:solidFill>
              </a:rPr>
              <a:t>рекламу, 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создание сайта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.</a:t>
            </a:r>
          </a:p>
          <a:p>
            <a:pPr marL="0" lvl="0" indent="0">
              <a:buNone/>
            </a:pP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7. Рассматривается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разработка модели </a:t>
            </a:r>
            <a:r>
              <a:rPr lang="ru-RU" sz="2900" dirty="0" err="1" smtClean="0">
                <a:solidFill>
                  <a:schemeClr val="tx2"/>
                </a:solidFill>
                <a:latin typeface="+mj-lt"/>
              </a:rPr>
              <a:t>дистрибьюции</a:t>
            </a: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через партнеров (магазины медицинской техники, учебные центры по подготовке хирургов данного профиля)</a:t>
            </a:r>
          </a:p>
          <a:p>
            <a:pPr marL="0" lvl="0" indent="0">
              <a:buNone/>
            </a:pPr>
            <a:r>
              <a:rPr lang="ru-RU" sz="2900" dirty="0" smtClean="0">
                <a:solidFill>
                  <a:schemeClr val="tx2"/>
                </a:solidFill>
                <a:latin typeface="+mj-lt"/>
              </a:rPr>
              <a:t>8. Участие </a:t>
            </a:r>
            <a:r>
              <a:rPr lang="ru-RU" sz="2900" dirty="0">
                <a:solidFill>
                  <a:schemeClr val="tx2"/>
                </a:solidFill>
                <a:latin typeface="+mj-lt"/>
              </a:rPr>
              <a:t>в тендерах</a:t>
            </a:r>
          </a:p>
          <a:p>
            <a:endParaRPr lang="ru-RU" dirty="0"/>
          </a:p>
        </p:txBody>
      </p:sp>
      <p:pic>
        <p:nvPicPr>
          <p:cNvPr id="5" name="Object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 flipV="1">
            <a:off x="728332" y="1401377"/>
            <a:ext cx="4649784" cy="4571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" name="Object11"/>
          <p:cNvSpPr/>
          <p:nvPr/>
        </p:nvSpPr>
        <p:spPr>
          <a:xfrm>
            <a:off x="12508172" y="189432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18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08</a:t>
            </a:r>
            <a:endParaRPr lang="en-US" sz="67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6728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7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119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12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Object11"/>
          <p:cNvSpPr/>
          <p:nvPr/>
        </p:nvSpPr>
        <p:spPr>
          <a:xfrm>
            <a:off x="12508172" y="189432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18" dirty="0" smtClean="0">
                <a:solidFill>
                  <a:srgbClr val="0661AC"/>
                </a:solidFill>
                <a:latin typeface="Arial" panose="020B0604020202020204" pitchFamily="34" charset="0"/>
                <a:ea typeface="Graphik LCG Light" pitchFamily="34" charset="-122"/>
                <a:cs typeface="Arial" panose="020B0604020202020204" pitchFamily="34" charset="0"/>
              </a:rPr>
              <a:t>09</a:t>
            </a:r>
            <a:endParaRPr lang="en-US" sz="67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4827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4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9" rIns="0" bIns="44439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Целевая аудитория и бизнес-модель проекта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517267" y="2082507"/>
            <a:ext cx="9926144" cy="41979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93750" lvl="1" indent="-28575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2000" dirty="0" smtClean="0">
                <a:solidFill>
                  <a:schemeClr val="tx2"/>
                </a:solidFill>
                <a:cs typeface="Segoe UI Light" panose="020B0502040204020203" pitchFamily="34" charset="0"/>
              </a:rPr>
              <a:t>Основными </a:t>
            </a:r>
            <a:r>
              <a:rPr lang="ru-RU" sz="2000" dirty="0">
                <a:solidFill>
                  <a:schemeClr val="tx2"/>
                </a:solidFill>
                <a:cs typeface="Segoe UI Light" panose="020B0502040204020203" pitchFamily="34" charset="0"/>
              </a:rPr>
              <a:t>потребителями являются медицинские организации (МО), как государственного так и частного сектора, многопрофильные медицинские центры, узкоспециализированные </a:t>
            </a:r>
            <a:r>
              <a:rPr lang="ru-RU" sz="2000" dirty="0" err="1">
                <a:solidFill>
                  <a:schemeClr val="tx2"/>
                </a:solidFill>
                <a:cs typeface="Segoe UI Light" panose="020B0502040204020203" pitchFamily="34" charset="0"/>
              </a:rPr>
              <a:t>монопрофильные</a:t>
            </a:r>
            <a:r>
              <a:rPr lang="ru-RU" sz="2000" dirty="0">
                <a:solidFill>
                  <a:schemeClr val="tx2"/>
                </a:solidFill>
                <a:cs typeface="Segoe UI Light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cs typeface="Segoe UI Light" panose="020B0502040204020203" pitchFamily="34" charset="0"/>
              </a:rPr>
              <a:t>клиники, ЛПУ, стационары…</a:t>
            </a:r>
            <a:endParaRPr lang="ru-RU" sz="2000" kern="0" dirty="0">
              <a:solidFill>
                <a:schemeClr val="tx2"/>
              </a:solidFill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393750" lvl="1" indent="-28575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2000" kern="0" dirty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Ценностное предложение целевой </a:t>
            </a:r>
            <a:r>
              <a:rPr lang="ru-RU" sz="200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аудитории. Наша клиника с помощью предложенного продукта – двухконтурного инфильтрационного диспенсера для местной анестезии позволяет без боли, без наркоза радикально вылечить пациентов от ВБНК и её осложнений.</a:t>
            </a:r>
            <a:endParaRPr lang="en-US" sz="2000" kern="0" dirty="0">
              <a:solidFill>
                <a:schemeClr val="tx2"/>
              </a:solidFill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393750" lvl="1" indent="-28575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200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Потенциальная </a:t>
            </a:r>
            <a:r>
              <a:rPr lang="ru-RU" sz="2000" kern="0" dirty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готовность к </a:t>
            </a:r>
            <a:r>
              <a:rPr lang="ru-RU" sz="200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масштабированию. </a:t>
            </a:r>
            <a:r>
              <a:rPr lang="ru-RU" sz="2000" dirty="0" smtClean="0">
                <a:solidFill>
                  <a:schemeClr val="tx2"/>
                </a:solidFill>
              </a:rPr>
              <a:t>Ёмкость </a:t>
            </a:r>
            <a:r>
              <a:rPr lang="ru-RU" sz="2000" dirty="0">
                <a:solidFill>
                  <a:schemeClr val="tx2"/>
                </a:solidFill>
              </a:rPr>
              <a:t>рынка РФ (первичная потребность) для подобного вида аппаратов по предварительным расчетам более 1000 штук (по 30 аппаратов в </a:t>
            </a:r>
            <a:r>
              <a:rPr lang="ru-RU" sz="2000" dirty="0" smtClean="0">
                <a:solidFill>
                  <a:schemeClr val="tx2"/>
                </a:solidFill>
              </a:rPr>
              <a:t>городе </a:t>
            </a:r>
            <a:r>
              <a:rPr lang="ru-RU" sz="2000" dirty="0">
                <a:solidFill>
                  <a:schemeClr val="tx2"/>
                </a:solidFill>
              </a:rPr>
              <a:t>с населением от 500 тыс. человек</a:t>
            </a:r>
            <a:r>
              <a:rPr lang="ru-RU" sz="2000" dirty="0" smtClean="0">
                <a:solidFill>
                  <a:schemeClr val="tx2"/>
                </a:solidFill>
              </a:rPr>
              <a:t>).</a:t>
            </a: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Город  </a:t>
            </a:r>
            <a:r>
              <a:rPr lang="ru-RU" sz="2000" dirty="0">
                <a:solidFill>
                  <a:schemeClr val="tx2"/>
                </a:solidFill>
              </a:rPr>
              <a:t>Т</a:t>
            </a:r>
            <a:r>
              <a:rPr lang="ru-RU" sz="2000" dirty="0" smtClean="0">
                <a:solidFill>
                  <a:schemeClr val="tx2"/>
                </a:solidFill>
              </a:rPr>
              <a:t>юмень нуждается </a:t>
            </a:r>
            <a:r>
              <a:rPr lang="ru-RU" sz="2000" dirty="0">
                <a:solidFill>
                  <a:schemeClr val="tx2"/>
                </a:solidFill>
              </a:rPr>
              <a:t>в 50-70 </a:t>
            </a:r>
            <a:r>
              <a:rPr lang="ru-RU" sz="2000" dirty="0" smtClean="0">
                <a:solidFill>
                  <a:schemeClr val="tx2"/>
                </a:solidFill>
              </a:rPr>
              <a:t>аппаратах, поэтому в течение </a:t>
            </a:r>
            <a:r>
              <a:rPr lang="ru-RU" sz="2000" dirty="0">
                <a:solidFill>
                  <a:schemeClr val="tx2"/>
                </a:solidFill>
              </a:rPr>
              <a:t>1-го года на территории РФ имеется реальная возможность реализовать более 50 аппаратов. </a:t>
            </a:r>
          </a:p>
          <a:p>
            <a:pPr marL="393750" lvl="1" indent="-28575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800" b="1" kern="0" dirty="0">
              <a:solidFill>
                <a:schemeClr val="accent1">
                  <a:lumMod val="50000"/>
                </a:schemeClr>
              </a:solidFill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393750" indent="-285750"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  <a:p>
            <a:pPr marL="393750" indent="-285750"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2495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174194" y="1513980"/>
            <a:ext cx="6660000" cy="9066"/>
          </a:xfrm>
          <a:prstGeom prst="rect">
            <a:avLst/>
          </a:prstGeom>
        </p:spPr>
      </p:pic>
      <p:sp>
        <p:nvSpPr>
          <p:cNvPr id="27" name="Object12"/>
          <p:cNvSpPr/>
          <p:nvPr/>
        </p:nvSpPr>
        <p:spPr>
          <a:xfrm>
            <a:off x="13156997" y="1285705"/>
            <a:ext cx="407803" cy="14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1275"/>
              </a:lnSpc>
            </a:pPr>
            <a:r>
              <a:rPr lang="en-US" sz="1119" dirty="0">
                <a:solidFill>
                  <a:srgbClr val="0661AC"/>
                </a:solidFill>
                <a:latin typeface="+mj-lt"/>
                <a:ea typeface="Graphik LCG Medium" pitchFamily="34" charset="-122"/>
                <a:cs typeface="Arial" panose="020B0604020202020204" pitchFamily="34" charset="0"/>
              </a:rPr>
              <a:t>asi.ru</a:t>
            </a:r>
            <a:endParaRPr lang="en-US" sz="112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Object11"/>
          <p:cNvSpPr/>
          <p:nvPr/>
        </p:nvSpPr>
        <p:spPr>
          <a:xfrm>
            <a:off x="12508172" y="189432"/>
            <a:ext cx="1297650" cy="853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ts val="7875"/>
              </a:lnSpc>
            </a:pPr>
            <a:r>
              <a:rPr lang="ru-RU" sz="6719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6719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4827" y="1507880"/>
            <a:ext cx="6660000" cy="906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663104" y="1004220"/>
            <a:ext cx="10515600" cy="4975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9" rIns="0" bIns="44439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ПЛАН РЕАЛИЗАЦИИ </a:t>
            </a:r>
            <a:r>
              <a:rPr lang="en-US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/</a:t>
            </a:r>
            <a:r>
              <a:rPr lang="ru-RU" sz="2500" b="1" cap="all" dirty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 РАЗВИТИЯ проекта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312821" y="1603011"/>
            <a:ext cx="9769642" cy="10834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9375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2000" kern="0" dirty="0" smtClean="0">
                <a:solidFill>
                  <a:schemeClr val="tx2"/>
                </a:solidFill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Потребность в финансировании – затрачены собственные средства в сумме 120 тысяч рублей. Необходима господдержка в размере </a:t>
            </a:r>
            <a:r>
              <a:rPr lang="ru-RU" sz="2000" dirty="0" smtClean="0">
                <a:solidFill>
                  <a:schemeClr val="tx2"/>
                </a:solidFill>
              </a:rPr>
              <a:t>5 млн. руб., основные затраты из них на ФОТ, расходы на производство и маркетинг.</a:t>
            </a:r>
          </a:p>
          <a:p>
            <a:pPr marL="393750" lvl="1" indent="-28575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ru-RU" sz="180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517267" y="2766398"/>
            <a:ext cx="4355524" cy="41276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08000" lvl="1" indent="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Текущие результаты проекта</a:t>
            </a:r>
          </a:p>
          <a:p>
            <a:pPr marL="393750" lvl="1" indent="-28575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На данный момент завершается сборка прибора, получены письма поддержки от директоров частных мед. центров, письмо поддержки для пилотирования прибора.</a:t>
            </a:r>
            <a:endParaRPr lang="ru-RU" sz="1200" i="1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  <a:sym typeface="Gilroy Light"/>
            </a:endParaRPr>
          </a:p>
          <a:p>
            <a:pPr marL="393750" indent="-285750"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1800" b="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Получен патент на изобретение</a:t>
            </a:r>
            <a:r>
              <a:rPr lang="ru-RU" sz="1800" dirty="0">
                <a:solidFill>
                  <a:schemeClr val="accent5"/>
                </a:solidFill>
                <a:cs typeface="Times New Roman" panose="02020603050405020304" pitchFamily="18" charset="0"/>
              </a:rPr>
              <a:t> № регистр. заявки №</a:t>
            </a:r>
            <a:r>
              <a:rPr lang="ru-RU" sz="1800" dirty="0" smtClean="0">
                <a:solidFill>
                  <a:schemeClr val="accent5"/>
                </a:solidFill>
                <a:cs typeface="Times New Roman" panose="02020603050405020304" pitchFamily="18" charset="0"/>
              </a:rPr>
              <a:t>2023117437/14</a:t>
            </a:r>
            <a:r>
              <a:rPr lang="ru-RU" sz="1800" b="0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E8A49460-F755-304A-A63E-77F4EBFB388E}"/>
              </a:ext>
            </a:extLst>
          </p:cNvPr>
          <p:cNvSpPr txBox="1">
            <a:spLocks/>
          </p:cNvSpPr>
          <p:nvPr/>
        </p:nvSpPr>
        <p:spPr>
          <a:xfrm>
            <a:off x="663104" y="5582654"/>
            <a:ext cx="4209686" cy="1526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defRPr sz="1600" b="1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4445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Char char="•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2pPr>
            <a:lvl3pPr marL="889000" indent="-222250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3pPr>
            <a:lvl4pPr marL="1338263" indent="-22701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4pPr>
            <a:lvl5pPr marL="19986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Trebuchet MS" pitchFamily="34" charset="0"/>
              <a:buChar char="—"/>
              <a:defRPr sz="1600">
                <a:solidFill>
                  <a:schemeClr val="tx1"/>
                </a:solidFill>
                <a:latin typeface="+mj-lt"/>
                <a:ea typeface="Tahoma" pitchFamily="34" charset="0"/>
                <a:cs typeface="Tahoma" pitchFamily="34" charset="0"/>
              </a:defRPr>
            </a:lvl5pPr>
            <a:lvl6pPr marL="24558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9130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33702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827463" indent="-220663" algn="l" defTabSz="889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Trebuchet MS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08000" lvl="1" indent="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None/>
              <a:defRPr/>
            </a:pP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План к </a:t>
            </a:r>
            <a:r>
              <a:rPr lang="ru-RU" sz="1800" b="1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2025-2030 </a:t>
            </a: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г.</a:t>
            </a:r>
          </a:p>
          <a:p>
            <a:pPr marL="393750" lvl="1" indent="-285750">
              <a:lnSpc>
                <a:spcPct val="107000"/>
              </a:lnSpc>
              <a:spcBef>
                <a:spcPts val="5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kern="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  <a:sym typeface="Gilroy Light"/>
              </a:rPr>
              <a:t>Планируется внедрение и масштабирование продукта в России и за рубежом. </a:t>
            </a:r>
            <a:endParaRPr lang="ru-RU" sz="1800" b="0" kern="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  <p:graphicFrame>
        <p:nvGraphicFramePr>
          <p:cNvPr id="13" name="Объект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74891781"/>
              </p:ext>
            </p:extLst>
          </p:nvPr>
        </p:nvGraphicFramePr>
        <p:xfrm>
          <a:off x="5534527" y="2680334"/>
          <a:ext cx="8479341" cy="44287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5652">
                  <a:extLst>
                    <a:ext uri="{9D8B030D-6E8A-4147-A177-3AD203B41FA5}">
                      <a16:colId xmlns="" xmlns:a16="http://schemas.microsoft.com/office/drawing/2014/main" val="1264538942"/>
                    </a:ext>
                  </a:extLst>
                </a:gridCol>
                <a:gridCol w="970527">
                  <a:extLst>
                    <a:ext uri="{9D8B030D-6E8A-4147-A177-3AD203B41FA5}">
                      <a16:colId xmlns="" xmlns:a16="http://schemas.microsoft.com/office/drawing/2014/main" val="2581543164"/>
                    </a:ext>
                  </a:extLst>
                </a:gridCol>
                <a:gridCol w="970527">
                  <a:extLst>
                    <a:ext uri="{9D8B030D-6E8A-4147-A177-3AD203B41FA5}">
                      <a16:colId xmlns="" xmlns:a16="http://schemas.microsoft.com/office/drawing/2014/main" val="536471452"/>
                    </a:ext>
                  </a:extLst>
                </a:gridCol>
                <a:gridCol w="970527">
                  <a:extLst>
                    <a:ext uri="{9D8B030D-6E8A-4147-A177-3AD203B41FA5}">
                      <a16:colId xmlns="" xmlns:a16="http://schemas.microsoft.com/office/drawing/2014/main" val="442207617"/>
                    </a:ext>
                  </a:extLst>
                </a:gridCol>
                <a:gridCol w="970527">
                  <a:extLst>
                    <a:ext uri="{9D8B030D-6E8A-4147-A177-3AD203B41FA5}">
                      <a16:colId xmlns="" xmlns:a16="http://schemas.microsoft.com/office/drawing/2014/main" val="221101664"/>
                    </a:ext>
                  </a:extLst>
                </a:gridCol>
                <a:gridCol w="970527">
                  <a:extLst>
                    <a:ext uri="{9D8B030D-6E8A-4147-A177-3AD203B41FA5}">
                      <a16:colId xmlns="" xmlns:a16="http://schemas.microsoft.com/office/drawing/2014/main" val="1034943418"/>
                    </a:ext>
                  </a:extLst>
                </a:gridCol>
                <a:gridCol w="970527">
                  <a:extLst>
                    <a:ext uri="{9D8B030D-6E8A-4147-A177-3AD203B41FA5}">
                      <a16:colId xmlns="" xmlns:a16="http://schemas.microsoft.com/office/drawing/2014/main" val="3902121983"/>
                    </a:ext>
                  </a:extLst>
                </a:gridCol>
                <a:gridCol w="970527">
                  <a:extLst>
                    <a:ext uri="{9D8B030D-6E8A-4147-A177-3AD203B41FA5}">
                      <a16:colId xmlns="" xmlns:a16="http://schemas.microsoft.com/office/drawing/2014/main" val="3240999920"/>
                    </a:ext>
                  </a:extLst>
                </a:gridCol>
              </a:tblGrid>
              <a:tr h="4358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Основные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2027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2028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2029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2030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75053712"/>
                  </a:ext>
                </a:extLst>
              </a:tr>
              <a:tr h="4700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Объем выпуска, шт.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250</a:t>
                      </a:r>
                      <a:endParaRPr lang="ru-RU" sz="1400" kern="100" dirty="0">
                        <a:effectLst/>
                        <a:latin typeface="Segoe UI Light" panose="020B0502040204020203" pitchFamily="34" charset="0"/>
                        <a:ea typeface="Tahom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3</a:t>
                      </a: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00</a:t>
                      </a:r>
                      <a:endParaRPr lang="ru-RU" sz="1400" kern="100" dirty="0">
                        <a:effectLst/>
                        <a:latin typeface="Segoe UI Light" panose="020B0502040204020203" pitchFamily="34" charset="0"/>
                        <a:ea typeface="Tahom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350</a:t>
                      </a:r>
                      <a:endParaRPr lang="ru-RU" sz="1400" kern="100" dirty="0">
                        <a:effectLst/>
                        <a:latin typeface="Segoe UI Light" panose="020B0502040204020203" pitchFamily="34" charset="0"/>
                        <a:ea typeface="Tahom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80613853"/>
                  </a:ext>
                </a:extLst>
              </a:tr>
              <a:tr h="2775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Цена,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280 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280 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280 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280 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280 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280 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280 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9026850"/>
                  </a:ext>
                </a:extLst>
              </a:tr>
              <a:tr h="4700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Выручка,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14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28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42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56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70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84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98</a:t>
                      </a: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000 000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76587199"/>
                  </a:ext>
                </a:extLst>
              </a:tr>
              <a:tr h="555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Себестоимость, тыс.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2 900 000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5 800 000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8 700 000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11 600 000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11 600 000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11 600 000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11 600 000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75735736"/>
                  </a:ext>
                </a:extLst>
              </a:tr>
              <a:tr h="555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Коммерческие расходы,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2 000 000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41039321"/>
                  </a:ext>
                </a:extLst>
              </a:tr>
              <a:tr h="555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Административные расходы,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3 000 000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3 000 000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3 000 000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3 000 000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35176004"/>
                  </a:ext>
                </a:extLst>
              </a:tr>
              <a:tr h="555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Операционная прибыль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5 100 000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10 200 000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17 300 000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23 400 000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23 400 000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23 400 000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23 400 000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39491339"/>
                  </a:ext>
                </a:extLst>
              </a:tr>
              <a:tr h="2775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Инвестиции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5 000 000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0235143"/>
                  </a:ext>
                </a:extLst>
              </a:tr>
              <a:tr h="2775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EBITDA</a:t>
                      </a: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, коэфф.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1-1,5</a:t>
                      </a:r>
                      <a:endParaRPr lang="ru-RU" sz="1400" kern="100" dirty="0">
                        <a:effectLst/>
                        <a:latin typeface="Segoe UI Light" panose="020B0502040204020203" pitchFamily="34" charset="0"/>
                        <a:ea typeface="Tahom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&lt;0,5</a:t>
                      </a:r>
                      <a:endParaRPr lang="ru-RU" sz="1400" kern="100">
                        <a:effectLst/>
                        <a:latin typeface="Segoe UI Light" panose="020B0502040204020203" pitchFamily="34" charset="0"/>
                        <a:ea typeface="Tahom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Segoe UI Light" panose="020B0502040204020203" pitchFamily="34" charset="0"/>
                          <a:ea typeface="Tahoma" panose="020B0604030504040204" pitchFamily="34" charset="0"/>
                          <a:cs typeface="Segoe UI Light" panose="020B0502040204020203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83750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2118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07200560"/>
              </p:ext>
            </p:extLst>
          </p:nvPr>
        </p:nvGraphicFramePr>
        <p:xfrm>
          <a:off x="1437573" y="521469"/>
          <a:ext cx="4523874" cy="6930189"/>
        </p:xfrm>
        <a:graphic>
          <a:graphicData uri="http://schemas.openxmlformats.org/presentationml/2006/ole">
            <p:oleObj spid="_x0000_s3081" name="Acrobat Document" r:id="rId3" imgW="5678280" imgH="8026920" progId="Acrobat.Document.11">
              <p:embed/>
            </p:oleObj>
          </a:graphicData>
        </a:graphic>
      </p:graphicFrame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37937" y="828675"/>
            <a:ext cx="4428651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89037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912" y="1297099"/>
            <a:ext cx="3033431" cy="65038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227" y="1297099"/>
            <a:ext cx="4928723" cy="6503882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BC242FD-F8E4-2B4D-8C72-5F273090A4EA}"/>
              </a:ext>
            </a:extLst>
          </p:cNvPr>
          <p:cNvSpPr txBox="1">
            <a:spLocks/>
          </p:cNvSpPr>
          <p:nvPr/>
        </p:nvSpPr>
        <p:spPr>
          <a:xfrm>
            <a:off x="481263" y="456508"/>
            <a:ext cx="13388741" cy="6215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4439" rIns="0" bIns="44439" numCol="1" anchor="b" anchorCtr="0" compatLnSpc="1">
            <a:prstTxWarp prst="textNoShape">
              <a:avLst/>
            </a:prstTxWarp>
          </a:bodyPr>
          <a:lstStyle>
            <a:lvl1pPr algn="l" defTabSz="10692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cap="all" dirty="0" smtClean="0">
                <a:solidFill>
                  <a:srgbClr val="0070C0"/>
                </a:solidFill>
                <a:latin typeface="Segoe UI Light" panose="020B0502040204020203" pitchFamily="34" charset="0"/>
                <a:ea typeface="Batang" panose="02030600000101010101" pitchFamily="18" charset="-127"/>
                <a:cs typeface="Segoe UI Light" panose="020B0502040204020203" pitchFamily="34" charset="0"/>
              </a:rPr>
              <a:t>Так выглядит наш прибор в настоящее время, таким был представлен и на ВДНХ</a:t>
            </a:r>
            <a:endParaRPr lang="ru-RU" sz="2500" b="1" cap="all" dirty="0">
              <a:solidFill>
                <a:srgbClr val="0070C0"/>
              </a:solidFill>
              <a:latin typeface="Segoe UI Light" panose="020B0502040204020203" pitchFamily="34" charset="0"/>
              <a:ea typeface="Batang" panose="02030600000101010101" pitchFamily="18" charset="-127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4916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66FA8"/>
        </a:solidFill>
        <a:ln w="952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82441" tIns="41220" rIns="82441" bIns="412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901"/>
          </a:spcAft>
          <a:defRPr sz="946" dirty="0">
            <a:solidFill>
              <a:schemeClr val="bg2"/>
            </a:solidFill>
            <a:latin typeface="Calibri Light" panose="020F03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63318</TotalTime>
  <Words>1065</Words>
  <Application>Microsoft Office PowerPoint</Application>
  <PresentationFormat>Произвольный</PresentationFormat>
  <Paragraphs>219</Paragraphs>
  <Slides>12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Office Theme</vt:lpstr>
      <vt:lpstr>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Пути продвижения данного аппарата</vt:lpstr>
      <vt:lpstr>Слайд 9</vt:lpstr>
      <vt:lpstr>Слайд 10</vt:lpstr>
      <vt:lpstr>Слайд 11</vt:lpstr>
      <vt:lpstr>Слайд 12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do</cp:lastModifiedBy>
  <cp:revision>888</cp:revision>
  <cp:lastPrinted>2023-05-29T14:16:58Z</cp:lastPrinted>
  <dcterms:created xsi:type="dcterms:W3CDTF">2022-01-19T07:46:59Z</dcterms:created>
  <dcterms:modified xsi:type="dcterms:W3CDTF">2024-10-31T14:01:03Z</dcterms:modified>
</cp:coreProperties>
</file>