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Default Extension="svg" ContentType="image/svg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Default Extension="wdp" ContentType="image/vnd.ms-photo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autoCompressPictures="0">
  <p:sldMasterIdLst>
    <p:sldMasterId id="2147483648" r:id="rId4"/>
    <p:sldMasterId id="2147483658" r:id="rId5"/>
  </p:sldMasterIdLst>
  <p:notesMasterIdLst>
    <p:notesMasterId r:id="rId16"/>
  </p:notesMasterIdLst>
  <p:handoutMasterIdLst>
    <p:handoutMasterId r:id="rId17"/>
  </p:handoutMasterIdLst>
  <p:sldIdLst>
    <p:sldId id="260" r:id="rId6"/>
    <p:sldId id="295" r:id="rId7"/>
    <p:sldId id="304" r:id="rId8"/>
    <p:sldId id="297" r:id="rId9"/>
    <p:sldId id="298" r:id="rId10"/>
    <p:sldId id="305" r:id="rId11"/>
    <p:sldId id="299" r:id="rId12"/>
    <p:sldId id="300" r:id="rId13"/>
    <p:sldId id="301" r:id="rId14"/>
    <p:sldId id="303" r:id="rId15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/>
  <p:cmAuthor id="2" name="Пешкова Василиса Олеговна" initials="ПО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52" d="100"/>
          <a:sy n="52" d="100"/>
        </p:scale>
        <p:origin x="-898" y="-96"/>
      </p:cViewPr>
      <p:guideLst>
        <p:guide orient="horz" pos="3564"/>
        <p:guide pos="633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2" d="100"/>
          <a:sy n="112" d="100"/>
        </p:scale>
        <p:origin x="2136" y="114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pPr/>
              <a:t>26.12.2024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microsoft.com/office/2007/relationships/hdphoto" Target="../media/image6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image10.wdp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svg"/><Relationship Id="rId5" Type="http://schemas.openxmlformats.org/officeDocument/2006/relationships/image" Target="../media/image9.png"/><Relationship Id="rId4" Type="http://schemas.microsoft.com/office/2007/relationships/hdphoto" Target="../media/image6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svg"/><Relationship Id="rId5" Type="http://schemas.openxmlformats.org/officeDocument/2006/relationships/image" Target="../media/image9.png"/><Relationship Id="rId4" Type="http://schemas.microsoft.com/office/2007/relationships/hdphoto" Target="../media/image6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svg"/><Relationship Id="rId5" Type="http://schemas.openxmlformats.org/officeDocument/2006/relationships/image" Target="../media/image9.png"/><Relationship Id="rId4" Type="http://schemas.microsoft.com/office/2007/relationships/hdphoto" Target="../media/image6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image6.wdp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image6.wdp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svg"/><Relationship Id="rId5" Type="http://schemas.openxmlformats.org/officeDocument/2006/relationships/image" Target="../media/image9.png"/><Relationship Id="rId4" Type="http://schemas.microsoft.com/office/2007/relationships/hdphoto" Target="../media/image6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svg"/><Relationship Id="rId5" Type="http://schemas.openxmlformats.org/officeDocument/2006/relationships/image" Target="../media/image9.png"/><Relationship Id="rId4" Type="http://schemas.microsoft.com/office/2007/relationships/hdphoto" Target="../media/image6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image19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14.sv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4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microsoft.com/office/2007/relationships/hdphoto" Target="../media/image6.wdp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image23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image24.wdp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image26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>
            <a:fillRect/>
          </a:stretch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/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/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=""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34000"/>
                    </a14:imgEffect>
                    <a14:imgEffect>
                      <a14:saturation sat="5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/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/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/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/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/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34000"/>
                    </a14:imgEffect>
                    <a14:imgEffect>
                      <a14:saturation sat="5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/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/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/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34000"/>
                    </a14:imgEffect>
                    <a14:imgEffect>
                      <a14:saturation sat="5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/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/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/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/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rightnessContrast bright="34000"/>
                    </a14:imgEffect>
                    <a14:imgEffect>
                      <a14:saturation sat="5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/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/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rightnessContrast bright="34000"/>
                    </a14:imgEffect>
                    <a14:imgEffect>
                      <a14:saturation sat="5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/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/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34000"/>
                    </a14:imgEffect>
                    <a14:imgEffect>
                      <a14:saturation sat="5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/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/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/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/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34000"/>
                    </a14:imgEffect>
                    <a14:imgEffect>
                      <a14:saturation sat="5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/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/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/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/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/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/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/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/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/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/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/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/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/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/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/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/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/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/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/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/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/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/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>
            <a:fillRect/>
          </a:stretch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/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/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/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/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/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88125" y="4756022"/>
            <a:ext cx="7400004" cy="2488447"/>
          </a:xfrm>
        </p:spPr>
        <p:txBody>
          <a:bodyPr/>
          <a:lstStyle/>
          <a:p>
            <a:r>
              <a:rPr lang="ru-RU" sz="6000" dirty="0" smtClean="0"/>
              <a:t>Спасение </a:t>
            </a:r>
            <a:r>
              <a:rPr lang="ru-RU" sz="6000" dirty="0" err="1" smtClean="0"/>
              <a:t>ПсковГУ</a:t>
            </a:r>
            <a:r>
              <a:rPr lang="ru-RU" sz="6000" dirty="0" smtClean="0"/>
              <a:t> и не только</a:t>
            </a:r>
            <a:endParaRPr lang="ru-RU" sz="60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18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5" name="Заголовок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/>
          <p:cNvSpPr>
            <a:spLocks noGrp="1"/>
          </p:cNvSpPr>
          <p:nvPr>
            <p:ph type="body" sz="quarter" idx="13"/>
          </p:nvPr>
        </p:nvSpPr>
        <p:spPr>
          <a:xfrm>
            <a:off x="884903" y="1607574"/>
            <a:ext cx="18582968" cy="8889738"/>
          </a:xfrm>
        </p:spPr>
        <p:txBody>
          <a:bodyPr/>
          <a:lstStyle/>
          <a:p>
            <a:pPr algn="just"/>
            <a:r>
              <a:rPr lang="ru-RU" sz="3200" dirty="0" smtClean="0"/>
              <a:t>Стремление вести здоровый образ жизни, в последнее время охватившее, едва ли не полмира, постепенно добирается и до </a:t>
            </a:r>
            <a:r>
              <a:rPr lang="ru-RU" sz="3200" dirty="0" err="1" smtClean="0"/>
              <a:t>вендинговой</a:t>
            </a:r>
            <a:r>
              <a:rPr lang="ru-RU" sz="3200" dirty="0" smtClean="0"/>
              <a:t> ниши. В бешеном ритме современной жизни многим людям удобнее купить легкий перекус в </a:t>
            </a:r>
            <a:r>
              <a:rPr lang="ru-RU" sz="3200" dirty="0" err="1" smtClean="0"/>
              <a:t>вендинговом</a:t>
            </a:r>
            <a:r>
              <a:rPr lang="ru-RU" sz="3200" dirty="0" smtClean="0"/>
              <a:t> автомате, чем искать кафе или возить с собой готовые обеды</a:t>
            </a:r>
          </a:p>
          <a:p>
            <a:pPr algn="just"/>
            <a:r>
              <a:rPr lang="ru-RU" sz="3200" dirty="0" smtClean="0"/>
              <a:t>А если, к тому же, появляется возможность купить не чипсы или шоколадки, а нечто здоровое и полезное, выбор в сторону </a:t>
            </a:r>
            <a:r>
              <a:rPr lang="ru-RU" sz="3200" dirty="0" err="1" smtClean="0"/>
              <a:t>вендинга</a:t>
            </a:r>
            <a:r>
              <a:rPr lang="ru-RU" sz="3200" dirty="0" smtClean="0"/>
              <a:t> становится практически гарантированным.</a:t>
            </a:r>
          </a:p>
          <a:p>
            <a:pPr algn="just"/>
            <a:r>
              <a:rPr lang="ru-RU" sz="3200" dirty="0" smtClean="0"/>
              <a:t> Это подтверждают исследования </a:t>
            </a:r>
            <a:r>
              <a:rPr lang="ru-RU" sz="3200" dirty="0" err="1" smtClean="0"/>
              <a:t>Snack</a:t>
            </a:r>
            <a:r>
              <a:rPr lang="ru-RU" sz="3200" dirty="0" smtClean="0"/>
              <a:t> </a:t>
            </a:r>
            <a:r>
              <a:rPr lang="ru-RU" sz="3200" dirty="0" err="1" smtClean="0"/>
              <a:t>Food</a:t>
            </a:r>
            <a:r>
              <a:rPr lang="ru-RU" sz="3200" dirty="0" smtClean="0"/>
              <a:t> </a:t>
            </a:r>
            <a:r>
              <a:rPr lang="ru-RU" sz="3200" dirty="0" err="1" smtClean="0"/>
              <a:t>Assosiation</a:t>
            </a:r>
            <a:r>
              <a:rPr lang="ru-RU" sz="3200" dirty="0" smtClean="0"/>
              <a:t>, показавшие, что более 74% покупателей стараются питаться максимально здоровой и полезной пищей, а около 65% от этого числа едят только определенную еду, чтобы сбросить вес или сохранить фигуру. Поэтому при наполнении автомата более полезными вариантами </a:t>
            </a:r>
            <a:r>
              <a:rPr lang="ru-RU" sz="3200" dirty="0" err="1" smtClean="0"/>
              <a:t>снэков</a:t>
            </a:r>
            <a:r>
              <a:rPr lang="ru-RU" sz="3200" dirty="0" smtClean="0"/>
              <a:t> продажи увеличиваются в 3 раза!</a:t>
            </a:r>
          </a:p>
          <a:p>
            <a:pPr algn="just"/>
            <a:r>
              <a:rPr lang="ru-RU" sz="3200" dirty="0" smtClean="0"/>
              <a:t>Такой сервис будет очень востребован в университетах, училищах и других учебных заведениях, </a:t>
            </a:r>
            <a:r>
              <a:rPr lang="ru-RU" sz="3200" u="sng" dirty="0" smtClean="0"/>
              <a:t>офисных </a:t>
            </a:r>
            <a:r>
              <a:rPr lang="ru-RU" sz="3200" u="sng" dirty="0" smtClean="0"/>
              <a:t>зданиях</a:t>
            </a:r>
            <a:r>
              <a:rPr lang="ru-RU" sz="3200" dirty="0" smtClean="0"/>
              <a:t>, </a:t>
            </a:r>
            <a:r>
              <a:rPr lang="ru-RU" sz="3200" dirty="0" smtClean="0"/>
              <a:t>да и практически в любом месте, где у людей существует потребность к быстрой и вкусной еде. Наш стартовый предел общественные места города Пскова</a:t>
            </a:r>
          </a:p>
          <a:p>
            <a:endParaRPr lang="ru-RU" dirty="0"/>
          </a:p>
        </p:txBody>
      </p:sp>
      <p:sp>
        <p:nvSpPr>
          <p:cNvPr id="21" name="Текст 20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Проблема клиента, которую вы решаете.</a:t>
            </a:r>
          </a:p>
          <a:p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b="1" dirty="0" smtClean="0"/>
              <a:t>Доступность</a:t>
            </a:r>
            <a:r>
              <a:rPr lang="ru-RU" dirty="0" smtClean="0"/>
              <a:t>: </a:t>
            </a:r>
            <a:r>
              <a:rPr lang="ru-RU" dirty="0" err="1" smtClean="0"/>
              <a:t>Вендинговые</a:t>
            </a:r>
            <a:r>
              <a:rPr lang="ru-RU" dirty="0" smtClean="0"/>
              <a:t> автоматы работают 24/7, что позволяет клиентам получать доступ к продуктам в любое время, даже когда магазины закрыты.</a:t>
            </a:r>
          </a:p>
          <a:p>
            <a:r>
              <a:rPr lang="ru-RU" b="1" dirty="0" smtClean="0"/>
              <a:t>Удобство</a:t>
            </a:r>
            <a:r>
              <a:rPr lang="ru-RU" dirty="0" smtClean="0"/>
              <a:t>: Они расположены в удобных местах, таких как офисы, школы, больницы и общественные места, что позволяет быстро и легко приобретать товары без необходимости искать магазин.</a:t>
            </a:r>
          </a:p>
          <a:p>
            <a:r>
              <a:rPr lang="ru-RU" b="1" dirty="0" smtClean="0"/>
              <a:t>Скорость</a:t>
            </a:r>
            <a:r>
              <a:rPr lang="ru-RU" dirty="0" smtClean="0"/>
              <a:t>: Процесс покупки в </a:t>
            </a:r>
            <a:r>
              <a:rPr lang="ru-RU" dirty="0" err="1" smtClean="0"/>
              <a:t>вендинговом</a:t>
            </a:r>
            <a:r>
              <a:rPr lang="ru-RU" dirty="0" smtClean="0"/>
              <a:t> автомате обычно занимает всего несколько минут, что экономит время клиентов.</a:t>
            </a:r>
          </a:p>
          <a:p>
            <a:r>
              <a:rPr lang="ru-RU" b="1" dirty="0" smtClean="0"/>
              <a:t>Разнообразие</a:t>
            </a:r>
            <a:r>
              <a:rPr lang="ru-RU" dirty="0" smtClean="0"/>
              <a:t>: </a:t>
            </a:r>
            <a:r>
              <a:rPr lang="ru-RU" dirty="0" err="1" smtClean="0"/>
              <a:t>Вендинговые</a:t>
            </a:r>
            <a:r>
              <a:rPr lang="ru-RU" dirty="0" smtClean="0"/>
              <a:t> автоматы могут предлагать широкий ассортимент товаров, включая закуски, напитки, свежие продукты и даже товары первой необходимости.</a:t>
            </a:r>
          </a:p>
          <a:p>
            <a:r>
              <a:rPr lang="ru-RU" b="1" dirty="0" smtClean="0"/>
              <a:t>Отсутствие очередей</a:t>
            </a:r>
            <a:r>
              <a:rPr lang="ru-RU" dirty="0" smtClean="0"/>
              <a:t>: Клиенты могут избежать длинных очередей, которые часто встречаются в обычных магазинах, особенно в часы пик.</a:t>
            </a:r>
          </a:p>
          <a:p>
            <a:r>
              <a:rPr lang="ru-RU" b="1" dirty="0" smtClean="0"/>
              <a:t>Безналичные платежи</a:t>
            </a:r>
            <a:r>
              <a:rPr lang="ru-RU" dirty="0" smtClean="0"/>
              <a:t>: Современные </a:t>
            </a:r>
            <a:r>
              <a:rPr lang="ru-RU" dirty="0" err="1" smtClean="0"/>
              <a:t>вендинговые</a:t>
            </a:r>
            <a:r>
              <a:rPr lang="ru-RU" dirty="0" smtClean="0"/>
              <a:t> автоматы принимают различные способы оплаты, включая карты и мобильные платежи, что делает процесс покупки более удобным.</a:t>
            </a:r>
          </a:p>
          <a:p>
            <a:r>
              <a:rPr lang="ru-RU" b="1" dirty="0" smtClean="0"/>
              <a:t>Гигиеничность</a:t>
            </a:r>
            <a:r>
              <a:rPr lang="ru-RU" dirty="0" smtClean="0"/>
              <a:t>: </a:t>
            </a:r>
            <a:r>
              <a:rPr lang="ru-RU" dirty="0" err="1" smtClean="0"/>
              <a:t>Вендинговые</a:t>
            </a:r>
            <a:r>
              <a:rPr lang="ru-RU" dirty="0" smtClean="0"/>
              <a:t> автоматы минимизируют контакт с другими людьми, что особенно важно в условиях пандемии или для людей, предпочитающих избегать многолюдных мест.</a:t>
            </a:r>
          </a:p>
          <a:p>
            <a:r>
              <a:rPr lang="ru-RU" b="1" dirty="0" smtClean="0"/>
              <a:t>Экономия</a:t>
            </a:r>
            <a:r>
              <a:rPr lang="ru-RU" dirty="0" smtClean="0"/>
              <a:t>: В некоторых случаях </a:t>
            </a:r>
            <a:r>
              <a:rPr lang="ru-RU" dirty="0" err="1" smtClean="0"/>
              <a:t>вендинговые</a:t>
            </a:r>
            <a:r>
              <a:rPr lang="ru-RU" dirty="0" smtClean="0"/>
              <a:t> автоматы могут предлагать товары по более низким ценам по сравнению с обычными магазинами, особенно если они расположены в местах с высокой проходимостью.</a:t>
            </a:r>
          </a:p>
          <a:p>
            <a:endParaRPr lang="ru-RU" dirty="0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ru-RU" b="1" smtClean="0"/>
              <a:t>Ограниченный </a:t>
            </a:r>
            <a:r>
              <a:rPr lang="ru-RU" b="1" dirty="0" smtClean="0"/>
              <a:t>ассортимент товаров</a:t>
            </a:r>
            <a:r>
              <a:rPr lang="ru-RU" dirty="0" smtClean="0"/>
              <a:t>: Многие </a:t>
            </a:r>
            <a:r>
              <a:rPr lang="ru-RU" dirty="0" err="1" smtClean="0"/>
              <a:t>вендинговые</a:t>
            </a:r>
            <a:r>
              <a:rPr lang="ru-RU" dirty="0" smtClean="0"/>
              <a:t> автоматы предлагают ограниченное количество товаров, что может не удовлетворять разнообразные предпочтения клиентов.</a:t>
            </a:r>
          </a:p>
          <a:p>
            <a:r>
              <a:rPr lang="ru-RU" b="1" dirty="0" smtClean="0"/>
              <a:t>Проблемы с оплатой</a:t>
            </a:r>
            <a:r>
              <a:rPr lang="ru-RU" dirty="0" smtClean="0"/>
              <a:t>: Некоторые автоматы могут не поддерживать современные методы оплаты, такие как мобильные платежи или бесконтактные карты, что может вызывать неудобства у клиентов.</a:t>
            </a:r>
          </a:p>
          <a:p>
            <a:r>
              <a:rPr lang="ru-RU" b="1" dirty="0" smtClean="0"/>
              <a:t>Ненадежность</a:t>
            </a:r>
            <a:r>
              <a:rPr lang="ru-RU" dirty="0" smtClean="0"/>
              <a:t>: Часто </a:t>
            </a:r>
            <a:r>
              <a:rPr lang="ru-RU" dirty="0" err="1" smtClean="0"/>
              <a:t>вендинговые</a:t>
            </a:r>
            <a:r>
              <a:rPr lang="ru-RU" dirty="0" smtClean="0"/>
              <a:t> автоматы могут заедать или не выдавать товар, что приводит к разочарованию клиентов и потере доверия к автоматам.</a:t>
            </a:r>
          </a:p>
          <a:p>
            <a:r>
              <a:rPr lang="ru-RU" b="1" dirty="0" smtClean="0"/>
              <a:t>Отсутствие </a:t>
            </a:r>
            <a:r>
              <a:rPr lang="ru-RU" b="1" dirty="0" err="1" smtClean="0"/>
              <a:t>персонализации</a:t>
            </a:r>
            <a:r>
              <a:rPr lang="ru-RU" dirty="0" smtClean="0"/>
              <a:t>: </a:t>
            </a:r>
            <a:r>
              <a:rPr lang="ru-RU" dirty="0" err="1" smtClean="0"/>
              <a:t>Вендинговые</a:t>
            </a:r>
            <a:r>
              <a:rPr lang="ru-RU" dirty="0" smtClean="0"/>
              <a:t> автоматы обычно не предлагают персонализированные рекомендации или предложения, что может снизить интерес клиентов.</a:t>
            </a:r>
          </a:p>
          <a:p>
            <a:r>
              <a:rPr lang="ru-RU" b="1" dirty="0" smtClean="0"/>
              <a:t>Неудобное местоположение</a:t>
            </a:r>
            <a:r>
              <a:rPr lang="ru-RU" dirty="0" smtClean="0"/>
              <a:t>: Автоматы могут быть расположены в местах с низким трафиком, что ограничивает доступность для клиентов.</a:t>
            </a:r>
          </a:p>
          <a:p>
            <a:r>
              <a:rPr lang="ru-RU" b="1" dirty="0" smtClean="0"/>
              <a:t>Отсутствие информации о товарах</a:t>
            </a:r>
            <a:r>
              <a:rPr lang="ru-RU" dirty="0" smtClean="0"/>
              <a:t>: Клиенты могут не иметь доступа к информации о составе продуктов или их питательной ценности, что может быть важным для людей с особыми диетическими потребностями.</a:t>
            </a:r>
          </a:p>
          <a:p>
            <a:r>
              <a:rPr lang="ru-RU" b="1" dirty="0" smtClean="0"/>
              <a:t>Проблемы с обслуживанием</a:t>
            </a:r>
            <a:r>
              <a:rPr lang="ru-RU" dirty="0" smtClean="0"/>
              <a:t>: Неправильное или нерегулярное обслуживание автоматов может привести к нехватке товаров или их порче, что негативно сказывается на клиентском опыте.</a:t>
            </a:r>
          </a:p>
          <a:p>
            <a:r>
              <a:rPr lang="ru-RU" b="1" dirty="0" smtClean="0"/>
              <a:t>Отсутствие обратной связи</a:t>
            </a:r>
            <a:r>
              <a:rPr lang="ru-RU" dirty="0" smtClean="0"/>
              <a:t>: Многие автоматы не предоставляют возможность клиентам оставлять отзывы или жалобы, что затрудняет улучшение сервиса.</a:t>
            </a:r>
            <a:endParaRPr lang="ru-RU" dirty="0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dirty="0"/>
              <a:t>Почему существующих вариантов решения </a:t>
            </a:r>
            <a:br>
              <a:rPr lang="ru-RU" dirty="0"/>
            </a:br>
            <a:r>
              <a:rPr lang="ru-RU" dirty="0"/>
              <a:t>не достаточно?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Что вы предлагаете, уникальные преимущества и выгоды для клиента.</a:t>
            </a:r>
          </a:p>
          <a:p>
            <a:endParaRPr lang="ru-RU" sz="2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3"/>
          </p:nvPr>
        </p:nvSpPr>
        <p:spPr>
          <a:xfrm>
            <a:off x="751840" y="2726690"/>
            <a:ext cx="18654395" cy="7770495"/>
          </a:xfrm>
        </p:spPr>
        <p:txBody>
          <a:bodyPr/>
          <a:lstStyle/>
          <a:p>
            <a:r>
              <a:rPr lang="ru-RU" sz="3600">
                <a:latin typeface="Times New Roman" panose="02020603050405020304" charset="0"/>
                <a:cs typeface="Times New Roman" panose="02020603050405020304" charset="0"/>
              </a:rPr>
              <a:t>Уникальные преимущества: наличие здорового перекуса в вендинговом аппарате, приятное оформление аппарата для глаз покупателей, вендинговый аппарат работает постоянно, без перерывов.</a:t>
            </a:r>
          </a:p>
          <a:p>
            <a:r>
              <a:rPr lang="ru-RU" altLang="en-US" sz="3600">
                <a:latin typeface="Times New Roman" panose="02020603050405020304" charset="0"/>
                <a:cs typeface="Times New Roman" panose="02020603050405020304" charset="0"/>
              </a:rPr>
              <a:t>Выгоды для покупателей: безналичная оплата, доступная цена товаров (еды, напитков)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r>
              <a:rPr lang="ru-RU" sz="2800" dirty="0"/>
              <a:t>Рынок, на котором вы работаете, его объем, рост и уровень конкуренции.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>
          <a:xfrm>
            <a:off x="585470" y="2534285"/>
            <a:ext cx="19152235" cy="8156575"/>
          </a:xfrm>
        </p:spPr>
        <p:txBody>
          <a:bodyPr/>
          <a:lstStyle/>
          <a:p>
            <a:r>
              <a:rPr lang="ru-RU" sz="2800">
                <a:latin typeface="Times New Roman" panose="02020603050405020304" charset="0"/>
                <a:cs typeface="Times New Roman" panose="02020603050405020304" charset="0"/>
              </a:rPr>
              <a:t>Рынок вендинговых аппаратов.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По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официальным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данным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объём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выручки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на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рынке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вендинговых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автоматов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в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России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составляет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20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млрд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рублей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.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Однако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в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отрасли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считают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что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она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может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доходить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до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60–80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млрд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рублей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.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По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информации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на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ноябрь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2024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года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рынок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вендинговых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автоматов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в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России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вырос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в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пять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раз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за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последние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пять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лет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.</a:t>
            </a:r>
          </a:p>
          <a:p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Конкуренция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на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ru-RU" altLang="en-US" sz="2800">
                <a:latin typeface="Times New Roman" panose="02020603050405020304" charset="0"/>
                <a:cs typeface="Times New Roman" panose="02020603050405020304" charset="0"/>
              </a:rPr>
              <a:t>Р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оссийском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рынке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вендинговых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аппаратов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охватывает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несколько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уровней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: </a:t>
            </a:r>
          </a:p>
          <a:p>
            <a:r>
              <a:rPr lang="ru-RU" altLang="en-US" sz="2800">
                <a:latin typeface="Times New Roman" panose="02020603050405020304" charset="0"/>
                <a:cs typeface="Times New Roman" panose="02020603050405020304" charset="0"/>
              </a:rPr>
              <a:t>1. </a:t>
            </a:r>
            <a:r>
              <a:rPr lang="en-US" altLang="en-US" sz="2800" b="1">
                <a:latin typeface="Times New Roman" panose="02020603050405020304" charset="0"/>
                <a:cs typeface="Times New Roman" panose="02020603050405020304" charset="0"/>
              </a:rPr>
              <a:t>Локальный</a:t>
            </a:r>
            <a:r>
              <a:rPr lang="en-US" altLang="ru-RU" sz="2800" b="1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 b="1">
                <a:latin typeface="Times New Roman" panose="02020603050405020304" charset="0"/>
                <a:cs typeface="Times New Roman" panose="02020603050405020304" charset="0"/>
              </a:rPr>
              <a:t>уровень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.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Конкуренция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среди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производителей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и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поставщиков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торговых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автоматов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проявляется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в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борьбе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за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сотрудничество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с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небольшими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операторами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и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местными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компаниями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.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Местные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компании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ищут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доступное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и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надёжное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оборудование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а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также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обращают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внимание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на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качество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сервиса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и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технической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поддержки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.</a:t>
            </a:r>
          </a:p>
          <a:p>
            <a:r>
              <a:rPr lang="ru-RU" altLang="en-US" sz="2800">
                <a:latin typeface="Times New Roman" panose="02020603050405020304" charset="0"/>
                <a:cs typeface="Times New Roman" panose="02020603050405020304" charset="0"/>
              </a:rPr>
              <a:t>2. </a:t>
            </a:r>
            <a:r>
              <a:rPr lang="en-US" altLang="en-US" sz="2800" b="1">
                <a:latin typeface="Times New Roman" panose="02020603050405020304" charset="0"/>
                <a:cs typeface="Times New Roman" panose="02020603050405020304" charset="0"/>
              </a:rPr>
              <a:t>Региональный</a:t>
            </a:r>
            <a:r>
              <a:rPr lang="en-US" altLang="ru-RU" sz="2800" b="1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 b="1">
                <a:latin typeface="Times New Roman" panose="02020603050405020304" charset="0"/>
                <a:cs typeface="Times New Roman" panose="02020603050405020304" charset="0"/>
              </a:rPr>
              <a:t>уровень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.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Конкуренция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расширяется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поскольку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более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крупные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операторы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и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дистрибьюторы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начинают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играть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активную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роль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.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Региональные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операторы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стремятся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выбирать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оборудование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которое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соответствует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особенностям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потребительского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спроса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в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конкретном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регионе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.</a:t>
            </a:r>
          </a:p>
          <a:p>
            <a:r>
              <a:rPr lang="ru-RU" altLang="en-US" sz="2800">
                <a:latin typeface="Times New Roman" panose="02020603050405020304" charset="0"/>
                <a:cs typeface="Times New Roman" panose="02020603050405020304" charset="0"/>
              </a:rPr>
              <a:t>3. </a:t>
            </a:r>
            <a:r>
              <a:rPr lang="en-US" altLang="en-US" sz="2800" b="1">
                <a:latin typeface="Times New Roman" panose="02020603050405020304" charset="0"/>
                <a:cs typeface="Times New Roman" panose="02020603050405020304" charset="0"/>
              </a:rPr>
              <a:t>Национальный</a:t>
            </a:r>
            <a:r>
              <a:rPr lang="en-US" altLang="ru-RU" sz="2800" b="1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 b="1">
                <a:latin typeface="Times New Roman" panose="02020603050405020304" charset="0"/>
                <a:cs typeface="Times New Roman" panose="02020603050405020304" charset="0"/>
              </a:rPr>
              <a:t>уровень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.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Конкуренция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становится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более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острой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из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-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за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присутствия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крупных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российских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производителей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и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дистрибьюторов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а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также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международных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брендов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.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Национальные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игроки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имеют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доступ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к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более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масштабным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ресурсам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что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позволяет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им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устанавливать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конкурентные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цены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предлагать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инновационные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решения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и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вести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более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агрессивную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маркетинговую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стратегию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.</a:t>
            </a:r>
          </a:p>
          <a:p>
            <a:r>
              <a:rPr lang="ru-RU" altLang="en-US" sz="2800">
                <a:latin typeface="Times New Roman" panose="02020603050405020304" charset="0"/>
                <a:cs typeface="Times New Roman" panose="02020603050405020304" charset="0"/>
              </a:rPr>
              <a:t>4. </a:t>
            </a:r>
            <a:r>
              <a:rPr lang="en-US" altLang="en-US" sz="2800" b="1">
                <a:latin typeface="Times New Roman" panose="02020603050405020304" charset="0"/>
                <a:cs typeface="Times New Roman" panose="02020603050405020304" charset="0"/>
              </a:rPr>
              <a:t>Глобальный</a:t>
            </a:r>
            <a:r>
              <a:rPr lang="en-US" altLang="ru-RU" sz="2800" b="1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 b="1">
                <a:latin typeface="Times New Roman" panose="02020603050405020304" charset="0"/>
                <a:cs typeface="Times New Roman" panose="02020603050405020304" charset="0"/>
              </a:rPr>
              <a:t>уровень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.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Российский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рынок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торговых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автоматов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ощущает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давление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со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стороны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международных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производителей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.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Компании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из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Европы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Азии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и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Америки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поставляют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на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рынок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высокотехнологичное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оборудование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включая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автоматы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с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расширенными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функциями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такими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как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биометрические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системы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оплаты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и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интеграция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с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мобильными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</a:rPr>
              <a:t>устройствами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 descr="Screenshot_19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5176" y="359662"/>
            <a:ext cx="15715972" cy="103902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endParaRPr lang="ru-RU" sz="2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>
          <a:xfrm>
            <a:off x="614362" y="1228725"/>
            <a:ext cx="18788063" cy="8315325"/>
          </a:xfrm>
        </p:spPr>
        <p:txBody>
          <a:bodyPr/>
          <a:lstStyle/>
          <a:p>
            <a:pPr algn="ctr"/>
            <a:r>
              <a:rPr lang="ru-RU" sz="2700" dirty="0" smtClean="0">
                <a:latin typeface="Times New Roman" panose="02020603050405020304" charset="0"/>
                <a:cs typeface="Times New Roman" panose="02020603050405020304" charset="0"/>
              </a:rPr>
              <a:t>Модель дохода: </a:t>
            </a:r>
            <a:endParaRPr lang="ru-RU" sz="27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 algn="ctr">
              <a:buFont typeface="Arial" pitchFamily="34" charset="0"/>
              <a:buChar char="•"/>
            </a:pPr>
            <a:r>
              <a:rPr lang="ru-RU" sz="2700" dirty="0" smtClean="0">
                <a:latin typeface="Times New Roman" panose="02020603050405020304" charset="0"/>
                <a:cs typeface="Times New Roman" panose="02020603050405020304" charset="0"/>
              </a:rPr>
              <a:t>Продажа </a:t>
            </a:r>
            <a:r>
              <a:rPr lang="ru-RU" sz="2700" dirty="0" smtClean="0">
                <a:latin typeface="Times New Roman" panose="02020603050405020304" charset="0"/>
                <a:cs typeface="Times New Roman" panose="02020603050405020304" charset="0"/>
              </a:rPr>
              <a:t>товаров через </a:t>
            </a:r>
            <a:r>
              <a:rPr lang="ru-RU" sz="2700" dirty="0" err="1" smtClean="0">
                <a:latin typeface="Times New Roman" panose="02020603050405020304" charset="0"/>
                <a:cs typeface="Times New Roman" panose="02020603050405020304" charset="0"/>
              </a:rPr>
              <a:t>вендинговый</a:t>
            </a:r>
            <a:r>
              <a:rPr lang="ru-RU" sz="2700" dirty="0" smtClean="0">
                <a:latin typeface="Times New Roman" panose="02020603050405020304" charset="0"/>
                <a:cs typeface="Times New Roman" panose="02020603050405020304" charset="0"/>
              </a:rPr>
              <a:t> аппарат. </a:t>
            </a:r>
            <a:endParaRPr lang="ru-RU" sz="27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 algn="ctr">
              <a:buFont typeface="Arial" pitchFamily="34" charset="0"/>
              <a:buChar char="•"/>
            </a:pPr>
            <a:r>
              <a:rPr lang="ru-RU" sz="2700" dirty="0" smtClean="0">
                <a:latin typeface="Times New Roman" panose="02020603050405020304" charset="0"/>
                <a:cs typeface="Times New Roman" panose="02020603050405020304" charset="0"/>
              </a:rPr>
              <a:t>Реклама </a:t>
            </a:r>
            <a:r>
              <a:rPr lang="ru-RU" sz="2700" dirty="0" smtClean="0">
                <a:latin typeface="Times New Roman" panose="02020603050405020304" charset="0"/>
                <a:cs typeface="Times New Roman" panose="02020603050405020304" charset="0"/>
              </a:rPr>
              <a:t>на аппарате (партнерство с местными бизнесами). </a:t>
            </a:r>
            <a:endParaRPr lang="ru-RU" sz="27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 algn="ctr"/>
            <a:r>
              <a:rPr lang="ru-RU" sz="2700" dirty="0" smtClean="0">
                <a:latin typeface="Times New Roman" panose="02020603050405020304" charset="0"/>
                <a:cs typeface="Times New Roman" panose="02020603050405020304" charset="0"/>
              </a:rPr>
              <a:t>Каналы </a:t>
            </a:r>
            <a:r>
              <a:rPr lang="ru-RU" sz="2700" dirty="0" smtClean="0">
                <a:latin typeface="Times New Roman" panose="02020603050405020304" charset="0"/>
                <a:cs typeface="Times New Roman" panose="02020603050405020304" charset="0"/>
              </a:rPr>
              <a:t>распространения: </a:t>
            </a:r>
            <a:endParaRPr lang="ru-RU" sz="27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 algn="ctr">
              <a:buFont typeface="Arial" pitchFamily="34" charset="0"/>
              <a:buChar char="•"/>
            </a:pPr>
            <a:r>
              <a:rPr lang="ru-RU" sz="2700" dirty="0" smtClean="0">
                <a:latin typeface="Times New Roman" panose="02020603050405020304" charset="0"/>
                <a:cs typeface="Times New Roman" panose="02020603050405020304" charset="0"/>
              </a:rPr>
              <a:t>Социальные </a:t>
            </a:r>
            <a:r>
              <a:rPr lang="ru-RU" sz="2700" dirty="0" smtClean="0">
                <a:latin typeface="Times New Roman" panose="02020603050405020304" charset="0"/>
                <a:cs typeface="Times New Roman" panose="02020603050405020304" charset="0"/>
              </a:rPr>
              <a:t>сети (ВК, </a:t>
            </a:r>
            <a:r>
              <a:rPr lang="ru-RU" sz="2700" dirty="0" err="1" smtClean="0">
                <a:latin typeface="Times New Roman" panose="02020603050405020304" charset="0"/>
                <a:cs typeface="Times New Roman" panose="02020603050405020304" charset="0"/>
              </a:rPr>
              <a:t>Telegram</a:t>
            </a:r>
            <a:r>
              <a:rPr lang="ru-RU" sz="2700" dirty="0" smtClean="0">
                <a:latin typeface="Times New Roman" panose="02020603050405020304" charset="0"/>
                <a:cs typeface="Times New Roman" panose="02020603050405020304" charset="0"/>
              </a:rPr>
              <a:t>). </a:t>
            </a:r>
            <a:endParaRPr lang="ru-RU" sz="27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 algn="ctr">
              <a:buFont typeface="Arial" pitchFamily="34" charset="0"/>
              <a:buChar char="•"/>
            </a:pPr>
            <a:r>
              <a:rPr lang="ru-RU" sz="2700" dirty="0" err="1" smtClean="0">
                <a:latin typeface="Times New Roman" panose="02020603050405020304" charset="0"/>
                <a:cs typeface="Times New Roman" panose="02020603050405020304" charset="0"/>
              </a:rPr>
              <a:t>Офлайн-реклама</a:t>
            </a:r>
            <a:r>
              <a:rPr lang="ru-RU" sz="2700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ru-RU" sz="2700" dirty="0" smtClean="0">
                <a:latin typeface="Times New Roman" panose="02020603050405020304" charset="0"/>
                <a:cs typeface="Times New Roman" panose="02020603050405020304" charset="0"/>
              </a:rPr>
              <a:t>в университете и </a:t>
            </a:r>
            <a:r>
              <a:rPr lang="ru-RU" sz="2700" dirty="0" err="1" smtClean="0">
                <a:latin typeface="Times New Roman" panose="02020603050405020304" charset="0"/>
                <a:cs typeface="Times New Roman" panose="02020603050405020304" charset="0"/>
              </a:rPr>
              <a:t>бизнес-центрах</a:t>
            </a:r>
            <a:r>
              <a:rPr lang="ru-RU" sz="2700" dirty="0" smtClean="0">
                <a:latin typeface="Times New Roman" panose="02020603050405020304" charset="0"/>
                <a:cs typeface="Times New Roman" panose="02020603050405020304" charset="0"/>
              </a:rPr>
              <a:t>. </a:t>
            </a:r>
            <a:endParaRPr lang="ru-RU" sz="27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 algn="ctr"/>
            <a:r>
              <a:rPr lang="ru-RU" sz="2700" dirty="0" smtClean="0">
                <a:latin typeface="Times New Roman" panose="02020603050405020304" charset="0"/>
                <a:cs typeface="Times New Roman" panose="02020603050405020304" charset="0"/>
              </a:rPr>
              <a:t>Ключевые </a:t>
            </a:r>
            <a:r>
              <a:rPr lang="ru-RU" sz="2700" dirty="0" smtClean="0">
                <a:latin typeface="Times New Roman" panose="02020603050405020304" charset="0"/>
                <a:cs typeface="Times New Roman" panose="02020603050405020304" charset="0"/>
              </a:rPr>
              <a:t>партнеры: </a:t>
            </a:r>
            <a:endParaRPr lang="ru-RU" sz="27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 algn="ctr">
              <a:buFont typeface="Arial" pitchFamily="34" charset="0"/>
              <a:buChar char="•"/>
            </a:pPr>
            <a:r>
              <a:rPr lang="ru-RU" sz="2700" dirty="0" smtClean="0">
                <a:latin typeface="Times New Roman" panose="02020603050405020304" charset="0"/>
                <a:cs typeface="Times New Roman" panose="02020603050405020304" charset="0"/>
              </a:rPr>
              <a:t>Поставщики </a:t>
            </a:r>
            <a:r>
              <a:rPr lang="ru-RU" sz="2700" dirty="0" smtClean="0">
                <a:latin typeface="Times New Roman" panose="02020603050405020304" charset="0"/>
                <a:cs typeface="Times New Roman" panose="02020603050405020304" charset="0"/>
              </a:rPr>
              <a:t>товаров для вендингового аппарата. </a:t>
            </a:r>
            <a:endParaRPr lang="ru-RU" sz="27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 algn="ctr">
              <a:buFont typeface="Arial" pitchFamily="34" charset="0"/>
              <a:buChar char="•"/>
            </a:pPr>
            <a:r>
              <a:rPr lang="ru-RU" sz="2700" dirty="0" smtClean="0">
                <a:latin typeface="Times New Roman" panose="02020603050405020304" charset="0"/>
                <a:cs typeface="Times New Roman" panose="02020603050405020304" charset="0"/>
              </a:rPr>
              <a:t>Рекламодатели </a:t>
            </a:r>
            <a:r>
              <a:rPr lang="ru-RU" sz="2700" dirty="0" smtClean="0">
                <a:latin typeface="Times New Roman" panose="02020603050405020304" charset="0"/>
                <a:cs typeface="Times New Roman" panose="02020603050405020304" charset="0"/>
              </a:rPr>
              <a:t>(местные бизнесы, университет). </a:t>
            </a:r>
            <a:endParaRPr lang="ru-RU" sz="27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 algn="ctr"/>
            <a:r>
              <a:rPr lang="ru-RU" sz="2700" dirty="0" smtClean="0">
                <a:latin typeface="Times New Roman" panose="02020603050405020304" charset="0"/>
                <a:cs typeface="Times New Roman" panose="02020603050405020304" charset="0"/>
              </a:rPr>
              <a:t>Ключевые </a:t>
            </a:r>
            <a:r>
              <a:rPr lang="ru-RU" sz="2700" dirty="0" smtClean="0">
                <a:latin typeface="Times New Roman" panose="02020603050405020304" charset="0"/>
                <a:cs typeface="Times New Roman" panose="02020603050405020304" charset="0"/>
              </a:rPr>
              <a:t>ресурсы: </a:t>
            </a:r>
            <a:endParaRPr lang="ru-RU" sz="27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 algn="ctr">
              <a:buFont typeface="Arial" pitchFamily="34" charset="0"/>
              <a:buChar char="•"/>
            </a:pPr>
            <a:r>
              <a:rPr lang="ru-RU" sz="2700" dirty="0" err="1" smtClean="0">
                <a:latin typeface="Times New Roman" panose="02020603050405020304" charset="0"/>
                <a:cs typeface="Times New Roman" panose="02020603050405020304" charset="0"/>
              </a:rPr>
              <a:t>Вендинговые</a:t>
            </a:r>
            <a:r>
              <a:rPr lang="ru-RU" sz="2700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ru-RU" sz="2700" dirty="0" smtClean="0">
                <a:latin typeface="Times New Roman" panose="02020603050405020304" charset="0"/>
                <a:cs typeface="Times New Roman" panose="02020603050405020304" charset="0"/>
              </a:rPr>
              <a:t>аппараты. </a:t>
            </a:r>
            <a:endParaRPr lang="ru-RU" sz="27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 algn="ctr">
              <a:buFont typeface="Arial" pitchFamily="34" charset="0"/>
              <a:buChar char="•"/>
            </a:pPr>
            <a:r>
              <a:rPr lang="ru-RU" sz="2700" dirty="0" smtClean="0">
                <a:latin typeface="Times New Roman" panose="02020603050405020304" charset="0"/>
                <a:cs typeface="Times New Roman" panose="02020603050405020304" charset="0"/>
              </a:rPr>
              <a:t>Платформы </a:t>
            </a:r>
            <a:r>
              <a:rPr lang="ru-RU" sz="2700" dirty="0" smtClean="0">
                <a:latin typeface="Times New Roman" panose="02020603050405020304" charset="0"/>
                <a:cs typeface="Times New Roman" panose="02020603050405020304" charset="0"/>
              </a:rPr>
              <a:t>для обратной связи (чаты, социальные сети). </a:t>
            </a:r>
            <a:endParaRPr lang="ru-RU" sz="27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 algn="ctr"/>
            <a:r>
              <a:rPr lang="ru-RU" sz="2700" dirty="0" smtClean="0">
                <a:latin typeface="Times New Roman" panose="02020603050405020304" charset="0"/>
                <a:cs typeface="Times New Roman" panose="02020603050405020304" charset="0"/>
              </a:rPr>
              <a:t>Ключевые </a:t>
            </a:r>
            <a:r>
              <a:rPr lang="ru-RU" sz="2700" dirty="0" smtClean="0">
                <a:latin typeface="Times New Roman" panose="02020603050405020304" charset="0"/>
                <a:cs typeface="Times New Roman" panose="02020603050405020304" charset="0"/>
              </a:rPr>
              <a:t>действия: </a:t>
            </a:r>
            <a:endParaRPr lang="ru-RU" sz="27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 algn="ctr">
              <a:buFont typeface="Arial" pitchFamily="34" charset="0"/>
              <a:buChar char="•"/>
            </a:pPr>
            <a:r>
              <a:rPr lang="ru-RU" sz="2700" dirty="0" smtClean="0">
                <a:latin typeface="Times New Roman" panose="02020603050405020304" charset="0"/>
                <a:cs typeface="Times New Roman" panose="02020603050405020304" charset="0"/>
              </a:rPr>
              <a:t>Установка </a:t>
            </a:r>
            <a:r>
              <a:rPr lang="ru-RU" sz="2700" dirty="0" smtClean="0">
                <a:latin typeface="Times New Roman" panose="02020603050405020304" charset="0"/>
                <a:cs typeface="Times New Roman" panose="02020603050405020304" charset="0"/>
              </a:rPr>
              <a:t>и обслуживание </a:t>
            </a:r>
            <a:r>
              <a:rPr lang="ru-RU" sz="2700" dirty="0" err="1" smtClean="0">
                <a:latin typeface="Times New Roman" panose="02020603050405020304" charset="0"/>
                <a:cs typeface="Times New Roman" panose="02020603050405020304" charset="0"/>
              </a:rPr>
              <a:t>вендинговых</a:t>
            </a:r>
            <a:r>
              <a:rPr lang="ru-RU" sz="2700" dirty="0" smtClean="0">
                <a:latin typeface="Times New Roman" panose="02020603050405020304" charset="0"/>
                <a:cs typeface="Times New Roman" panose="02020603050405020304" charset="0"/>
              </a:rPr>
              <a:t> аппаратов. </a:t>
            </a:r>
            <a:endParaRPr lang="ru-RU" sz="27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 algn="ctr">
              <a:buFont typeface="Arial" pitchFamily="34" charset="0"/>
              <a:buChar char="•"/>
            </a:pPr>
            <a:r>
              <a:rPr lang="ru-RU" sz="2700" dirty="0" smtClean="0">
                <a:latin typeface="Times New Roman" panose="02020603050405020304" charset="0"/>
                <a:cs typeface="Times New Roman" panose="02020603050405020304" charset="0"/>
              </a:rPr>
              <a:t>Проведение </a:t>
            </a:r>
            <a:r>
              <a:rPr lang="ru-RU" sz="2700" dirty="0" smtClean="0">
                <a:latin typeface="Times New Roman" panose="02020603050405020304" charset="0"/>
                <a:cs typeface="Times New Roman" panose="02020603050405020304" charset="0"/>
              </a:rPr>
              <a:t>рекламных кампаний. </a:t>
            </a:r>
            <a:endParaRPr lang="ru-RU" sz="27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 algn="ctr">
              <a:buFont typeface="Arial" pitchFamily="34" charset="0"/>
              <a:buChar char="•"/>
            </a:pPr>
            <a:r>
              <a:rPr lang="ru-RU" sz="2700" dirty="0" smtClean="0">
                <a:latin typeface="Times New Roman" panose="02020603050405020304" charset="0"/>
                <a:cs typeface="Times New Roman" panose="02020603050405020304" charset="0"/>
              </a:rPr>
              <a:t>Сбор </a:t>
            </a:r>
            <a:r>
              <a:rPr lang="ru-RU" sz="2700" dirty="0" smtClean="0">
                <a:latin typeface="Times New Roman" panose="02020603050405020304" charset="0"/>
                <a:cs typeface="Times New Roman" panose="02020603050405020304" charset="0"/>
              </a:rPr>
              <a:t>и анализ обратной связи от клиентов. </a:t>
            </a:r>
            <a:endParaRPr lang="ru-RU" sz="27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 algn="ctr"/>
            <a:r>
              <a:rPr lang="ru-RU" sz="2700" dirty="0" smtClean="0">
                <a:latin typeface="Times New Roman" panose="02020603050405020304" charset="0"/>
                <a:cs typeface="Times New Roman" panose="02020603050405020304" charset="0"/>
              </a:rPr>
              <a:t>Структура </a:t>
            </a:r>
            <a:r>
              <a:rPr lang="ru-RU" sz="2700" dirty="0" smtClean="0">
                <a:latin typeface="Times New Roman" panose="02020603050405020304" charset="0"/>
                <a:cs typeface="Times New Roman" panose="02020603050405020304" charset="0"/>
              </a:rPr>
              <a:t>затрат: </a:t>
            </a:r>
            <a:endParaRPr lang="ru-RU" sz="27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 algn="ctr">
              <a:buFont typeface="Arial" pitchFamily="34" charset="0"/>
              <a:buChar char="•"/>
            </a:pPr>
            <a:r>
              <a:rPr lang="ru-RU" sz="2700" dirty="0" smtClean="0">
                <a:latin typeface="Times New Roman" panose="02020603050405020304" charset="0"/>
                <a:cs typeface="Times New Roman" panose="02020603050405020304" charset="0"/>
              </a:rPr>
              <a:t>Закупка </a:t>
            </a:r>
            <a:r>
              <a:rPr lang="ru-RU" sz="2700" dirty="0" smtClean="0">
                <a:latin typeface="Times New Roman" panose="02020603050405020304" charset="0"/>
                <a:cs typeface="Times New Roman" panose="02020603050405020304" charset="0"/>
              </a:rPr>
              <a:t>и обслуживание </a:t>
            </a:r>
            <a:r>
              <a:rPr lang="ru-RU" sz="2700" dirty="0" err="1" smtClean="0">
                <a:latin typeface="Times New Roman" panose="02020603050405020304" charset="0"/>
                <a:cs typeface="Times New Roman" panose="02020603050405020304" charset="0"/>
              </a:rPr>
              <a:t>вендинговых</a:t>
            </a:r>
            <a:r>
              <a:rPr lang="ru-RU" sz="2700" dirty="0" smtClean="0">
                <a:latin typeface="Times New Roman" panose="02020603050405020304" charset="0"/>
                <a:cs typeface="Times New Roman" panose="02020603050405020304" charset="0"/>
              </a:rPr>
              <a:t> аппаратов. </a:t>
            </a:r>
            <a:endParaRPr lang="ru-RU" sz="27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 algn="ctr">
              <a:buFont typeface="Arial" pitchFamily="34" charset="0"/>
              <a:buChar char="•"/>
            </a:pPr>
            <a:r>
              <a:rPr lang="ru-RU" sz="2700" dirty="0" smtClean="0">
                <a:latin typeface="Times New Roman" panose="02020603050405020304" charset="0"/>
                <a:cs typeface="Times New Roman" panose="02020603050405020304" charset="0"/>
              </a:rPr>
              <a:t>Расходы </a:t>
            </a:r>
            <a:r>
              <a:rPr lang="ru-RU" sz="2700" dirty="0" smtClean="0">
                <a:latin typeface="Times New Roman" panose="02020603050405020304" charset="0"/>
                <a:cs typeface="Times New Roman" panose="02020603050405020304" charset="0"/>
              </a:rPr>
              <a:t>на рекламу и продвижение. </a:t>
            </a:r>
            <a:endParaRPr lang="ru-RU" sz="27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 algn="ctr">
              <a:buFont typeface="Arial" pitchFamily="34" charset="0"/>
              <a:buChar char="•"/>
            </a:pPr>
            <a:r>
              <a:rPr lang="ru-RU" sz="2700" dirty="0" smtClean="0">
                <a:latin typeface="Times New Roman" panose="02020603050405020304" charset="0"/>
                <a:cs typeface="Times New Roman" panose="02020603050405020304" charset="0"/>
              </a:rPr>
              <a:t>Затраты </a:t>
            </a:r>
            <a:r>
              <a:rPr lang="ru-RU" sz="2700" dirty="0" smtClean="0">
                <a:latin typeface="Times New Roman" panose="02020603050405020304" charset="0"/>
                <a:cs typeface="Times New Roman" panose="02020603050405020304" charset="0"/>
              </a:rPr>
              <a:t>на анализ и обработку обратной связи. </a:t>
            </a:r>
            <a:endParaRPr lang="ru-RU" sz="2700" dirty="0" smtClean="0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11358372" cy="1135824"/>
          </a:xfrm>
        </p:spPr>
        <p:txBody>
          <a:bodyPr/>
          <a:lstStyle/>
          <a:p>
            <a:pPr>
              <a:buNone/>
            </a:pPr>
            <a:endParaRPr lang="ru-RU" sz="2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3"/>
          </p:nvPr>
        </p:nvSpPr>
        <p:spPr>
          <a:xfrm>
            <a:off x="894587" y="1578077"/>
            <a:ext cx="18432491" cy="8919235"/>
          </a:xfrm>
        </p:spPr>
        <p:txBody>
          <a:bodyPr/>
          <a:lstStyle/>
          <a:p>
            <a:r>
              <a:rPr lang="ru-RU" sz="2800" b="1" dirty="0" smtClean="0"/>
              <a:t>Разработка </a:t>
            </a:r>
            <a:r>
              <a:rPr lang="ru-RU" sz="2800" b="1" dirty="0" smtClean="0"/>
              <a:t>концепции</a:t>
            </a:r>
            <a:r>
              <a:rPr lang="ru-RU" sz="2800" dirty="0" smtClean="0"/>
              <a:t>:</a:t>
            </a:r>
          </a:p>
          <a:p>
            <a:pPr lvl="1"/>
            <a:r>
              <a:rPr lang="ru-RU" sz="2800" dirty="0" smtClean="0"/>
              <a:t>Определены ключевые цели и задачи проекта.</a:t>
            </a:r>
          </a:p>
          <a:p>
            <a:pPr lvl="1"/>
            <a:r>
              <a:rPr lang="ru-RU" sz="2800" dirty="0" smtClean="0"/>
              <a:t>Создана концептуальная модель, описывающая основные функции и особенности продукта.</a:t>
            </a:r>
          </a:p>
          <a:p>
            <a:r>
              <a:rPr lang="ru-RU" sz="2800" b="1" dirty="0" smtClean="0"/>
              <a:t>Создание </a:t>
            </a:r>
            <a:r>
              <a:rPr lang="ru-RU" sz="2800" b="1" dirty="0" smtClean="0"/>
              <a:t>прототипа</a:t>
            </a:r>
            <a:r>
              <a:rPr lang="ru-RU" sz="2800" dirty="0" smtClean="0"/>
              <a:t>:</a:t>
            </a:r>
          </a:p>
          <a:p>
            <a:pPr lvl="1"/>
            <a:r>
              <a:rPr lang="ru-RU" sz="2800" dirty="0" smtClean="0"/>
              <a:t>Разработан функциональный прототип, который демонстрирует основные функции продукта.</a:t>
            </a:r>
          </a:p>
          <a:p>
            <a:pPr lvl="1"/>
            <a:r>
              <a:rPr lang="ru-RU" sz="2800" dirty="0" smtClean="0"/>
              <a:t>Проведены тестирования прототипа с пользователями для получения обратной связи.</a:t>
            </a:r>
          </a:p>
          <a:p>
            <a:pPr lvl="1"/>
            <a:r>
              <a:rPr lang="ru-RU" sz="2800" dirty="0" smtClean="0"/>
              <a:t>Внесены изменения в прототип на основе полученных данных, улучшая пользовательский интерфейс и опыт.</a:t>
            </a:r>
          </a:p>
          <a:p>
            <a:r>
              <a:rPr lang="ru-RU" sz="2800" b="1" dirty="0" smtClean="0"/>
              <a:t>Проведение рыночного исследования</a:t>
            </a:r>
            <a:r>
              <a:rPr lang="ru-RU" sz="2800" dirty="0" smtClean="0"/>
              <a:t>:</a:t>
            </a:r>
          </a:p>
          <a:p>
            <a:pPr lvl="1"/>
            <a:r>
              <a:rPr lang="ru-RU" sz="2800" dirty="0" smtClean="0"/>
              <a:t>Выполнен анализ целевой аудитории и их потребностей.</a:t>
            </a:r>
          </a:p>
          <a:p>
            <a:pPr lvl="1"/>
            <a:r>
              <a:rPr lang="ru-RU" sz="2800" dirty="0" smtClean="0"/>
              <a:t>Исследованы конкуренты и их предложения на рынке.</a:t>
            </a:r>
          </a:p>
          <a:p>
            <a:pPr lvl="1"/>
            <a:r>
              <a:rPr lang="ru-RU" sz="2800" dirty="0" smtClean="0"/>
              <a:t>Собраны данные о тенденциях и предпочтениях пользователей, что помогло в формировании стратегии выхода на рынок.</a:t>
            </a:r>
          </a:p>
          <a:p>
            <a:r>
              <a:rPr lang="ru-RU" sz="2800" b="1" dirty="0" smtClean="0"/>
              <a:t>Приобретение опыта</a:t>
            </a:r>
            <a:r>
              <a:rPr lang="ru-RU" sz="2800" dirty="0" smtClean="0"/>
              <a:t>:</a:t>
            </a:r>
          </a:p>
          <a:p>
            <a:pPr lvl="1"/>
            <a:r>
              <a:rPr lang="ru-RU" sz="2800" dirty="0" smtClean="0"/>
              <a:t>Накоплен значительный опыт в разработке и тестировании продуктов</a:t>
            </a:r>
            <a:r>
              <a:rPr lang="ru-RU" sz="2800" dirty="0" smtClean="0"/>
              <a:t>.</a:t>
            </a:r>
          </a:p>
          <a:p>
            <a:pPr lvl="1"/>
            <a:r>
              <a:rPr lang="ru-RU" sz="2800" dirty="0" smtClean="0"/>
              <a:t>Приобретение новых знакомств.</a:t>
            </a:r>
            <a:endParaRPr lang="ru-RU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>
            <a:fillRect/>
          </a:stretch>
        </p:blipFill>
        <p:spPr>
          <a:xfrm>
            <a:off x="7370064" y="1096849"/>
            <a:ext cx="13331952" cy="10218851"/>
          </a:xfrm>
          <a:prstGeom prst="rect">
            <a:avLst/>
          </a:prstGeom>
        </p:spPr>
      </p:pic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endParaRPr lang="ru-RU" sz="2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4" name="Текст 23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5" name="Текст 24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Текст 26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8" name="Текст 27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1" name="Текст 30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3" name="Текст 32"/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4" name="Рисунок 33" descr="Screenshot_19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8387" y="1334564"/>
            <a:ext cx="13960744" cy="97451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Сайт </a:t>
            </a:r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 smtClean="0"/>
              <a:t>email</a:t>
            </a:r>
            <a:endParaRPr lang="ru-RU"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/>
          <p:cNvSpPr txBox="1"/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 smtClean="0"/>
              <a:t>-</a:t>
            </a:r>
          </a:p>
          <a:p>
            <a:pPr>
              <a:lnSpc>
                <a:spcPts val="4360"/>
              </a:lnSpc>
              <a:buClrTx/>
            </a:pPr>
            <a:r>
              <a:rPr lang="en-US" sz="2800" dirty="0" smtClean="0"/>
              <a:t>+7 911 372 41 69</a:t>
            </a:r>
            <a:endParaRPr lang="ru-RU" sz="2800" dirty="0" smtClean="0"/>
          </a:p>
          <a:p>
            <a:pPr>
              <a:lnSpc>
                <a:spcPts val="4360"/>
              </a:lnSpc>
              <a:buClrTx/>
            </a:pPr>
            <a:r>
              <a:rPr lang="en-US" sz="2800" dirty="0" smtClean="0"/>
              <a:t>v8921921@gmail</a:t>
            </a:r>
            <a:r>
              <a:rPr lang="ru-RU" sz="2800" dirty="0" smtClean="0"/>
              <a:t>.</a:t>
            </a:r>
            <a:r>
              <a:rPr lang="en-US" sz="2800" dirty="0" smtClean="0"/>
              <a:t>com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3A4F37C-2065-498A-9F8A-F1C3212BD4FE}">
  <ds:schemaRefs/>
</ds:datastoreItem>
</file>

<file path=customXml/itemProps2.xml><?xml version="1.0" encoding="utf-8"?>
<ds:datastoreItem xmlns:ds="http://schemas.openxmlformats.org/officeDocument/2006/customXml" ds:itemID="{9FF58AEB-2291-40AF-B249-515FE11CFB6E}">
  <ds:schemaRefs/>
</ds:datastoreItem>
</file>

<file path=customXml/itemProps3.xml><?xml version="1.0" encoding="utf-8"?>
<ds:datastoreItem xmlns:ds="http://schemas.openxmlformats.org/officeDocument/2006/customXml" ds:itemID="{3FF6784E-6852-4EC6-93B9-B2F40371A23B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1091</Words>
  <Application>Microsoft Office PowerPoint</Application>
  <PresentationFormat>Произвольный</PresentationFormat>
  <Paragraphs>81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ОБЛОЖКИ</vt:lpstr>
      <vt:lpstr>РАЗДЕЛИТЕЛИ</vt:lpstr>
      <vt:lpstr>Слайд 1</vt:lpstr>
      <vt:lpstr>Актуальность проекта</vt:lpstr>
      <vt:lpstr>Проблема</vt:lpstr>
      <vt:lpstr>Решение</vt:lpstr>
      <vt:lpstr>Рынок</vt:lpstr>
      <vt:lpstr>Слайд 6</vt:lpstr>
      <vt:lpstr>Бизнес-модель</vt:lpstr>
      <vt:lpstr>Текущие результаты</vt:lpstr>
      <vt:lpstr>Команда</vt:lpstr>
      <vt:lpstr>Контакты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1</cp:lastModifiedBy>
  <cp:revision>221</cp:revision>
  <dcterms:created xsi:type="dcterms:W3CDTF">2021-03-01T12:07:00Z</dcterms:created>
  <dcterms:modified xsi:type="dcterms:W3CDTF">2024-12-26T13:58:08Z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2021-03-01T03:00:00Z</vt:filetime>
  </property>
  <property fmtid="{D5CDD505-2E9C-101B-9397-08002B2CF9AE}" pid="3" name="ContentTypeId">
    <vt:lpwstr>0x010100389BBA01C4FE21449AAFFFA76EBF4062</vt:lpwstr>
  </property>
  <property fmtid="{D5CDD505-2E9C-101B-9397-08002B2CF9AE}" pid="4" name="ICV">
    <vt:lpwstr>0CD18F4A9A9A4401B51E4E7E4ECE53FA_13</vt:lpwstr>
  </property>
  <property fmtid="{D5CDD505-2E9C-101B-9397-08002B2CF9AE}" pid="5" name="KSOProductBuildVer">
    <vt:lpwstr>1049-12.2.0.18911</vt:lpwstr>
  </property>
</Properties>
</file>