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65DD50D-D8D0-4D93-9D4E-EE4DAE147506}">
  <a:tblStyle styleId="{665DD50D-D8D0-4D93-9D4E-EE4DAE14750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2.xml"/><Relationship Id="rId6" Type="http://schemas.openxmlformats.org/officeDocument/2006/relationships/slideMaster" Target="slideMasters/slideMaster2.xml"/><Relationship Id="rId18" Type="http://schemas.openxmlformats.org/officeDocument/2006/relationships/slide" Target="slides/slide1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22c67d0a74f_0_15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2c67d0a74f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g22c67d0a74f_0_1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2c67d0a74f_0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g22c67d0a74f_0_3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2c67d0a74f_0_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g22c67d0a74f_0_37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2c67d0a74f_0_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g22c67d0a74f_0_43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2cbdce98a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g22cbdce98a8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2c67d0a74f_0_4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g22c67d0a74f_0_49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5aa927d06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g25aa927d068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2c67d0a74f_0_5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g22c67d0a74f_0_50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2cbdce98a8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2cbdce98a8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2c67d0a74f_0_5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2c67d0a74f_0_5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2c67d0a74f_0_5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g22c67d0a74f_0_57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22c67d0a74f_0_5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g22c67d0a74f_0_58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g"/><Relationship Id="rId3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g"/><Relationship Id="rId3" Type="http://schemas.openxmlformats.org/officeDocument/2006/relationships/image" Target="../media/image10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59" name="Google Shape;59;p15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80" name="Google Shape;80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b="4320" l="0" r="2181" t="1756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5" name="Google Shape;85;p22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6" name="Google Shape;86;p22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87" name="Google Shape;87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93" name="Google Shape;9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2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97" name="Google Shape;97;p2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98" name="Google Shape;98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99" name="Google Shape;99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sz="27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5" name="Google Shape;55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56" name="Google Shape;56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3.jpg"/><Relationship Id="rId6" Type="http://schemas.openxmlformats.org/officeDocument/2006/relationships/image" Target="../media/image11.png"/><Relationship Id="rId7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26" y="1257872"/>
            <a:ext cx="5037600" cy="86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500">
                <a:solidFill>
                  <a:srgbClr val="0000FF"/>
                </a:solidFill>
                <a:latin typeface="Raleway"/>
                <a:ea typeface="Raleway"/>
                <a:cs typeface="Raleway"/>
                <a:sym typeface="Raleway"/>
              </a:rPr>
              <a:t>Stress Virtual Assistant</a:t>
            </a:r>
            <a:r>
              <a:rPr lang="ru" sz="4400">
                <a:solidFill>
                  <a:schemeClr val="dk1"/>
                </a:solidFill>
              </a:rPr>
              <a:t> </a:t>
            </a:r>
            <a:endParaRPr sz="44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6826" y="2255500"/>
            <a:ext cx="4215600" cy="3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ru">
                <a:solidFill>
                  <a:srgbClr val="FF2F2D"/>
                </a:solidFill>
              </a:rPr>
              <a:t>Спокойствие… Только спокойствие</a:t>
            </a:r>
            <a:endParaRPr b="1">
              <a:solidFill>
                <a:srgbClr val="FF2F2D"/>
              </a:solidFill>
            </a:endParaRPr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3" name="Google Shape;113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 txBox="1"/>
          <p:nvPr>
            <p:ph idx="1" type="body"/>
          </p:nvPr>
        </p:nvSpPr>
        <p:spPr>
          <a:xfrm>
            <a:off x="456825" y="1597801"/>
            <a:ext cx="6153300" cy="13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ru">
                <a:solidFill>
                  <a:srgbClr val="FF2F2D"/>
                </a:solidFill>
              </a:rPr>
              <a:t>Экономика любой страны делает ставку на развитие малого предпринимательства. Но в процессе занятия им люди испытывают большой стресс по разным причинам, что негативно сказывается на их здоровье. Предприниматели могут не замечать изменений в состоянии здоровьи и нуждаются в привентивных мерах по его улучшению. Т.е. предпринимателей становится всё больше, то и проблема начинает приобретать массовый характер.</a:t>
            </a:r>
            <a:endParaRPr b="1">
              <a:solidFill>
                <a:srgbClr val="FF2F2D"/>
              </a:solidFill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22500" y="2812525"/>
            <a:ext cx="7229100" cy="15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609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Актуальность (степень  важности/востребованности решения определенной проблемы, задачи или вопроса на текущий момент, в конкретной ситуации, предпосылки, почему сможем решить /научно-технологические заделы)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rtl="0" algn="l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проблема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тренды/данные, подтверждающие актуальность для ВУЗа/региона/предприятия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почему сможем решить /какие научно-технологические заделы, компетенции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2F2D"/>
                </a:solidFill>
              </a:rPr>
              <a:t>Предприниматели, находящиеся в стрессовом периоде (горят сроки по проектам, проводится серьезная проверка и т.д.) и не обладающие необходимой стрессоустойчивостью и/или имеющие проблемы со здоровьем, возможно, что представители старшего поколения.</a:t>
            </a:r>
            <a:endParaRPr b="1">
              <a:solidFill>
                <a:srgbClr val="FF2F2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Кто является потенциальным потребителем вашего продукта/услуги, какие сегменты можете выделить, опишите целевую аудиторию, приведите конкретные характеристики сегмента клиентов, с которым будете работать;</a:t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456818" y="2568881"/>
            <a:ext cx="6568200" cy="16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проблема клиента, которую вы решаете; почему существующих вариантов решения недостаточно;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2F2D"/>
                </a:solidFill>
              </a:rPr>
              <a:t>Нахождение в стрессовой состоянии, невозможность качественно выполнять свою работу. Известные решения либо не опробованы, либо уже не оказывают должного эффекта.</a:t>
            </a:r>
            <a:endParaRPr b="1">
              <a:solidFill>
                <a:srgbClr val="FF2F2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/>
          <p:nvPr>
            <p:ph idx="1" type="body"/>
          </p:nvPr>
        </p:nvSpPr>
        <p:spPr>
          <a:xfrm>
            <a:off x="456818" y="2183281"/>
            <a:ext cx="7993200" cy="20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описать, какое научно-технологическое решение лежит в основе продуктового предложения стартап-проекта</a:t>
            </a:r>
            <a:r>
              <a:rPr lang="ru">
                <a:solidFill>
                  <a:srgbClr val="132C40"/>
                </a:solidFill>
              </a:rPr>
              <a:t>,  </a:t>
            </a:r>
            <a:r>
              <a:rPr b="1" lang="ru">
                <a:solidFill>
                  <a:srgbClr val="0000FF"/>
                </a:solidFill>
              </a:rPr>
              <a:t>Виртуальный помощник на базе ИИ</a:t>
            </a:r>
            <a:endParaRPr b="1">
              <a:solidFill>
                <a:srgbClr val="0000FF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какой существует научно-технологический  задел  (состояние на начало проекта) </a:t>
            </a:r>
            <a:r>
              <a:rPr b="1" lang="ru">
                <a:solidFill>
                  <a:srgbClr val="0000FF"/>
                </a:solidFill>
              </a:rPr>
              <a:t>иллюстрация структуры приложения</a:t>
            </a:r>
            <a:r>
              <a:rPr lang="ru">
                <a:solidFill>
                  <a:srgbClr val="132C40"/>
                </a:solidFill>
              </a:rPr>
              <a:t> 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основные предполагаемые технические параметры </a:t>
            </a:r>
            <a:r>
              <a:rPr b="1" lang="ru">
                <a:solidFill>
                  <a:srgbClr val="0000FF"/>
                </a:solidFill>
              </a:rPr>
              <a:t>приложение в телефоне с виртуальным помощником</a:t>
            </a:r>
            <a:endParaRPr b="1">
              <a:solidFill>
                <a:srgbClr val="0000FF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что вы предлагаете, уникальные преимущества и выгоды для клиента: </a:t>
            </a:r>
            <a:r>
              <a:rPr b="1" lang="ru">
                <a:solidFill>
                  <a:srgbClr val="0000FF"/>
                </a:solidFill>
              </a:rPr>
              <a:t>методики успокоения, доступность здесь и сейчас</a:t>
            </a:r>
            <a:endParaRPr b="1">
              <a:solidFill>
                <a:srgbClr val="0000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30"/>
          <p:cNvSpPr txBox="1"/>
          <p:nvPr>
            <p:ph idx="1" type="body"/>
          </p:nvPr>
        </p:nvSpPr>
        <p:spPr>
          <a:xfrm>
            <a:off x="356132" y="1481081"/>
            <a:ext cx="7743900" cy="9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предложение;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6" name="Google Shape;186;p30"/>
          <p:cNvSpPr txBox="1"/>
          <p:nvPr/>
        </p:nvSpPr>
        <p:spPr>
          <a:xfrm>
            <a:off x="808057" y="2355650"/>
            <a:ext cx="5118900" cy="22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200">
                <a:solidFill>
                  <a:srgbClr val="0000FF"/>
                </a:solidFill>
                <a:latin typeface="Raleway"/>
                <a:ea typeface="Raleway"/>
                <a:cs typeface="Raleway"/>
                <a:sym typeface="Raleway"/>
              </a:rPr>
              <a:t>S</a:t>
            </a:r>
            <a:r>
              <a:rPr b="1" lang="ru" sz="1200">
                <a:solidFill>
                  <a:srgbClr val="0000FF"/>
                </a:solidFill>
                <a:latin typeface="Raleway"/>
                <a:ea typeface="Raleway"/>
                <a:cs typeface="Raleway"/>
                <a:sym typeface="Raleway"/>
              </a:rPr>
              <a:t>tress Virtual Assistant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200">
                <a:solidFill>
                  <a:srgbClr val="0000FF"/>
                </a:solidFill>
                <a:latin typeface="Raleway"/>
                <a:ea typeface="Raleway"/>
                <a:cs typeface="Raleway"/>
                <a:sym typeface="Raleway"/>
              </a:rPr>
              <a:t>предпринимателям</a:t>
            </a:r>
            <a:endParaRPr b="1" sz="1200">
              <a:solidFill>
                <a:srgbClr val="00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200">
                <a:solidFill>
                  <a:srgbClr val="0000FF"/>
                </a:solidFill>
                <a:latin typeface="Raleway"/>
                <a:ea typeface="Raleway"/>
                <a:cs typeface="Raleway"/>
                <a:sym typeface="Raleway"/>
              </a:rPr>
              <a:t>стрессовой ситуации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200">
                <a:solidFill>
                  <a:srgbClr val="0000FF"/>
                </a:solidFill>
                <a:latin typeface="Raleway"/>
                <a:ea typeface="Raleway"/>
                <a:cs typeface="Raleway"/>
                <a:sym typeface="Raleway"/>
              </a:rPr>
              <a:t>сохранения работоспособности и здоровья</a:t>
            </a:r>
            <a:endParaRPr b="1" sz="1200">
              <a:solidFill>
                <a:srgbClr val="00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200">
                <a:solidFill>
                  <a:srgbClr val="0000FF"/>
                </a:solidFill>
                <a:latin typeface="Raleway"/>
                <a:ea typeface="Raleway"/>
                <a:cs typeface="Raleway"/>
                <a:sym typeface="Raleway"/>
              </a:rPr>
              <a:t>виртуального помощника, работающего на ИИ</a:t>
            </a:r>
            <a:endParaRPr b="1" sz="1200">
              <a:solidFill>
                <a:srgbClr val="00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200">
                <a:solidFill>
                  <a:srgbClr val="0000FF"/>
                </a:solidFill>
                <a:latin typeface="Raleway"/>
                <a:ea typeface="Raleway"/>
                <a:cs typeface="Raleway"/>
                <a:sym typeface="Raleway"/>
              </a:rPr>
              <a:t>сохранения здоровья и работоспособности</a:t>
            </a:r>
            <a:endParaRPr b="1" sz="1200">
              <a:solidFill>
                <a:srgbClr val="00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31"/>
          <p:cNvSpPr txBox="1"/>
          <p:nvPr/>
        </p:nvSpPr>
        <p:spPr>
          <a:xfrm>
            <a:off x="488944" y="2340288"/>
            <a:ext cx="69366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Рынок мобильных приложений для здоровья (236 млрд долларов к 2027 г.).</a:t>
            </a:r>
            <a:endParaRPr b="1" sz="1200">
              <a:solidFill>
                <a:srgbClr val="FF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7" name="Google Shape;197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08" name="Google Shape;208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32"/>
          <p:cNvSpPr txBox="1"/>
          <p:nvPr/>
        </p:nvSpPr>
        <p:spPr>
          <a:xfrm>
            <a:off x="488944" y="2340288"/>
            <a:ext cx="6936600" cy="20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Перечислите основных конкурентов, как прямых, так и косвенных: </a:t>
            </a:r>
            <a:r>
              <a:rPr b="1" lang="ru" sz="1200">
                <a:solidFill>
                  <a:srgbClr val="0000FF"/>
                </a:solidFill>
                <a:latin typeface="Raleway"/>
                <a:ea typeface="Raleway"/>
                <a:cs typeface="Raleway"/>
                <a:sym typeface="Raleway"/>
              </a:rPr>
              <a:t>самоуверенность (само пройдёт), врачи, друзья-знакомые, другие приложения, другие способы развлечения, лекарства, простые средства;</a:t>
            </a:r>
            <a:endParaRPr b="1" sz="1200">
              <a:solidFill>
                <a:srgbClr val="00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Укажите их сильные и слабые стороны: </a:t>
            </a:r>
            <a:r>
              <a:rPr b="1" lang="ru" sz="1200">
                <a:solidFill>
                  <a:srgbClr val="0000FF"/>
                </a:solidFill>
                <a:latin typeface="Raleway"/>
                <a:ea typeface="Raleway"/>
                <a:cs typeface="Raleway"/>
                <a:sym typeface="Raleway"/>
              </a:rPr>
              <a:t>положительный прошлый опыт, профессионализм, не оказывают должного эффекта</a:t>
            </a:r>
            <a:endParaRPr b="1" sz="1200">
              <a:solidFill>
                <a:srgbClr val="00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Предложите вашу стратегию, за счет чего вы сможете преодолеть конкурентов или отстроиться от них: </a:t>
            </a:r>
            <a:r>
              <a:rPr b="1" lang="ru" sz="1200">
                <a:solidFill>
                  <a:srgbClr val="0000FF"/>
                </a:solidFill>
                <a:latin typeface="Raleway"/>
                <a:ea typeface="Raleway"/>
                <a:cs typeface="Raleway"/>
                <a:sym typeface="Raleway"/>
              </a:rPr>
              <a:t>бесплатные базовые функции по поиску: звуки природы, красивые виды и т.д.; более адресное предложение исходя из анализа на основе ИИ их предыдущего выбора. </a:t>
            </a:r>
            <a:endParaRPr b="1" sz="1200">
              <a:solidFill>
                <a:srgbClr val="00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0" name="Google Shape;210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3"/>
          <p:cNvSpPr txBox="1"/>
          <p:nvPr/>
        </p:nvSpPr>
        <p:spPr>
          <a:xfrm>
            <a:off x="488944" y="2345556"/>
            <a:ext cx="69366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0000FF"/>
                </a:solidFill>
                <a:latin typeface="Raleway"/>
                <a:ea typeface="Raleway"/>
                <a:cs typeface="Raleway"/>
                <a:sym typeface="Raleway"/>
              </a:rPr>
              <a:t>Бесплатный пробный период и дополнительная плата за более адресное предложение на основе анализа с помощью ИИ</a:t>
            </a:r>
            <a:endParaRPr b="1" sz="1200">
              <a:solidFill>
                <a:srgbClr val="00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0" name="Google Shape;220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33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 txBox="1"/>
          <p:nvPr/>
        </p:nvSpPr>
        <p:spPr>
          <a:xfrm>
            <a:off x="407625" y="4527900"/>
            <a:ext cx="80916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* 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Примеры: 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шеринг (аренда вместо покупки), подписка, freemium, lock-in (бритва и лезвие), самообслуживание, лицензия,  комиссия и другие</a:t>
            </a:r>
            <a:endParaRPr sz="15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4" name="Google Shape;234;p34"/>
          <p:cNvSpPr txBox="1"/>
          <p:nvPr>
            <p:ph idx="1" type="body"/>
          </p:nvPr>
        </p:nvSpPr>
        <p:spPr>
          <a:xfrm>
            <a:off x="456818" y="2340281"/>
            <a:ext cx="7993200" cy="173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Опишите ваши </a:t>
            </a:r>
            <a:r>
              <a:rPr lang="ru"/>
              <a:t>текущие результаты: успешные кейсы, клиенты или предварительные договоренности, привлеченные инвестиции и др.,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0000FF"/>
                </a:solidFill>
              </a:rPr>
              <a:t>Выявили проблему, определили и профилировали целевую аудиторию, выделили AB-сегменты целевой аудитории, предложили решение, </a:t>
            </a:r>
            <a:r>
              <a:rPr b="1" lang="ru">
                <a:solidFill>
                  <a:srgbClr val="0000FF"/>
                </a:solidFill>
              </a:rPr>
              <a:t>сформулировали ценностное предложение, </a:t>
            </a:r>
            <a:r>
              <a:rPr b="1" lang="ru">
                <a:solidFill>
                  <a:srgbClr val="0000FF"/>
                </a:solidFill>
              </a:rPr>
              <a:t>проработали бизнес-модель, конкурентную среду, рынок (необходимо доработать).</a:t>
            </a:r>
            <a:endParaRPr b="1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4" name="Google Shape;244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{665DD50D-D8D0-4D93-9D4E-EE4DAE147506}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Иванов А.В.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Копышева Т.Н.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Данилов Н.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5" name="Google Shape;245;p35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6" name="Google Shape;246;p35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47" name="Google Shape;247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</a:t>
            </a:r>
            <a:r>
              <a:rPr lang="ru" sz="2800">
                <a:solidFill>
                  <a:schemeClr val="dk1"/>
                </a:solidFill>
              </a:rPr>
              <a:t>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8" name="Google Shape;258;p36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</a:t>
            </a:r>
            <a:r>
              <a:rPr lang="ru" sz="1600">
                <a:solidFill>
                  <a:srgbClr val="132C40"/>
                </a:solidFill>
              </a:rPr>
              <a:t>ланы развития, основные </a:t>
            </a:r>
            <a:r>
              <a:rPr lang="ru" sz="1600">
                <a:solidFill>
                  <a:srgbClr val="132C40"/>
                </a:solidFill>
              </a:rPr>
              <a:t>укрупненные</a:t>
            </a:r>
            <a:r>
              <a:rPr lang="ru" sz="1600">
                <a:solidFill>
                  <a:srgbClr val="132C40"/>
                </a:solidFill>
              </a:rPr>
              <a:t>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300"/>
              <a:buAutoNum type="arabicParenR"/>
            </a:pPr>
            <a:r>
              <a:rPr b="1" lang="ru" sz="1300">
                <a:solidFill>
                  <a:srgbClr val="0000FF"/>
                </a:solidFill>
              </a:rPr>
              <a:t>Изучить детальнее рынок</a:t>
            </a:r>
            <a:endParaRPr b="1" sz="1300">
              <a:solidFill>
                <a:srgbClr val="0000FF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300"/>
              <a:buAutoNum type="arabicParenR"/>
            </a:pPr>
            <a:r>
              <a:rPr b="1" lang="ru" sz="1300">
                <a:solidFill>
                  <a:srgbClr val="0000FF"/>
                </a:solidFill>
              </a:rPr>
              <a:t>Проработать детальнее целевую аудиторию</a:t>
            </a:r>
            <a:endParaRPr b="1" sz="1300">
              <a:solidFill>
                <a:srgbClr val="0000FF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9" name="Google Shape;259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2" name="Google Shape;262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7" name="Google Shape;267;p36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{665DD50D-D8D0-4D93-9D4E-EE4DAE147506}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8" name="Google Shape;268;p36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ближайшие 2-4  недели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4" name="Google Shape;274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5" name="Google Shape;275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6" name="Google Shape;276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9" name="Google Shape;27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