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itchFamily="2" charset="-52"/>
      <p:regular r:id="rId24"/>
      <p:bold r:id="rId25"/>
      <p:italic r:id="rId26"/>
      <p:boldItalic r:id="rId27"/>
    </p:embeddedFont>
    <p:embeddedFont>
      <p:font typeface="Raleway SemiBold" pitchFamily="2" charset="-52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y/M5DWJMv//ngGQszcyL4IVOC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5273C0-39C7-40D2-9BAD-E4A55C0C0408}">
  <a:tblStyle styleId="{385273C0-39C7-40D2-9BAD-E4A55C0C040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50" autoAdjust="0"/>
  </p:normalViewPr>
  <p:slideViewPr>
    <p:cSldViewPr snapToGrid="0">
      <p:cViewPr varScale="1">
        <p:scale>
          <a:sx n="109" d="100"/>
          <a:sy n="109" d="100"/>
        </p:scale>
        <p:origin x="70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ЧИСЛЕННОСТЬ</a:t>
            </a:r>
            <a:r>
              <a:rPr lang="ru-RU" baseline="0" dirty="0"/>
              <a:t> НАСЕЛЕНИЯ РФ</a:t>
            </a:r>
            <a:endParaRPr lang="ru-RU" dirty="0"/>
          </a:p>
        </c:rich>
      </c:tx>
      <c:layout>
        <c:manualLayout>
          <c:xMode val="edge"/>
          <c:yMode val="edge"/>
          <c:x val="0.22341953022570199"/>
          <c:y val="7.75966228157492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tockChart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2006</c:v>
                </c:pt>
                <c:pt idx="1">
                  <c:v>2010</c:v>
                </c:pt>
                <c:pt idx="2">
                  <c:v>2016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143236.6</c:v>
                </c:pt>
                <c:pt idx="1">
                  <c:v>142833.5</c:v>
                </c:pt>
                <c:pt idx="2">
                  <c:v>147182.29999999999</c:v>
                </c:pt>
                <c:pt idx="3">
                  <c:v>146980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4C-4A40-8EC8-FE1835962C6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  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2006</c:v>
                </c:pt>
                <c:pt idx="1">
                  <c:v>2010</c:v>
                </c:pt>
                <c:pt idx="2">
                  <c:v>2016</c:v>
                </c:pt>
                <c:pt idx="3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4C-4A40-8EC8-FE1835962C6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 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2006</c:v>
                </c:pt>
                <c:pt idx="1">
                  <c:v>2010</c:v>
                </c:pt>
                <c:pt idx="2">
                  <c:v>2016</c:v>
                </c:pt>
                <c:pt idx="3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4C-4A40-8EC8-FE1835962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hiLowLines>
        <c:axId val="313256543"/>
        <c:axId val="313246463"/>
      </c:stockChart>
      <c:catAx>
        <c:axId val="313256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246463"/>
        <c:crosses val="autoZero"/>
        <c:auto val="1"/>
        <c:lblAlgn val="ctr"/>
        <c:lblOffset val="100"/>
        <c:noMultiLvlLbl val="0"/>
      </c:catAx>
      <c:valAx>
        <c:axId val="313246463"/>
        <c:scaling>
          <c:orientation val="minMax"/>
          <c:max val="1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256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21447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688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769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9043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4060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422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9898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8044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2086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3844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794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4396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928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198316" y="1609467"/>
            <a:ext cx="4758619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2000" dirty="0" err="1"/>
              <a:t>MedTrack</a:t>
            </a:r>
            <a:r>
              <a:rPr lang="en-US" sz="2000" dirty="0"/>
              <a:t>: </a:t>
            </a:r>
            <a:r>
              <a:rPr lang="ru-RU" sz="2000" dirty="0"/>
              <a:t>Анализ здоровья региона</a:t>
            </a:r>
            <a:br>
              <a:rPr lang="ru-RU" sz="2000" dirty="0"/>
            </a:br>
            <a:br>
              <a:rPr lang="ru-RU" sz="2000" dirty="0"/>
            </a:br>
            <a:r>
              <a:rPr lang="ru-RU" sz="1600" dirty="0">
                <a:solidFill>
                  <a:schemeClr val="bg2"/>
                </a:solidFill>
              </a:rPr>
              <a:t>Цифровая платформа мониторинга показателей здравоохранения региона</a:t>
            </a:r>
            <a:endParaRPr sz="2000" dirty="0">
              <a:solidFill>
                <a:schemeClr val="bg2"/>
              </a:solidFill>
            </a:endParaRPr>
          </a:p>
        </p:txBody>
      </p:sp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401718" y="3524506"/>
            <a:ext cx="3825300" cy="55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dirty="0"/>
              <a:t>Команда 8</a:t>
            </a:r>
            <a:endParaRPr dirty="0"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06" y="0"/>
            <a:ext cx="2832751" cy="66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77498" y="46057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725" y="224950"/>
            <a:ext cx="1638300" cy="6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87178" y="46057"/>
            <a:ext cx="504000" cy="5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>
            <a:spLocks noGrp="1"/>
          </p:cNvSpPr>
          <p:nvPr>
            <p:ph type="body" idx="1"/>
          </p:nvPr>
        </p:nvSpPr>
        <p:spPr>
          <a:xfrm>
            <a:off x="14099" y="1284219"/>
            <a:ext cx="7096626" cy="217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859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1600" dirty="0"/>
              <a:t>На данный момент существует самая крупная платформа для мониторинга данных - Федеральная служба</a:t>
            </a:r>
          </a:p>
          <a:p>
            <a:pPr marL="14859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1600" dirty="0"/>
              <a:t>государственной статистики</a:t>
            </a:r>
          </a:p>
          <a:p>
            <a:pPr marL="14859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ru-RU" sz="1400" b="1" dirty="0"/>
          </a:p>
          <a:p>
            <a:pPr marL="14859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1400" dirty="0"/>
              <a:t>Наша задача это </a:t>
            </a:r>
            <a:r>
              <a:rPr lang="ru-RU" sz="1400" b="1" dirty="0"/>
              <a:t>улучшение качества медицинского обслуживания </a:t>
            </a:r>
            <a:r>
              <a:rPr lang="ru-RU" sz="1400" dirty="0"/>
              <a:t>за счет высокой точности данных региона</a:t>
            </a:r>
            <a:endParaRPr sz="1400" dirty="0"/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-489098" y="1396409"/>
            <a:ext cx="771833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606287" y="777509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480096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DEBE20B-59F7-E98A-83B1-A7C44D9CEF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5949048"/>
              </p:ext>
            </p:extLst>
          </p:nvPr>
        </p:nvGraphicFramePr>
        <p:xfrm>
          <a:off x="139700" y="3027096"/>
          <a:ext cx="6750050" cy="217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>
            <a:spLocks noGrp="1"/>
          </p:cNvSpPr>
          <p:nvPr>
            <p:ph type="title"/>
          </p:nvPr>
        </p:nvSpPr>
        <p:spPr>
          <a:xfrm>
            <a:off x="456817" y="127010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032088"/>
              </p:ext>
            </p:extLst>
          </p:nvPr>
        </p:nvGraphicFramePr>
        <p:xfrm>
          <a:off x="401716" y="1967576"/>
          <a:ext cx="8208030" cy="2561005"/>
        </p:xfrm>
        <a:graphic>
          <a:graphicData uri="http://schemas.openxmlformats.org/drawingml/2006/table">
            <a:tbl>
              <a:tblPr firstRow="1" bandRow="1">
                <a:tableStyleId>{385273C0-39C7-40D2-9BAD-E4A55C0C0408}</a:tableStyleId>
              </a:tblPr>
              <a:tblGrid>
                <a:gridCol w="1641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1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148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Фрагментация данных 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Отсутствие интеграции 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Ограниченные аналитические возможности 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Недостаточная визуализация данных 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Низкая скорость обновления данных 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952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Проблема</a:t>
                      </a:r>
                      <a:r>
                        <a:rPr lang="ru-RU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в получении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универсальных выводов и комплексных анализов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Проблема в обмене и обработке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Проблема в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ограничении</a:t>
                      </a:r>
                      <a:r>
                        <a:rPr lang="ru-RU" sz="140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возможностей</a:t>
                      </a:r>
                      <a:r>
                        <a:rPr lang="ru-RU" sz="140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принятия обоснованных решений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Проблема в интерпретации</a:t>
                      </a:r>
                      <a:r>
                        <a:rPr lang="ru-RU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данных </a:t>
                      </a:r>
                      <a:r>
                        <a:rPr lang="ru-RU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Проблема в</a:t>
                      </a:r>
                      <a:r>
                        <a:rPr lang="ru-RU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обновлении информации с задержками</a:t>
                      </a:r>
                      <a:endParaRPr lang="ru-RU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>
            <a:spLocks noGrp="1"/>
          </p:cNvSpPr>
          <p:nvPr>
            <p:ph type="title"/>
          </p:nvPr>
        </p:nvSpPr>
        <p:spPr>
          <a:xfrm>
            <a:off x="530730" y="1308069"/>
            <a:ext cx="4682071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1"/>
          </p:nvPr>
        </p:nvSpPr>
        <p:spPr>
          <a:xfrm>
            <a:off x="266400" y="1810054"/>
            <a:ext cx="8521723" cy="237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 dirty="0">
                <a:solidFill>
                  <a:srgbClr val="132C40"/>
                </a:solidFill>
              </a:rPr>
              <a:t>1. Государственные органы здравоохранения</a:t>
            </a: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132C40"/>
                </a:solidFill>
              </a:rPr>
              <a:t>- Характеристики: министерства здравоохранения, </a:t>
            </a:r>
            <a:r>
              <a:rPr lang="ru-RU" dirty="0"/>
              <a:t>исполнительные органы государственной власти субъектов РФ и </a:t>
            </a:r>
            <a:r>
              <a:rPr lang="ru-RU" dirty="0" err="1"/>
              <a:t>тд</a:t>
            </a:r>
            <a:r>
              <a:rPr lang="ru-RU" dirty="0"/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132C40"/>
                </a:solidFill>
              </a:rPr>
              <a:t>- Потребности: Разработка оздоровительных программ, выявление приоритетов в обеспечении санитарно-эпидемического благополучия. Оптимизация структуры медицинских институтов общества.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 dirty="0">
                <a:solidFill>
                  <a:srgbClr val="132C40"/>
                </a:solidFill>
              </a:rPr>
              <a:t>2. Медицинские учреждения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rgbClr val="132C40"/>
                </a:solidFill>
              </a:rPr>
              <a:t>- Характеристики: Больницы, поликлиники, администраторы.</a:t>
            </a:r>
          </a:p>
          <a:p>
            <a:pPr marL="3873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Tx/>
              <a:buChar char="-"/>
            </a:pPr>
            <a:r>
              <a:rPr lang="ru-RU" dirty="0">
                <a:solidFill>
                  <a:srgbClr val="132C40"/>
                </a:solidFill>
              </a:rPr>
              <a:t>Потребности: мониторинг состояния пациентов, снижения количества госпитализации, смертности и повышение эффективности лечения.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 dirty="0">
                <a:solidFill>
                  <a:srgbClr val="132C40"/>
                </a:solidFill>
              </a:rPr>
              <a:t>3. Научные и образовательные учреждения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rgbClr val="132C40"/>
                </a:solidFill>
              </a:rPr>
              <a:t>- Характеристики: Исследовательские и научные центры, Вузы.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rgbClr val="132C40"/>
                </a:solidFill>
              </a:rPr>
              <a:t>- Потребности: Данные для научных исследований, разработка препаратов и решений проблем.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>
            <a:spLocks noGrp="1"/>
          </p:cNvSpPr>
          <p:nvPr>
            <p:ph type="body" idx="1"/>
          </p:nvPr>
        </p:nvSpPr>
        <p:spPr>
          <a:xfrm>
            <a:off x="3060977" y="2317724"/>
            <a:ext cx="7993200" cy="36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chemeClr val="bg2"/>
                </a:solidFill>
                <a:latin typeface="Raleway SemiBold" pitchFamily="2" charset="-52"/>
              </a:rPr>
              <a:t>Платформа</a:t>
            </a:r>
            <a:endParaRPr sz="1300" dirty="0">
              <a:solidFill>
                <a:schemeClr val="bg2"/>
              </a:solidFill>
              <a:latin typeface="Raleway SemiBold" pitchFamily="2" charset="-52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C1BA3F1-6605-76BA-0B3C-818D857ACD13}"/>
              </a:ext>
            </a:extLst>
          </p:cNvPr>
          <p:cNvCxnSpPr>
            <a:cxnSpLocks/>
          </p:cNvCxnSpPr>
          <p:nvPr/>
        </p:nvCxnSpPr>
        <p:spPr>
          <a:xfrm flipH="1">
            <a:off x="2086423" y="2600249"/>
            <a:ext cx="703346" cy="38142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0EB08CC-BA1A-2976-9CE4-6F4C5C8CFE06}"/>
              </a:ext>
            </a:extLst>
          </p:cNvPr>
          <p:cNvCxnSpPr>
            <a:cxnSpLocks/>
          </p:cNvCxnSpPr>
          <p:nvPr/>
        </p:nvCxnSpPr>
        <p:spPr>
          <a:xfrm flipH="1">
            <a:off x="3624957" y="2884950"/>
            <a:ext cx="1582" cy="59896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>
              <a:ext uri="{FF2B5EF4-FFF2-40B4-BE49-F238E27FC236}">
                <a16:creationId xmlns:a16="http://schemas.microsoft.com/office/drawing/2014/main" id="{61E00FF0-D4E3-2F71-C5CA-DBD89F4DA852}"/>
              </a:ext>
            </a:extLst>
          </p:cNvPr>
          <p:cNvSpPr/>
          <p:nvPr/>
        </p:nvSpPr>
        <p:spPr>
          <a:xfrm>
            <a:off x="2824935" y="2211360"/>
            <a:ext cx="1591068" cy="579600"/>
          </a:xfrm>
          <a:prstGeom prst="ellipse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79F365B-40CC-1010-A585-1F312DE7A78F}"/>
              </a:ext>
            </a:extLst>
          </p:cNvPr>
          <p:cNvSpPr/>
          <p:nvPr/>
        </p:nvSpPr>
        <p:spPr>
          <a:xfrm>
            <a:off x="783946" y="2980514"/>
            <a:ext cx="1826141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aleway SemiBold" pitchFamily="2" charset="-52"/>
              </a:rPr>
              <a:t>Понятный интерфейс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71C913-8B29-E7E7-2DD6-F1F5F2901398}"/>
              </a:ext>
            </a:extLst>
          </p:cNvPr>
          <p:cNvSpPr/>
          <p:nvPr/>
        </p:nvSpPr>
        <p:spPr>
          <a:xfrm>
            <a:off x="2788025" y="3483917"/>
            <a:ext cx="179408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aleway SemiBold" pitchFamily="2" charset="-52"/>
              </a:rPr>
              <a:t>Быстрая скорость </a:t>
            </a:r>
          </a:p>
          <a:p>
            <a:pPr algn="ctr"/>
            <a:r>
              <a:rPr lang="ru-RU" sz="1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aleway SemiBold" pitchFamily="2" charset="-52"/>
              </a:rPr>
              <a:t>обновления данных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DDA81BB-7DBD-7F11-DC70-FAA189B8FB44}"/>
              </a:ext>
            </a:extLst>
          </p:cNvPr>
          <p:cNvSpPr/>
          <p:nvPr/>
        </p:nvSpPr>
        <p:spPr>
          <a:xfrm>
            <a:off x="4775960" y="2934347"/>
            <a:ext cx="252505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aleway SemiBold" pitchFamily="2" charset="-52"/>
              </a:rPr>
              <a:t>Высокая точность </a:t>
            </a:r>
            <a:r>
              <a:rPr lang="ru-RU" sz="1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aleway SemiBold" pitchFamily="2" charset="-52"/>
              </a:rPr>
              <a:t>данных</a:t>
            </a:r>
            <a:endParaRPr lang="ru-RU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Raleway SemiBold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B1E2D78-8338-5750-FE8C-790251069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61727" y="2561422"/>
            <a:ext cx="802739" cy="47915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4ABA4-DD0D-66A2-CC33-55F9F67FADE8}"/>
              </a:ext>
            </a:extLst>
          </p:cNvPr>
          <p:cNvSpPr/>
          <p:nvPr/>
        </p:nvSpPr>
        <p:spPr>
          <a:xfrm>
            <a:off x="1330254" y="4325811"/>
            <a:ext cx="514435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aleway SemiBold" pitchFamily="2" charset="-52"/>
              </a:rPr>
              <a:t>Ценность: оптимизация лечения за счет аналитики данных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534199" y="665239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 txBox="1">
            <a:spLocks noGrp="1"/>
          </p:cNvSpPr>
          <p:nvPr>
            <p:ph type="title"/>
          </p:nvPr>
        </p:nvSpPr>
        <p:spPr>
          <a:xfrm>
            <a:off x="534199" y="630739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A569F42-1F73-35E0-BB19-752040F6BB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252095"/>
              </p:ext>
            </p:extLst>
          </p:nvPr>
        </p:nvGraphicFramePr>
        <p:xfrm>
          <a:off x="1012875" y="1826943"/>
          <a:ext cx="6625884" cy="2442602"/>
        </p:xfrm>
        <a:graphic>
          <a:graphicData uri="http://schemas.openxmlformats.org/drawingml/2006/table">
            <a:tbl>
              <a:tblPr firstRow="1" bandRow="1">
                <a:tableStyleId>{385273C0-39C7-40D2-9BAD-E4A55C0C0408}</a:tableStyleId>
              </a:tblPr>
              <a:tblGrid>
                <a:gridCol w="2208628">
                  <a:extLst>
                    <a:ext uri="{9D8B030D-6E8A-4147-A177-3AD203B41FA5}">
                      <a16:colId xmlns:a16="http://schemas.microsoft.com/office/drawing/2014/main" val="3946193135"/>
                    </a:ext>
                  </a:extLst>
                </a:gridCol>
                <a:gridCol w="2208628">
                  <a:extLst>
                    <a:ext uri="{9D8B030D-6E8A-4147-A177-3AD203B41FA5}">
                      <a16:colId xmlns:a16="http://schemas.microsoft.com/office/drawing/2014/main" val="3812011469"/>
                    </a:ext>
                  </a:extLst>
                </a:gridCol>
                <a:gridCol w="2208628">
                  <a:extLst>
                    <a:ext uri="{9D8B030D-6E8A-4147-A177-3AD203B41FA5}">
                      <a16:colId xmlns:a16="http://schemas.microsoft.com/office/drawing/2014/main" val="4217787216"/>
                    </a:ext>
                  </a:extLst>
                </a:gridCol>
              </a:tblGrid>
              <a:tr h="44245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Другие платформы: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MedTrack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047769"/>
                  </a:ext>
                </a:extLst>
              </a:tr>
              <a:tr h="112735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Аналитические системы здравоохранения 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«сухая» информация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Красочные диаграммы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66087"/>
                  </a:ext>
                </a:extLst>
              </a:tr>
              <a:tr h="87279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Центр управления регионами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Неточность данных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 скорость обновления данных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2974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 txBox="1">
            <a:spLocks noGrp="1"/>
          </p:cNvSpPr>
          <p:nvPr>
            <p:ph type="title"/>
          </p:nvPr>
        </p:nvSpPr>
        <p:spPr>
          <a:xfrm>
            <a:off x="1167900" y="226863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99" name="Google Shape;199;p7"/>
          <p:cNvSpPr txBox="1">
            <a:spLocks noGrp="1"/>
          </p:cNvSpPr>
          <p:nvPr>
            <p:ph type="body" idx="1"/>
          </p:nvPr>
        </p:nvSpPr>
        <p:spPr>
          <a:xfrm>
            <a:off x="482818" y="1089036"/>
            <a:ext cx="3098466" cy="1020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>
                <a:solidFill>
                  <a:srgbClr val="132C40"/>
                </a:solidFill>
              </a:rPr>
              <a:t>Интеграция данных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100" dirty="0">
                <a:solidFill>
                  <a:srgbClr val="132C40"/>
                </a:solidFill>
              </a:rPr>
              <a:t>(Объединение разнородных медицинских данных в единую платформу)</a:t>
            </a:r>
          </a:p>
        </p:txBody>
      </p:sp>
      <p:sp>
        <p:nvSpPr>
          <p:cNvPr id="201" name="Google Shape;20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 descr="Исследование">
            <a:extLst>
              <a:ext uri="{FF2B5EF4-FFF2-40B4-BE49-F238E27FC236}">
                <a16:creationId xmlns:a16="http://schemas.microsoft.com/office/drawing/2014/main" id="{F79A89FC-DCDB-57FD-4074-26A4D8E24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9496" y="993152"/>
            <a:ext cx="642664" cy="642664"/>
          </a:xfrm>
          <a:prstGeom prst="rect">
            <a:avLst/>
          </a:prstGeom>
        </p:spPr>
      </p:pic>
      <p:pic>
        <p:nvPicPr>
          <p:cNvPr id="5" name="Рисунок 4" descr="Тенденция к повышению">
            <a:extLst>
              <a:ext uri="{FF2B5EF4-FFF2-40B4-BE49-F238E27FC236}">
                <a16:creationId xmlns:a16="http://schemas.microsoft.com/office/drawing/2014/main" id="{0422ED08-9CAA-FAFA-0FF8-A181F9EA9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1284" y="1060251"/>
            <a:ext cx="711821" cy="711821"/>
          </a:xfrm>
          <a:prstGeom prst="rect">
            <a:avLst/>
          </a:prstGeom>
        </p:spPr>
      </p:pic>
      <p:pic>
        <p:nvPicPr>
          <p:cNvPr id="7" name="Рисунок 6" descr="Стетоскоп">
            <a:extLst>
              <a:ext uri="{FF2B5EF4-FFF2-40B4-BE49-F238E27FC236}">
                <a16:creationId xmlns:a16="http://schemas.microsoft.com/office/drawing/2014/main" id="{575D2321-80ED-7484-A247-B90EBA3950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9275" y="2838113"/>
            <a:ext cx="711821" cy="711821"/>
          </a:xfrm>
          <a:prstGeom prst="rect">
            <a:avLst/>
          </a:prstGeom>
        </p:spPr>
      </p:pic>
      <p:pic>
        <p:nvPicPr>
          <p:cNvPr id="9" name="Рисунок 8" descr="Глаз">
            <a:extLst>
              <a:ext uri="{FF2B5EF4-FFF2-40B4-BE49-F238E27FC236}">
                <a16:creationId xmlns:a16="http://schemas.microsoft.com/office/drawing/2014/main" id="{196BA0EE-7512-8B0C-A97F-C2940A140D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1284" y="2838114"/>
            <a:ext cx="711821" cy="7118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42CF8-E1E1-81B3-0749-2A60A090320B}"/>
              </a:ext>
            </a:extLst>
          </p:cNvPr>
          <p:cNvSpPr txBox="1"/>
          <p:nvPr/>
        </p:nvSpPr>
        <p:spPr>
          <a:xfrm>
            <a:off x="4236665" y="1176521"/>
            <a:ext cx="39296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Raleway" pitchFamily="2" charset="-52"/>
              </a:rPr>
              <a:t>Аналитика в реальном времени</a:t>
            </a:r>
          </a:p>
          <a:p>
            <a:r>
              <a:rPr lang="ru-RU" sz="1100" dirty="0">
                <a:latin typeface="Raleway" pitchFamily="2" charset="-52"/>
              </a:rPr>
              <a:t>(Мгновенный доступ к необходимой информации для принятия решений)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AA543-F796-A77C-B4E9-8CA29AB456EC}"/>
              </a:ext>
            </a:extLst>
          </p:cNvPr>
          <p:cNvSpPr txBox="1"/>
          <p:nvPr/>
        </p:nvSpPr>
        <p:spPr>
          <a:xfrm>
            <a:off x="860419" y="3049509"/>
            <a:ext cx="283938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Raleway" pitchFamily="2" charset="-52"/>
              </a:rPr>
              <a:t>Оптимизация лечения</a:t>
            </a:r>
          </a:p>
          <a:p>
            <a:r>
              <a:rPr lang="ru-RU" sz="1100" dirty="0">
                <a:latin typeface="Raleway" pitchFamily="2" charset="-52"/>
              </a:rPr>
              <a:t>(Улучшение качества медицинских услуг и персонализированный подход к каждому пациенту)</a:t>
            </a: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3118CF-BB86-C151-E924-0FEDC5847F26}"/>
              </a:ext>
            </a:extLst>
          </p:cNvPr>
          <p:cNvSpPr txBox="1"/>
          <p:nvPr/>
        </p:nvSpPr>
        <p:spPr>
          <a:xfrm>
            <a:off x="4401680" y="3049509"/>
            <a:ext cx="45755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Raleway" pitchFamily="2" charset="-52"/>
              </a:rPr>
              <a:t>Визуализация данных</a:t>
            </a:r>
          </a:p>
          <a:p>
            <a:r>
              <a:rPr lang="ru-RU" sz="1100" dirty="0">
                <a:latin typeface="Raleway" pitchFamily="2" charset="-52"/>
              </a:rPr>
              <a:t>(Убедительное представление информации для врачей и администраторов)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480967" y="933796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 txBox="1">
            <a:spLocks noGrp="1"/>
          </p:cNvSpPr>
          <p:nvPr>
            <p:ph type="title"/>
          </p:nvPr>
        </p:nvSpPr>
        <p:spPr>
          <a:xfrm>
            <a:off x="418525" y="86340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9"/>
          <p:cNvSpPr txBox="1">
            <a:spLocks noGrp="1"/>
          </p:cNvSpPr>
          <p:nvPr>
            <p:ph type="body" idx="1"/>
          </p:nvPr>
        </p:nvSpPr>
        <p:spPr>
          <a:xfrm>
            <a:off x="3323000" y="2088579"/>
            <a:ext cx="158995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/>
              <a:t>Обслуживаем по модульной подписке</a:t>
            </a:r>
            <a:endParaRPr dirty="0"/>
          </a:p>
        </p:txBody>
      </p:sp>
      <p:sp>
        <p:nvSpPr>
          <p:cNvPr id="227" name="Google Shape;227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CB925EB-4FB8-FB3F-2A03-C0825B639658}"/>
              </a:ext>
            </a:extLst>
          </p:cNvPr>
          <p:cNvSpPr/>
          <p:nvPr/>
        </p:nvSpPr>
        <p:spPr>
          <a:xfrm>
            <a:off x="820917" y="3365217"/>
            <a:ext cx="1422400" cy="71755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5277C7-4359-7711-1582-4318B59D4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488" y="3445083"/>
            <a:ext cx="1450974" cy="74377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2A8B11-AFC6-F582-FDF5-8A55F6D93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23" y="3365500"/>
            <a:ext cx="1450974" cy="7437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66AEF4-93CC-E010-EAAF-783A4E247961}"/>
              </a:ext>
            </a:extLst>
          </p:cNvPr>
          <p:cNvSpPr/>
          <p:nvPr/>
        </p:nvSpPr>
        <p:spPr>
          <a:xfrm>
            <a:off x="401716" y="3448847"/>
            <a:ext cx="2216149" cy="5770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05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Государственные</a:t>
            </a:r>
          </a:p>
          <a:p>
            <a:pPr algn="ctr"/>
            <a:r>
              <a:rPr lang="ru-RU" sz="105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органы</a:t>
            </a:r>
          </a:p>
          <a:p>
            <a:pPr algn="ctr"/>
            <a:r>
              <a:rPr lang="ru-RU" sz="105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здравоохранения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4A67CDF-5B42-CDB6-50ED-5C01924CF18D}"/>
              </a:ext>
            </a:extLst>
          </p:cNvPr>
          <p:cNvSpPr/>
          <p:nvPr/>
        </p:nvSpPr>
        <p:spPr>
          <a:xfrm>
            <a:off x="3468091" y="3586138"/>
            <a:ext cx="12843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Медицинские</a:t>
            </a:r>
          </a:p>
          <a:p>
            <a:pPr algn="ctr"/>
            <a:r>
              <a:rPr lang="ru-RU" sz="120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учреждения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A5DDA2-778E-B2ED-17FB-0EF0BAA18415}"/>
              </a:ext>
            </a:extLst>
          </p:cNvPr>
          <p:cNvSpPr/>
          <p:nvPr/>
        </p:nvSpPr>
        <p:spPr>
          <a:xfrm>
            <a:off x="5728029" y="3365217"/>
            <a:ext cx="156776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0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Научные </a:t>
            </a:r>
          </a:p>
          <a:p>
            <a:pPr algn="ctr"/>
            <a:r>
              <a:rPr lang="ru-RU" sz="110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 образовательные</a:t>
            </a:r>
          </a:p>
          <a:p>
            <a:pPr algn="ctr"/>
            <a:r>
              <a:rPr lang="ru-RU" sz="110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учреждения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3CA3009-2583-87BE-BC6B-1BB1A62F8E81}"/>
              </a:ext>
            </a:extLst>
          </p:cNvPr>
          <p:cNvCxnSpPr>
            <a:cxnSpLocks/>
          </p:cNvCxnSpPr>
          <p:nvPr/>
        </p:nvCxnSpPr>
        <p:spPr>
          <a:xfrm flipH="1">
            <a:off x="2063750" y="2617141"/>
            <a:ext cx="1365250" cy="4880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4EF2808-725E-615D-5395-F0803EF6ED8A}"/>
              </a:ext>
            </a:extLst>
          </p:cNvPr>
          <p:cNvCxnSpPr/>
          <p:nvPr/>
        </p:nvCxnSpPr>
        <p:spPr>
          <a:xfrm>
            <a:off x="4832350" y="2571750"/>
            <a:ext cx="1333500" cy="615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89AF71C8-F132-18D2-4B87-89687D9DC2A6}"/>
              </a:ext>
            </a:extLst>
          </p:cNvPr>
          <p:cNvCxnSpPr>
            <a:cxnSpLocks/>
            <a:stCxn id="226" idx="2"/>
            <a:endCxn id="3" idx="0"/>
          </p:cNvCxnSpPr>
          <p:nvPr/>
        </p:nvCxnSpPr>
        <p:spPr>
          <a:xfrm>
            <a:off x="4117975" y="3104211"/>
            <a:ext cx="0" cy="340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10"/>
          <p:cNvSpPr txBox="1">
            <a:spLocks noGrp="1"/>
          </p:cNvSpPr>
          <p:nvPr>
            <p:ph type="body" idx="1"/>
          </p:nvPr>
        </p:nvSpPr>
        <p:spPr>
          <a:xfrm>
            <a:off x="1345818" y="2088579"/>
            <a:ext cx="4534282" cy="1957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</a:pPr>
            <a:r>
              <a:rPr lang="ru-RU" sz="1600" dirty="0"/>
              <a:t>Сформулирована идея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</a:pPr>
            <a:r>
              <a:rPr lang="ru-RU" sz="1600" dirty="0"/>
              <a:t>Проведен анализ актуальности вопроса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</a:pPr>
            <a:r>
              <a:rPr lang="ru-RU" sz="1600" dirty="0"/>
              <a:t>Собрана команда</a:t>
            </a:r>
            <a:endParaRPr sz="1600" dirty="0"/>
          </a:p>
        </p:txBody>
      </p:sp>
      <p:sp>
        <p:nvSpPr>
          <p:cNvPr id="237" name="Google Shape;23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11"/>
          <p:cNvGraphicFramePr/>
          <p:nvPr>
            <p:extLst>
              <p:ext uri="{D42A27DB-BD31-4B8C-83A1-F6EECF244321}">
                <p14:modId xmlns:p14="http://schemas.microsoft.com/office/powerpoint/2010/main" val="1738720737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{385273C0-39C7-40D2-9BAD-E4A55C0C0408}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Афонасьева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С.Д.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Обломова Е.А.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Ловкова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А.А.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8" name="Google Shape;248;p11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5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-RU" dirty="0"/>
              <a:t>  </a:t>
            </a:r>
            <a:endParaRPr dirty="0"/>
          </a:p>
        </p:txBody>
      </p:sp>
      <p:sp>
        <p:nvSpPr>
          <p:cNvPr id="249" name="Google Shape;249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12"/>
          <p:cNvSpPr txBox="1">
            <a:spLocks noGrp="1"/>
          </p:cNvSpPr>
          <p:nvPr>
            <p:ph type="body" idx="1"/>
          </p:nvPr>
        </p:nvSpPr>
        <p:spPr>
          <a:xfrm>
            <a:off x="382611" y="1217477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514350" indent="-285750">
              <a:buClr>
                <a:srgbClr val="132C40"/>
              </a:buClr>
              <a:buSzPts val="1300"/>
            </a:pPr>
            <a:endParaRPr sz="1300" dirty="0">
              <a:solidFill>
                <a:srgbClr val="132C40"/>
              </a:solidFill>
            </a:endParaRPr>
          </a:p>
          <a:p>
            <a:pPr marL="488950" indent="-342900">
              <a:buClr>
                <a:srgbClr val="132C40"/>
              </a:buClr>
              <a:buSzPts val="1300"/>
            </a:pPr>
            <a:r>
              <a:rPr lang="ru-RU" sz="2000" dirty="0">
                <a:solidFill>
                  <a:srgbClr val="132C40"/>
                </a:solidFill>
              </a:rPr>
              <a:t>П</a:t>
            </a:r>
            <a:r>
              <a:rPr lang="ru" sz="2000" dirty="0">
                <a:solidFill>
                  <a:srgbClr val="132C40"/>
                </a:solidFill>
              </a:rPr>
              <a:t>осчитаем рынок</a:t>
            </a:r>
          </a:p>
          <a:p>
            <a:pPr marL="488950" indent="-342900">
              <a:buClr>
                <a:srgbClr val="132C40"/>
              </a:buClr>
              <a:buSzPts val="1300"/>
            </a:pPr>
            <a:r>
              <a:rPr lang="ru-RU" sz="2000" dirty="0">
                <a:solidFill>
                  <a:srgbClr val="132C40"/>
                </a:solidFill>
              </a:rPr>
              <a:t>С</a:t>
            </a:r>
            <a:r>
              <a:rPr lang="ru" sz="2000" dirty="0">
                <a:solidFill>
                  <a:srgbClr val="132C40"/>
                </a:solidFill>
              </a:rPr>
              <a:t>формируем функциональные требования к продукту</a:t>
            </a:r>
          </a:p>
          <a:p>
            <a:pPr marL="488950" indent="-342900">
              <a:buClr>
                <a:srgbClr val="132C40"/>
              </a:buClr>
              <a:buSzPts val="1300"/>
            </a:pPr>
            <a:r>
              <a:rPr lang="ru-RU" sz="2000" dirty="0">
                <a:solidFill>
                  <a:srgbClr val="132C40"/>
                </a:solidFill>
              </a:rPr>
              <a:t>У</a:t>
            </a:r>
            <a:r>
              <a:rPr lang="ru" sz="2000" dirty="0">
                <a:solidFill>
                  <a:srgbClr val="132C40"/>
                </a:solidFill>
              </a:rPr>
              <a:t>точним бизнес план</a:t>
            </a:r>
          </a:p>
          <a:p>
            <a:pPr marL="488950" indent="-342900">
              <a:buClr>
                <a:srgbClr val="132C40"/>
              </a:buClr>
              <a:buSzPts val="1300"/>
            </a:pPr>
            <a:r>
              <a:rPr lang="ru-RU" sz="2000" dirty="0">
                <a:solidFill>
                  <a:srgbClr val="132C40"/>
                </a:solidFill>
              </a:rPr>
              <a:t>П</a:t>
            </a:r>
            <a:r>
              <a:rPr lang="ru" sz="2000" dirty="0">
                <a:solidFill>
                  <a:srgbClr val="132C40"/>
                </a:solidFill>
              </a:rPr>
              <a:t>роведем первые касания до клиентов</a:t>
            </a:r>
          </a:p>
          <a:p>
            <a:pPr marL="488950" indent="-342900">
              <a:buClr>
                <a:srgbClr val="132C40"/>
              </a:buClr>
              <a:buSzPts val="1300"/>
            </a:pPr>
            <a:r>
              <a:rPr lang="ru-RU" sz="2000" dirty="0">
                <a:solidFill>
                  <a:srgbClr val="132C40"/>
                </a:solidFill>
              </a:rPr>
              <a:t>Д</a:t>
            </a:r>
            <a:r>
              <a:rPr lang="ru" sz="2000" dirty="0">
                <a:solidFill>
                  <a:srgbClr val="132C40"/>
                </a:solidFill>
              </a:rPr>
              <a:t>оработаем презентацию на базе опроса клиентов</a:t>
            </a:r>
          </a:p>
          <a:p>
            <a:pPr marL="488950" indent="-342900">
              <a:buClr>
                <a:srgbClr val="132C40"/>
              </a:buClr>
              <a:buSzPts val="1300"/>
            </a:pPr>
            <a:r>
              <a:rPr lang="ru" sz="2000" dirty="0">
                <a:solidFill>
                  <a:srgbClr val="132C40"/>
                </a:solidFill>
              </a:rPr>
              <a:t>Сформируем ТЗ на платформу </a:t>
            </a:r>
          </a:p>
        </p:txBody>
      </p:sp>
      <p:sp>
        <p:nvSpPr>
          <p:cNvPr id="261" name="Google Shape;261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err="1">
                <a:solidFill>
                  <a:srgbClr val="132C40"/>
                </a:solidFill>
              </a:rPr>
              <a:t>Афонасьева</a:t>
            </a:r>
            <a:r>
              <a:rPr lang="ru-RU" dirty="0">
                <a:solidFill>
                  <a:srgbClr val="132C40"/>
                </a:solidFill>
              </a:rPr>
              <a:t> София Дмитриевна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89371852534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402</Words>
  <Application>Microsoft Office PowerPoint</Application>
  <PresentationFormat>Экран (16:9)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Helvetica Neue</vt:lpstr>
      <vt:lpstr>Raleway SemiBold</vt:lpstr>
      <vt:lpstr>Raleway</vt:lpstr>
      <vt:lpstr>Arial</vt:lpstr>
      <vt:lpstr>Century Gothic</vt:lpstr>
      <vt:lpstr>Calibri</vt:lpstr>
      <vt:lpstr>Simple Light</vt:lpstr>
      <vt:lpstr>Simple Light</vt:lpstr>
      <vt:lpstr>MedTrack: Анализ здоровья региона  Цифровая платформа мониторинга показателей здравоохранения региона</vt:lpstr>
      <vt:lpstr>Презентация PowerPoint</vt:lpstr>
      <vt:lpstr>ПРОБЛЕМА</vt:lpstr>
      <vt:lpstr>ЦЕЛЕВАЯ АУДИТОРИЯ</vt:lpstr>
      <vt:lpstr>РЕШЕНИЕ</vt:lpstr>
      <vt:lpstr>КОНКУРЕНТЫ</vt:lpstr>
      <vt:lpstr>ЦЕННОСТНОЕ ПРЕДЛОЖЕНИЕ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MedTrack: Анализ здоровья региона  Цифровая платформа мониторинга показателей здравоохранения региона</dc:title>
  <dc:creator>Persona</dc:creator>
  <cp:lastModifiedBy>aiadmin</cp:lastModifiedBy>
  <cp:revision>11</cp:revision>
  <dcterms:modified xsi:type="dcterms:W3CDTF">2024-10-29T16:53:39Z</dcterms:modified>
</cp:coreProperties>
</file>