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12192000" cy="6858000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7" d="100"/>
          <a:sy n="147" d="100"/>
        </p:scale>
        <p:origin x="696" y="114"/>
      </p:cViewPr>
      <p:guideLst>
        <p:guide orient="horz" pos="279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pPr>
              <a:defRPr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0739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452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2827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53521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5049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  <a:lvl2pPr marL="533375" indent="-228589" defTabSz="412731">
              <a:lnSpc>
                <a:spcPct val="100000"/>
              </a:lnSpc>
              <a:spcBef>
                <a:spcPts val="0"/>
              </a:spcBef>
              <a:defRPr sz="1800" b="1"/>
            </a:lvl2pPr>
            <a:lvl3pPr marL="838161" indent="-228589" defTabSz="412731">
              <a:lnSpc>
                <a:spcPct val="100000"/>
              </a:lnSpc>
              <a:spcBef>
                <a:spcPts val="0"/>
              </a:spcBef>
              <a:defRPr sz="1800" b="1"/>
            </a:lvl3pPr>
            <a:lvl4pPr marL="1142947" indent="-228589" defTabSz="412731">
              <a:lnSpc>
                <a:spcPct val="100000"/>
              </a:lnSpc>
              <a:spcBef>
                <a:spcPts val="0"/>
              </a:spcBef>
              <a:defRPr sz="1800" b="1"/>
            </a:lvl4pPr>
            <a:lvl5pPr marL="1447733" indent="-228589" defTabSz="412731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/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</p:spPr>
        <p:txBody>
          <a:bodyPr anchor="b"/>
          <a:lstStyle>
            <a:lvl1pPr>
              <a:defRPr sz="5800" spc="-116"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</p:spPr>
        <p:txBody>
          <a:bodyPr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A4B7D94B-7166-495F-F7F5-FEADFC81131C}"/>
              </a:ext>
            </a:extLst>
          </p:cNvPr>
          <p:cNvSpPr txBox="1"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 defTabSz="554492" rtl="0">
              <a:buClrTx/>
            </a:pPr>
            <a:fld id="{B0489526-BA99-4733-AEC4-101D6143F289}" type="slidenum">
              <a:rPr lang="ru-RU" altLang="ru-RU" sz="1092" kern="1200" smtClean="0">
                <a:solidFill>
                  <a:prstClr val="black"/>
                </a:solidFill>
                <a:latin typeface="Gilroy"/>
                <a:ea typeface="+mn-ea"/>
                <a:cs typeface="+mn-cs"/>
              </a:rPr>
              <a:pPr defTabSz="554492" rtl="0">
                <a:buClrTx/>
              </a:pPr>
              <a:t>‹#›</a:t>
            </a:fld>
            <a:endParaRPr lang="ru-RU" altLang="ru-RU" sz="1092" kern="1200">
              <a:solidFill>
                <a:prstClr val="black"/>
              </a:solidFill>
              <a:latin typeface="Gilro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4603997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404259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10629CF-10CA-8B6A-4733-1DBF04317230}"/>
              </a:ext>
            </a:extLst>
          </p:cNvPr>
          <p:cNvGrpSpPr/>
          <p:nvPr userDrawn="1"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A9CABD2D-30FD-9256-79CB-436AF9EE2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5" y="6554788"/>
              <a:ext cx="1503363" cy="327025"/>
            </a:xfrm>
            <a:prstGeom prst="rect">
              <a:avLst/>
            </a:prstGeom>
            <a:blipFill dpi="0" rotWithShape="1">
              <a:blip r:embed="rId7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" name="Прямоугольник">
              <a:extLst>
                <a:ext uri="{FF2B5EF4-FFF2-40B4-BE49-F238E27FC236}">
                  <a16:creationId xmlns:a16="http://schemas.microsoft.com/office/drawing/2014/main" id="{47F4E153-CBCE-9309-89EF-F64E693229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138" y="6554788"/>
              <a:ext cx="1501775" cy="327025"/>
            </a:xfrm>
            <a:prstGeom prst="rect">
              <a:avLst/>
            </a:prstGeom>
            <a:blipFill dpi="0" rotWithShape="1">
              <a:blip r:embed="rId8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" name="Прямоугольник">
              <a:extLst>
                <a:ext uri="{FF2B5EF4-FFF2-40B4-BE49-F238E27FC236}">
                  <a16:creationId xmlns:a16="http://schemas.microsoft.com/office/drawing/2014/main" id="{380527E8-3B18-E5E5-0110-9560F3AC80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8625" y="6554788"/>
              <a:ext cx="1501775" cy="327025"/>
            </a:xfrm>
            <a:prstGeom prst="rect">
              <a:avLst/>
            </a:prstGeom>
            <a:blipFill dpi="0" rotWithShape="1">
              <a:blip r:embed="rId9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" name="Прямоугольник">
              <a:extLst>
                <a:ext uri="{FF2B5EF4-FFF2-40B4-BE49-F238E27FC236}">
                  <a16:creationId xmlns:a16="http://schemas.microsoft.com/office/drawing/2014/main" id="{CD700213-111B-C0C6-F64C-C31AB6A674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9763" y="6554788"/>
              <a:ext cx="1503362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" name="Прямоугольник">
              <a:extLst>
                <a:ext uri="{FF2B5EF4-FFF2-40B4-BE49-F238E27FC236}">
                  <a16:creationId xmlns:a16="http://schemas.microsoft.com/office/drawing/2014/main" id="{E8E87C2D-6745-0207-2153-51940CF6B0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1538" y="6554788"/>
              <a:ext cx="1501775" cy="327025"/>
            </a:xfrm>
            <a:prstGeom prst="rect">
              <a:avLst/>
            </a:prstGeom>
            <a:blipFill dpi="0" rotWithShape="1">
              <a:blip r:embed="rId9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id="{FD48D0B4-16E8-BB20-F631-63C06F235C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9975" y="6554788"/>
              <a:ext cx="1501775" cy="327025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CE488FD2-63D9-28DD-9402-CDF9039C2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20163" y="6554788"/>
              <a:ext cx="1503362" cy="327025"/>
            </a:xfrm>
            <a:prstGeom prst="rect">
              <a:avLst/>
            </a:prstGeom>
            <a:blipFill dpi="0" rotWithShape="1">
              <a:blip r:embed="rId7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id="{86D85FBD-EFD2-C6A5-A63D-3360367BFB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34613" y="6554788"/>
              <a:ext cx="1503362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BFD85403-139B-47EA-41BC-C0C072761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1625" y="6554788"/>
              <a:ext cx="488950" cy="327025"/>
            </a:xfrm>
            <a:prstGeom prst="rect">
              <a:avLst/>
            </a:prstGeom>
            <a:blipFill dpi="0" rotWithShape="1">
              <a:blip r:embed="rId7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7" name="Прямоугольник">
            <a:extLst>
              <a:ext uri="{FF2B5EF4-FFF2-40B4-BE49-F238E27FC236}">
                <a16:creationId xmlns:a16="http://schemas.microsoft.com/office/drawing/2014/main" id="{FFF8CBD4-87DD-13A3-9A8F-990F8245B4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-7697"/>
            <a:ext cx="696871" cy="1760415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8" name="Прямоугольник">
            <a:extLst>
              <a:ext uri="{FF2B5EF4-FFF2-40B4-BE49-F238E27FC236}">
                <a16:creationId xmlns:a16="http://schemas.microsoft.com/office/drawing/2014/main" id="{1F8319DE-6B1F-876E-A3B0-D65172202FE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1751131"/>
            <a:ext cx="696871" cy="176041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" name="Прямоугольник">
            <a:extLst>
              <a:ext uri="{FF2B5EF4-FFF2-40B4-BE49-F238E27FC236}">
                <a16:creationId xmlns:a16="http://schemas.microsoft.com/office/drawing/2014/main" id="{2838CEC7-A244-778B-A37A-50A2324147B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3505195"/>
            <a:ext cx="696871" cy="1760415"/>
          </a:xfrm>
          <a:prstGeom prst="rect">
            <a:avLst/>
          </a:prstGeom>
          <a:blipFill dpi="0" rotWithShape="1">
            <a:blip r:embed="rId11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0" name="Прямоугольник">
            <a:extLst>
              <a:ext uri="{FF2B5EF4-FFF2-40B4-BE49-F238E27FC236}">
                <a16:creationId xmlns:a16="http://schemas.microsoft.com/office/drawing/2014/main" id="{E419DE2C-BC4D-CFD3-59F5-4006E7D3F6D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5264021"/>
            <a:ext cx="696871" cy="1290547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" name="Номер слайда 135">
            <a:extLst>
              <a:ext uri="{FF2B5EF4-FFF2-40B4-BE49-F238E27FC236}">
                <a16:creationId xmlns:a16="http://schemas.microsoft.com/office/drawing/2014/main" id="{983BEB8E-615E-2599-CF07-A65202253448}"/>
              </a:ext>
            </a:extLst>
          </p:cNvPr>
          <p:cNvSpPr txBox="1">
            <a:spLocks/>
          </p:cNvSpPr>
          <p:nvPr userDrawn="1"/>
        </p:nvSpPr>
        <p:spPr>
          <a:xfrm>
            <a:off x="8988425" y="6564183"/>
            <a:ext cx="2743200" cy="307771"/>
          </a:xfrm>
          <a:prstGeom prst="rect">
            <a:avLst/>
          </a:prstGeom>
        </p:spPr>
        <p:txBody>
          <a:bodyPr vert="horz" wrap="square" lIns="91434" tIns="45717" rIns="91434" bIns="45717" rtlCol="0" anchor="ctr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89526-BA99-4733-AEC4-101D6143F289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" panose="00000500000000000000" pitchFamily="2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3813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9" r:id="rId5"/>
  </p:sldLayoutIdLst>
  <p:txStyles>
    <p:titleStyle>
      <a:lvl1pPr algn="l" defTabSz="91435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8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7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6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05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83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62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41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20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9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8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6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15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94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73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2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datainsight.ru/eCommerce_2023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9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1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G_6814.png" descr="IMG_6814.png">
            <a:extLst>
              <a:ext uri="{FF2B5EF4-FFF2-40B4-BE49-F238E27FC236}">
                <a16:creationId xmlns:a16="http://schemas.microsoft.com/office/drawing/2014/main" id="{A623959B-9984-B209-520A-9F94DCBD54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51465" cy="6892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8CDC384-FC7A-C2BB-48A0-5DAF22DE98B3}"/>
              </a:ext>
            </a:extLst>
          </p:cNvPr>
          <p:cNvSpPr txBox="1"/>
          <p:nvPr/>
        </p:nvSpPr>
        <p:spPr>
          <a:xfrm>
            <a:off x="227616" y="2123087"/>
            <a:ext cx="8820712" cy="566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701" defTabSz="554492" rtl="0">
              <a:lnSpc>
                <a:spcPts val="3708"/>
              </a:lnSpc>
              <a:spcBef>
                <a:spcPts val="55"/>
              </a:spcBef>
              <a:buClrTx/>
            </a:pPr>
            <a:r>
              <a:rPr lang="en-US" sz="3638" kern="1200" cap="all" dirty="0">
                <a:solidFill>
                  <a:prstClr val="white"/>
                </a:solidFill>
                <a:latin typeface="Gilroy-Black"/>
                <a:ea typeface="+mn-ea"/>
                <a:cs typeface="Trebuchet MS"/>
              </a:rPr>
              <a:t>Smart Catalog</a:t>
            </a:r>
            <a:endParaRPr lang="ru-RU" sz="3638" kern="1200" cap="all" dirty="0">
              <a:solidFill>
                <a:prstClr val="white"/>
              </a:solidFill>
              <a:latin typeface="Gilroy-Black"/>
              <a:ea typeface="+mn-ea"/>
              <a:cs typeface="Trebuchet M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72D016-FF9C-F0A2-13CB-866DBB643D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186317"/>
            <a:ext cx="2104735" cy="165850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62265BF-CCF0-95BC-1BD9-21BCE629DD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2102" y="4581128"/>
            <a:ext cx="2187795" cy="112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923389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A3E1E4D0-4E61-5662-5A1B-0AC270EDB972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 marR="0" lvl="0" indent="0" algn="l" defTabSz="914358" rtl="0" eaLnBrk="1" fontAlgn="auto" latinLnBrk="0" hangingPunct="1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Описание стартап-проекта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3E4B7D2-ABA2-9D5C-4813-9EEED1A20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E3F912-A0E3-5BD0-FF46-2BBA5944D97E}"/>
              </a:ext>
            </a:extLst>
          </p:cNvPr>
          <p:cNvSpPr txBox="1"/>
          <p:nvPr/>
        </p:nvSpPr>
        <p:spPr>
          <a:xfrm>
            <a:off x="551384" y="2780928"/>
            <a:ext cx="105131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dirty="0"/>
              <a:t>Название стартап-проекта – </a:t>
            </a:r>
            <a:r>
              <a:rPr lang="en-US" b="0" dirty="0"/>
              <a:t>Smart Catalog</a:t>
            </a:r>
          </a:p>
          <a:p>
            <a:r>
              <a:rPr lang="ru-RU" b="0" dirty="0"/>
              <a:t>Технологическое направление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b="0" dirty="0"/>
              <a:t>Технологическое направление</a:t>
            </a:r>
            <a:endParaRPr lang="ru-RU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/>
            <a:r>
              <a:rPr lang="ru-RU" b="0" dirty="0"/>
              <a:t>Описание стартап-проекта</a:t>
            </a:r>
            <a:r>
              <a:rPr lang="en-US" b="0" dirty="0"/>
              <a:t> - </a:t>
            </a:r>
            <a:r>
              <a:rPr lang="ru-RU" sz="1400" b="0" kern="1200" dirty="0">
                <a:solidFill>
                  <a:schemeClr val="dk1"/>
                </a:solidFill>
              </a:rPr>
              <a:t>Умный веб каталог товаров в ретейл магазинах</a:t>
            </a:r>
            <a:r>
              <a:rPr lang="en-US" sz="1400" b="0" kern="1200" dirty="0">
                <a:solidFill>
                  <a:schemeClr val="dk1"/>
                </a:solidFill>
              </a:rPr>
              <a:t>, </a:t>
            </a:r>
            <a:r>
              <a:rPr lang="ru-RU" sz="1400" b="0" kern="1200" dirty="0">
                <a:solidFill>
                  <a:schemeClr val="dk1"/>
                </a:solidFill>
              </a:rPr>
              <a:t>маркетплейсах и на досках объявлений с искусственным интеллектом</a:t>
            </a:r>
            <a:endParaRPr lang="en-US" sz="1400" b="0" kern="1200" dirty="0">
              <a:solidFill>
                <a:schemeClr val="dk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endParaRPr lang="ru-RU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261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6">
            <a:extLst>
              <a:ext uri="{FF2B5EF4-FFF2-40B4-BE49-F238E27FC236}">
                <a16:creationId xmlns:a16="http://schemas.microsoft.com/office/drawing/2014/main" id="{CAF192AC-4DBF-7432-3307-63AAA34C4C82}"/>
              </a:ext>
            </a:extLst>
          </p:cNvPr>
          <p:cNvSpPr txBox="1"/>
          <p:nvPr/>
        </p:nvSpPr>
        <p:spPr>
          <a:xfrm>
            <a:off x="364367" y="2989948"/>
            <a:ext cx="10196129" cy="439052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algn="just">
              <a:tabLst>
                <a:tab pos="27432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настоящее время рынок переполнен различными товарами и продавцами, из-за чего потребителю зачастую бывает трудно найти выгодные предложение. На поиски, сравнение и анализ отзывов часто уходит много времени и сил.</a:t>
            </a:r>
          </a:p>
        </p:txBody>
      </p:sp>
      <p:sp>
        <p:nvSpPr>
          <p:cNvPr id="3" name="object 5">
            <a:extLst>
              <a:ext uri="{FF2B5EF4-FFF2-40B4-BE49-F238E27FC236}">
                <a16:creationId xmlns:a16="http://schemas.microsoft.com/office/drawing/2014/main" id="{81BB222C-2C92-68A6-FC99-BC31B9616279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6755067-5D5D-C2B7-36E3-02EFD83F5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0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76CF61E7-8107-9222-0032-98BDABB829B3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8C81062-B682-2462-DBB3-158BBE1A4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A02DCF2-2B74-6522-3A0A-2A32AB24EBE5}"/>
              </a:ext>
            </a:extLst>
          </p:cNvPr>
          <p:cNvSpPr txBox="1"/>
          <p:nvPr/>
        </p:nvSpPr>
        <p:spPr>
          <a:xfrm>
            <a:off x="263352" y="2785543"/>
            <a:ext cx="10873208" cy="1489053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just">
              <a:buSzPct val="45000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Сайт с общей сводкой цен среди проверенных и крупных интернет-магазинов, маркетплейсов и б/у рынка. Проект направлен на решение проблемы поиска наиболее выгодного предложения на рынке среди интересующих товаров.</a:t>
            </a:r>
            <a:endParaRPr lang="en-US" sz="1800" b="0" strike="noStrike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485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2;p3">
            <a:extLst>
              <a:ext uri="{FF2B5EF4-FFF2-40B4-BE49-F238E27FC236}">
                <a16:creationId xmlns:a16="http://schemas.microsoft.com/office/drawing/2014/main" id="{3C6E3B9D-A018-4F7B-BA37-6BA5392167F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4875" y="5971024"/>
            <a:ext cx="2999656" cy="330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ECF695-AC30-4C76-85AF-8DF3AA4E9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400" y="1017504"/>
            <a:ext cx="3478467" cy="218737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E8A9BF4-5696-45C8-A406-BEC50E1E09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2104" y="1017504"/>
            <a:ext cx="3478467" cy="218737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B79F421-F4E5-41C4-B426-A9514E6635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3752" y="3497108"/>
            <a:ext cx="3478467" cy="2181690"/>
          </a:xfrm>
          <a:prstGeom prst="rect">
            <a:avLst/>
          </a:prstGeom>
        </p:spPr>
      </p:pic>
      <p:sp>
        <p:nvSpPr>
          <p:cNvPr id="6" name="Google Shape;51;p3">
            <a:extLst>
              <a:ext uri="{FF2B5EF4-FFF2-40B4-BE49-F238E27FC236}">
                <a16:creationId xmlns:a16="http://schemas.microsoft.com/office/drawing/2014/main" id="{D72B78CE-C915-421D-A6F6-4D42EA34045E}"/>
              </a:ext>
            </a:extLst>
          </p:cNvPr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ПРОБЛЕМ</a:t>
            </a:r>
            <a:r>
              <a:rPr lang="ru-RU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НОЕ ИНТЕРВЬЮ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693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A3E1E4D0-4E61-5662-5A1B-0AC270EDB972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 marR="0" lvl="0" indent="0" algn="l" defTabSz="914358" rtl="0" eaLnBrk="1" fontAlgn="auto" latinLnBrk="0" hangingPunct="1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Целевая аудитория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3E4B7D2-ABA2-9D5C-4813-9EEED1A20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sp>
        <p:nvSpPr>
          <p:cNvPr id="5" name="Google Shape;69;p7">
            <a:extLst>
              <a:ext uri="{FF2B5EF4-FFF2-40B4-BE49-F238E27FC236}">
                <a16:creationId xmlns:a16="http://schemas.microsoft.com/office/drawing/2014/main" id="{8FBE80D1-E0E3-4F4B-92B4-B03FBA780E9E}"/>
              </a:ext>
            </a:extLst>
          </p:cNvPr>
          <p:cNvSpPr txBox="1"/>
          <p:nvPr/>
        </p:nvSpPr>
        <p:spPr>
          <a:xfrm>
            <a:off x="364886" y="1095632"/>
            <a:ext cx="9042725" cy="3455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r>
              <a:rPr lang="en-US" b="0" strike="noStrike" spc="-1" dirty="0" err="1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Клиент</a:t>
            </a:r>
            <a:r>
              <a:rPr lang="ru-RU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ы</a:t>
            </a:r>
            <a:r>
              <a:rPr lang="en-US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- В2C:</a:t>
            </a:r>
            <a:endParaRPr lang="en-US" b="0" strike="noStrike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Платформа ориентирована на работающих граждан в возрасте от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8 до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лет и членов их семей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проживающих в крупных городах и регионах. Эти пользователи активно пользуются интернетом для покупок, ценят удобство и экономию времени, а также стремятся получать актуальные и выгодные предложения.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Средний доход от 30 тысяч рублей в месяц.</a:t>
            </a:r>
            <a:endParaRPr lang="en-US" b="0" strike="noStrike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pc="-1" dirty="0">
              <a:solidFill>
                <a:srgbClr val="000000"/>
              </a:solidFill>
              <a:latin typeface="Arial" panose="020B0604020202020204" pitchFamily="34" charset="0"/>
              <a:ea typeface="TimesNewRomanPSMT"/>
              <a:cs typeface="Arial" panose="020B0604020202020204" pitchFamily="34" charset="0"/>
            </a:endParaRPr>
          </a:p>
          <a:p>
            <a:r>
              <a:rPr lang="en-US" b="0" strike="noStrike" spc="-1" dirty="0" err="1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Клиенты</a:t>
            </a:r>
            <a:r>
              <a:rPr lang="en-US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- В2B:</a:t>
            </a:r>
            <a:endParaRPr lang="en-US" b="0" strike="noStrike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Розничные торговые точки и сетевые ритейлеры, стремящиеся увеличить онлайн-продажи, расширить ассортимент и повысить видимость своих товаров на рынке.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Розничные магазины и сетевые ритейлеры</a:t>
            </a:r>
            <a:endParaRPr lang="ru-RU" b="0" strike="noStrike" spc="-1" dirty="0">
              <a:solidFill>
                <a:srgbClr val="000000"/>
              </a:solidFill>
              <a:latin typeface="Arial" panose="020B0604020202020204" pitchFamily="34" charset="0"/>
              <a:ea typeface="TimesNewRomanPSMT"/>
              <a:cs typeface="Arial" panose="020B0604020202020204" pitchFamily="34" charset="0"/>
            </a:endParaRPr>
          </a:p>
          <a:p>
            <a:r>
              <a:rPr lang="en-US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С </a:t>
            </a:r>
            <a:r>
              <a:rPr lang="en-US" b="0" strike="noStrike" spc="-1" dirty="0" err="1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оборотом</a:t>
            </a:r>
            <a:r>
              <a:rPr lang="en-US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</a:t>
            </a:r>
            <a:r>
              <a:rPr lang="en-US" b="0" strike="noStrike" spc="-1" dirty="0" err="1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от</a:t>
            </a:r>
            <a:r>
              <a:rPr lang="en-US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15 </a:t>
            </a:r>
            <a:r>
              <a:rPr lang="en-US" b="0" strike="noStrike" spc="-1" dirty="0" err="1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млн</a:t>
            </a:r>
            <a:r>
              <a:rPr lang="en-US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. </a:t>
            </a:r>
            <a:r>
              <a:rPr lang="en-US" b="0" strike="noStrike" spc="-1" dirty="0" err="1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рублей</a:t>
            </a:r>
            <a:r>
              <a:rPr lang="en-US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/</a:t>
            </a:r>
            <a:r>
              <a:rPr lang="en-US" b="0" strike="noStrike" spc="-1" dirty="0" err="1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год</a:t>
            </a:r>
            <a:endParaRPr lang="en-US" b="0" strike="noStrike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Маркетплейсы и онлайн-платформы</a:t>
            </a:r>
          </a:p>
          <a:p>
            <a:r>
              <a:rPr lang="en-US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С </a:t>
            </a:r>
            <a:r>
              <a:rPr lang="en-US" b="0" strike="noStrike" spc="-1" dirty="0" err="1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оборотом</a:t>
            </a:r>
            <a:r>
              <a:rPr lang="en-US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</a:t>
            </a:r>
            <a:r>
              <a:rPr lang="en-US" b="0" strike="noStrike" spc="-1" dirty="0" err="1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от</a:t>
            </a:r>
            <a:r>
              <a:rPr lang="en-US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20 </a:t>
            </a:r>
            <a:r>
              <a:rPr lang="en-US" b="0" strike="noStrike" spc="-1" dirty="0" err="1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млн</a:t>
            </a:r>
            <a:r>
              <a:rPr lang="en-US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</a:t>
            </a:r>
            <a:r>
              <a:rPr lang="en-US" b="0" strike="noStrike" spc="-1" dirty="0" err="1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рублей</a:t>
            </a:r>
            <a:r>
              <a:rPr lang="en-US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/</a:t>
            </a:r>
            <a:r>
              <a:rPr lang="en-US" b="0" strike="noStrike" spc="-1" dirty="0" err="1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год</a:t>
            </a:r>
            <a:endParaRPr lang="ru-RU" b="0" strike="noStrike" spc="-1" dirty="0">
              <a:solidFill>
                <a:srgbClr val="000000"/>
              </a:solidFill>
              <a:latin typeface="Arial" panose="020B0604020202020204" pitchFamily="34" charset="0"/>
              <a:ea typeface="TimesNewRomanPSMT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Доски объявлений и платформы объявлений</a:t>
            </a:r>
            <a:endParaRPr lang="ru-RU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Производители и поставщики товаров</a:t>
            </a:r>
          </a:p>
          <a:p>
            <a:r>
              <a:rPr lang="en-US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С </a:t>
            </a:r>
            <a:r>
              <a:rPr lang="en-US" b="0" strike="noStrike" spc="-1" dirty="0" err="1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оборотом</a:t>
            </a:r>
            <a:r>
              <a:rPr lang="en-US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</a:t>
            </a:r>
            <a:r>
              <a:rPr lang="en-US" b="0" strike="noStrike" spc="-1" dirty="0" err="1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от</a:t>
            </a:r>
            <a:r>
              <a:rPr lang="en-US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15 </a:t>
            </a:r>
            <a:r>
              <a:rPr lang="en-US" b="0" strike="noStrike" spc="-1" dirty="0" err="1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млн</a:t>
            </a:r>
            <a:r>
              <a:rPr lang="en-US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. </a:t>
            </a:r>
            <a:r>
              <a:rPr lang="en-US" b="0" strike="noStrike" spc="-1" dirty="0" err="1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рублей</a:t>
            </a:r>
            <a:r>
              <a:rPr lang="en-US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/</a:t>
            </a:r>
            <a:r>
              <a:rPr lang="en-US" b="0" strike="noStrike" spc="-1" dirty="0" err="1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год</a:t>
            </a:r>
            <a:endParaRPr lang="en-US" b="0" strike="noStrike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092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EA5F73D9-3B53-667C-66FD-A17869AAA172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Ценностное предложение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2BC69-AE64-AAD8-E5F6-B71EEAF7A0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4BEFED8-0690-83ED-DC57-511817B98FC4}"/>
              </a:ext>
            </a:extLst>
          </p:cNvPr>
          <p:cNvSpPr txBox="1"/>
          <p:nvPr/>
        </p:nvSpPr>
        <p:spPr>
          <a:xfrm>
            <a:off x="354562" y="1340768"/>
            <a:ext cx="1013392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2000" algn="just"/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Разрабатываемый веб ресурс будет полезен как обычным покупателям, так и продавцам. Для покупателей он предоставит удобный и понятный интерфейс, а также информацию о цене у разных продавцов, что поможет быстрее находить нужные товары и самые выгодные предложения. Для продавцов ресурс может выступать дополнительным источником рекламы своего товара и магазина среди покупателей.</a:t>
            </a:r>
            <a:r>
              <a:rPr lang="ru-RU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007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EA5F73D9-3B53-667C-66FD-A17869AAA172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en-US" sz="3200" cap="all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</a:t>
            </a:r>
            <a:r>
              <a:rPr lang="en-US" sz="3200" cap="all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cap="all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конкурентов</a:t>
            </a:r>
            <a:endParaRPr lang="ru-RU" sz="3200" cap="all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2BC69-AE64-AAD8-E5F6-B71EEAF7A0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A421B02-F662-D078-6F99-81CFEFE32C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6697144"/>
              </p:ext>
            </p:extLst>
          </p:nvPr>
        </p:nvGraphicFramePr>
        <p:xfrm>
          <a:off x="263352" y="999921"/>
          <a:ext cx="11030039" cy="484632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88032">
                  <a:extLst>
                    <a:ext uri="{9D8B030D-6E8A-4147-A177-3AD203B41FA5}">
                      <a16:colId xmlns:a16="http://schemas.microsoft.com/office/drawing/2014/main" val="3160417274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81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98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054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72156">
                <a:tc>
                  <a:txBody>
                    <a:bodyPr/>
                    <a:lstStyle/>
                    <a:p>
                      <a:pPr algn="ctr"/>
                      <a:r>
                        <a:rPr lang="en-US" sz="1000" b="0" strike="noStrike" spc="-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strike="noStrike" spc="-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Конкуренты</a:t>
                      </a:r>
                      <a:endParaRPr lang="en-US" sz="1000" b="0" strike="noStrike" spc="-1" dirty="0">
                        <a:solidFill>
                          <a:schemeClr val="bg2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strike="noStrike" spc="-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Преимущества</a:t>
                      </a:r>
                      <a:endParaRPr lang="en-US" sz="1000" b="0" strike="noStrike" spc="-1" dirty="0">
                        <a:solidFill>
                          <a:schemeClr val="bg2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strike="noStrike" spc="-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Важность для потребителя</a:t>
                      </a:r>
                      <a:endParaRPr lang="en-US" sz="1000" b="0" strike="noStrike" spc="-1" dirty="0">
                        <a:solidFill>
                          <a:schemeClr val="bg2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strike="noStrike" spc="-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Недостатки</a:t>
                      </a: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Важность для потребителя</a:t>
                      </a:r>
                      <a:endParaRPr lang="en-US" sz="1000" b="0" strike="noStrike" spc="-1" dirty="0">
                        <a:solidFill>
                          <a:schemeClr val="bg2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strike="noStrike" spc="-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Ответ</a:t>
                      </a:r>
                      <a:endParaRPr lang="en-US" sz="1000" b="0" strike="noStrike" spc="-1" dirty="0">
                        <a:solidFill>
                          <a:schemeClr val="bg2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3656">
                <a:tc>
                  <a:txBody>
                    <a:bodyPr/>
                    <a:lstStyle/>
                    <a:p>
                      <a:pPr algn="ctr"/>
                      <a:r>
                        <a:rPr lang="en-US" sz="1000" b="0" strike="noStrike" spc="-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Е-каталог для России</a:t>
                      </a:r>
                      <a:b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e-katalog.com.ru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 сравнить цены в интернет магазинах</a:t>
                      </a: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Актуальность информации</a:t>
                      </a: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Просмотр характеристик товара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 сравнить цены для покупателей интернет магазинов. 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Интерфейс</a:t>
                      </a: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 динамики цен</a:t>
                      </a: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крупных ритейловых магазинов</a:t>
                      </a:r>
                      <a:r>
                        <a:rPr lang="en-US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маркетплейсов</a:t>
                      </a:r>
                      <a:r>
                        <a:rPr lang="en-US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досок объявлений</a:t>
                      </a: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Проект еще на стадии разработки</a:t>
                      </a: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консультации</a:t>
                      </a: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 просмотра цен только на электронику</a:t>
                      </a: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 приложения</a:t>
                      </a: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удобного поиска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краткой выжимки отзывов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обзоров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 возможности создания аккаунта для сохранения отложенных товаров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Малое количество функций и ограниченность в выборе площадок.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Множество необходимых функций на данный момент недоступно, что затрудняет использование сайта.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7350">
                <a:tc>
                  <a:txBody>
                    <a:bodyPr/>
                    <a:lstStyle/>
                    <a:p>
                      <a:pPr algn="ctr"/>
                      <a:r>
                        <a:rPr lang="en-US" sz="1000" b="0" strike="noStrike" spc="-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Cheaper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cheaper.ru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Удобное приложение</a:t>
                      </a: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 сравнить предложение на различных площадках.</a:t>
                      </a: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Актуальность информации</a:t>
                      </a: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Просмотр характеристик товара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endParaRPr lang="ru-RU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 сравнить цены на различных площадках.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</a:t>
                      </a:r>
                      <a:r>
                        <a:rPr lang="en-US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Web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приложения</a:t>
                      </a: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Удобно сверять цены только на электронику и бытовую технику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консультации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умного поиска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краткой выжимки отзывов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обзоров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 возможности создания аккаунта для сохранения отложенных товаров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</a:t>
                      </a:r>
                      <a:r>
                        <a:rPr lang="en-US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Web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приложения и с</a:t>
                      </a: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пецифичный список товаров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endParaRPr lang="ru-RU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55520" indent="-155520" algn="l">
                        <a:buClr>
                          <a:srgbClr val="000000"/>
                        </a:buClr>
                        <a:buSzPct val="45000"/>
                        <a:buFont typeface=""/>
                        <a:buChar char=""/>
                      </a:pPr>
                      <a:endParaRPr lang="ru-RU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TimesNewRomanPSM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Проект удобен только для пользователей смартфонов желающих приобрести электронику или бытовую технику.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7419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650868C-BE2E-A8B7-5AE2-B8B426EB5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6B63D20C-7D92-0F88-61EC-213E577B14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9368677"/>
              </p:ext>
            </p:extLst>
          </p:nvPr>
        </p:nvGraphicFramePr>
        <p:xfrm>
          <a:off x="364875" y="476672"/>
          <a:ext cx="10915701" cy="5422996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360002">
                  <a:extLst>
                    <a:ext uri="{9D8B030D-6E8A-4147-A177-3AD203B41FA5}">
                      <a16:colId xmlns:a16="http://schemas.microsoft.com/office/drawing/2014/main" val="2566420130"/>
                    </a:ext>
                  </a:extLst>
                </a:gridCol>
                <a:gridCol w="14826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967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50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67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2916">
                <a:tc>
                  <a:txBody>
                    <a:bodyPr/>
                    <a:lstStyle/>
                    <a:p>
                      <a:pPr algn="ctr"/>
                      <a:r>
                        <a:rPr lang="en-US" sz="1000" b="0" strike="noStrike" spc="-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strike="noStrike" spc="-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Конкуренты</a:t>
                      </a:r>
                      <a:endParaRPr lang="en-US" sz="1000" b="0" strike="noStrike" spc="-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strike="noStrike" spc="-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Преимущества</a:t>
                      </a:r>
                      <a:endParaRPr lang="en-US" sz="1000" b="0" strike="noStrike" spc="-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strike="noStrike" spc="-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Важность для потребителя</a:t>
                      </a:r>
                      <a:endParaRPr lang="en-US" sz="1000" b="0" strike="noStrike" spc="-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strike="noStrike" spc="-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Недостатки</a:t>
                      </a: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Важность для потребителя</a:t>
                      </a:r>
                      <a:endParaRPr lang="en-US" sz="1000" b="0" strike="noStrike" spc="-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strike="noStrike" spc="-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Ответ</a:t>
                      </a:r>
                      <a:endParaRPr lang="en-US" sz="1000" b="0" strike="noStrike" spc="-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13851">
                <a:tc>
                  <a:txBody>
                    <a:bodyPr/>
                    <a:lstStyle/>
                    <a:p>
                      <a:pPr algn="ctr"/>
                      <a:r>
                        <a:rPr lang="en-US" sz="1000" b="0" strike="noStrike" spc="-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Price</a:t>
                      </a:r>
                    </a:p>
                    <a:p>
                      <a:pPr algn="l"/>
                      <a:r>
                        <a:rPr lang="en-US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price.ru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Актуальность информации</a:t>
                      </a: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Просмотр характеристик товара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 сравнить предложение на различных площадках.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Удобный интерфейс Предложения популярных товаров среди пользователей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 сравнить цены среди большого количества площадок в своем регионе.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Частые ошибки, усложняющие пользование ресурсом</a:t>
                      </a: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 возможности создания аккаунта для сохранения отложенных товаров</a:t>
                      </a: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Мало фильтров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консультации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умного поиска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краткой выжимки отзывов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обзоров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Много технических ошибок который ухудшают пользовательский опыт.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сайте присутствует большое количество ошибок, которые могут сделать пользовательский опыт не приятным и затруднительным.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90789">
                <a:tc>
                  <a:txBody>
                    <a:bodyPr/>
                    <a:lstStyle/>
                    <a:p>
                      <a:pPr algn="ctr"/>
                      <a:r>
                        <a:rPr lang="en-US" sz="1000" b="0" strike="noStrike" spc="-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shops-prices.ru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 сравнить предложение на различных площадках.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Актуальность информации</a:t>
                      </a:r>
                      <a:endParaRPr lang="ru-RU" sz="10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 сравнить цены среди большого количества площадок в своем регионе.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Неудобный интерфейс </a:t>
                      </a: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Мало фильтров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консультации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умного поиска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краткой выжимки отзывов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обзоров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 возможности создания аккаунта для сохранения отложенных товаров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Специфичный список товаров и неудобный интерфейс.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Интерфейс сайта не интуитивно понятен, что может вызывать затруднения при поиске товаров.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759036842"/>
                  </a:ext>
                </a:extLst>
              </a:tr>
              <a:tr h="1490789">
                <a:tc>
                  <a:txBody>
                    <a:bodyPr/>
                    <a:lstStyle/>
                    <a:p>
                      <a:pPr algn="ctr"/>
                      <a:r>
                        <a:rPr lang="en-US" sz="1000" b="0" strike="noStrike" spc="-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blizko.ru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Выбор геолокации</a:t>
                      </a: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Наличие не только товаров, но и услуг</a:t>
                      </a:r>
                      <a:endParaRPr lang="ru-RU" sz="10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Позволяет найти все что необходимо неподалеку от нужной локации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Устаревший и непонятный интерфейс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Устаревшая информация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Малое количество продавцов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консультации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умного поиска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Clr>
                          <a:srgbClr val="000000"/>
                        </a:buClr>
                        <a:buSzPct val="45000"/>
                        <a:buFont typeface=""/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краткой выжимки отзывов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45000"/>
                        <a:buFont typeface=""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обзоров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Малая вариативность продавцов, а так же неактуальная информация, которая может ни как не помочь при выборе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Тяжело разобраться в интерфейсе сайта.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strike="noStrike" kern="1200" spc="-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сайте находится не актуальная информация.</a:t>
                      </a:r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en-US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8526940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7165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875" y="5971024"/>
            <a:ext cx="2999656" cy="33025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0"/>
          <p:cNvSpPr txBox="1"/>
          <p:nvPr/>
        </p:nvSpPr>
        <p:spPr>
          <a:xfrm>
            <a:off x="360040" y="1700808"/>
            <a:ext cx="9967200" cy="4127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1.Оценка рынка TAM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По прогнозу Data Insight, в 2024 году объем продаж на российском рынке </a:t>
            </a:r>
            <a:r>
              <a:rPr lang="ru-RU" dirty="0" err="1"/>
              <a:t>eCommerce</a:t>
            </a:r>
            <a:r>
              <a:rPr lang="ru-RU" dirty="0"/>
              <a:t> достигнет 10,2 трлн рублей, согласно статье: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>
                <a:hlinkClick r:id="rId4"/>
              </a:rPr>
              <a:t>https://datainsight.ru/eCommerce_2023</a:t>
            </a:r>
            <a:endParaRPr lang="ru-RU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2.Оценка рынка SAM</a:t>
            </a:r>
          </a:p>
          <a:p>
            <a:pPr>
              <a:buClr>
                <a:schemeClr val="dk1"/>
              </a:buClr>
              <a:buSzPts val="1100"/>
            </a:pPr>
            <a:r>
              <a:rPr lang="ru-RU" dirty="0"/>
              <a:t>По реферальной системе совершено 21% покупок, следовательно объем рынка реферальных систем составляет 2.1 трлн рублей, согласно статье:</a:t>
            </a:r>
          </a:p>
          <a:p>
            <a:pPr>
              <a:buClr>
                <a:schemeClr val="dk1"/>
              </a:buClr>
              <a:buSzPts val="1100"/>
            </a:pPr>
            <a:r>
              <a:rPr lang="en-US" u="sng" dirty="0">
                <a:solidFill>
                  <a:srgbClr val="0070C0"/>
                </a:solidFill>
              </a:rPr>
              <a:t>https://habr.com/ru/companies/cloverr/articles/286428/</a:t>
            </a:r>
            <a:endParaRPr lang="ru-RU" u="sng" dirty="0">
              <a:solidFill>
                <a:srgbClr val="0070C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3. SOM - позиционирование нашей компании: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А) Планируем занять  5% от рынка, следовательно 105 млрд рублей.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Б) </a:t>
            </a:r>
            <a:r>
              <a:rPr lang="en-US" dirty="0" err="1"/>
              <a:t>Стратегия</a:t>
            </a:r>
            <a:r>
              <a:rPr lang="en-US" dirty="0"/>
              <a:t> </a:t>
            </a:r>
            <a:r>
              <a:rPr lang="en-US" dirty="0" err="1"/>
              <a:t>выхода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рынок</a:t>
            </a:r>
            <a:r>
              <a:rPr lang="en-US" dirty="0"/>
              <a:t>: </a:t>
            </a:r>
            <a:r>
              <a:rPr lang="ru-RU" dirty="0"/>
              <a:t>Агрессивная реклама. Продажа дешевой рекламы для клиентов </a:t>
            </a:r>
            <a:r>
              <a:rPr lang="en-US" dirty="0"/>
              <a:t>B2B</a:t>
            </a:r>
            <a:r>
              <a:rPr lang="ru-RU" dirty="0"/>
              <a:t>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В) Конкурентные преимущества: Удобство и простота интерфейса, а так же широкий функционал для поиска и выбора необходимых товаров.</a:t>
            </a: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EA5F73D9-3B53-667C-66FD-A17869AAA172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объема рынка</a:t>
            </a:r>
          </a:p>
        </p:txBody>
      </p:sp>
    </p:spTree>
    <p:extLst>
      <p:ext uri="{BB962C8B-B14F-4D97-AF65-F5344CB8AC3E}">
        <p14:creationId xmlns:p14="http://schemas.microsoft.com/office/powerpoint/2010/main" val="1661796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76CF61E7-8107-9222-0032-98BDABB829B3}"/>
              </a:ext>
            </a:extLst>
          </p:cNvPr>
          <p:cNvSpPr txBox="1">
            <a:spLocks/>
          </p:cNvSpPr>
          <p:nvPr/>
        </p:nvSpPr>
        <p:spPr>
          <a:xfrm>
            <a:off x="360040" y="250278"/>
            <a:ext cx="8472264" cy="99188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 монетизации и способы продвижения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8C81062-B682-2462-DBB3-158BBE1A4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sp>
        <p:nvSpPr>
          <p:cNvPr id="6" name="Текст 5">
            <a:extLst>
              <a:ext uri="{FF2B5EF4-FFF2-40B4-BE49-F238E27FC236}">
                <a16:creationId xmlns:a16="http://schemas.microsoft.com/office/drawing/2014/main" id="{E475B1EB-2C42-4D0A-B4D5-36E3D9BE5D4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360038" y="2651593"/>
            <a:ext cx="10985503" cy="2604844"/>
          </a:xfrm>
        </p:spPr>
        <p:txBody>
          <a:bodyPr/>
          <a:lstStyle/>
          <a:p>
            <a:r>
              <a:rPr lang="ru-RU" sz="1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Мы планируем продвигать наш продукт в социальных сетях, у блогеров</a:t>
            </a:r>
            <a:r>
              <a:rPr lang="en-US" sz="1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1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при помощи</a:t>
            </a:r>
            <a:r>
              <a:rPr lang="en-US" sz="1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контекстной реклама</a:t>
            </a:r>
            <a:r>
              <a:rPr lang="en-US" sz="1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1400" b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реклама</a:t>
            </a:r>
            <a:r>
              <a:rPr lang="ru-RU" sz="1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в Телеграмм каналах и </a:t>
            </a:r>
            <a:r>
              <a:rPr lang="en-US" sz="1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SEO </a:t>
            </a:r>
            <a:r>
              <a:rPr lang="ru-RU" sz="1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оптимизация нашего ресурса. Основные тематики: электроника</a:t>
            </a:r>
            <a:r>
              <a:rPr lang="en-US" sz="1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бытовая техника, одежда</a:t>
            </a:r>
            <a:r>
              <a:rPr lang="en-US" sz="1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игрушки</a:t>
            </a:r>
            <a:r>
              <a:rPr lang="en-US" sz="1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1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спортивные</a:t>
            </a:r>
            <a:r>
              <a:rPr lang="en-US" sz="1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b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детские</a:t>
            </a:r>
            <a:r>
              <a:rPr lang="en-US" sz="1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1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автомобильные</a:t>
            </a:r>
            <a:r>
              <a:rPr lang="en-US" sz="1400" b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1400" b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туристические и </a:t>
            </a:r>
            <a:r>
              <a:rPr lang="ru-RU" sz="1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медицинские товары. </a:t>
            </a:r>
          </a:p>
          <a:p>
            <a:pPr marL="342900" indent="-342900">
              <a:buAutoNum type="arabicPeriod"/>
            </a:pPr>
            <a:r>
              <a:rPr lang="ru-RU" sz="1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Реклама у блогеров. Мы берем блогеров с суммарной аудиторией (</a:t>
            </a:r>
            <a:r>
              <a:rPr lang="ru-RU" sz="1400" b="0" i="0" dirty="0" err="1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соц.сети</a:t>
            </a:r>
            <a:r>
              <a:rPr lang="ru-RU" sz="1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и You </a:t>
            </a:r>
            <a:r>
              <a:rPr lang="ru-RU" sz="1400" b="0" i="0" dirty="0" err="1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Tube</a:t>
            </a:r>
            <a:r>
              <a:rPr lang="ru-RU" sz="1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около 300 000 человек. Реклама у подобных блогеров стоит около </a:t>
            </a:r>
            <a:r>
              <a:rPr lang="ru-RU" sz="1400" b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  <a:r>
              <a:rPr lang="ru-RU" sz="1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000 руб. Мы предполагаем, на сайт перейдет 1</a:t>
            </a:r>
            <a:r>
              <a:rPr lang="en-US" sz="1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ru-RU" sz="1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от аудитории</a:t>
            </a:r>
            <a:r>
              <a:rPr lang="en-US" sz="1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 CR составит 7%. Мы получаем 600 покупателей, стоимость привлечения 1 покупателя - 38</a:t>
            </a:r>
            <a:r>
              <a:rPr lang="ru-RU" sz="1400" b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ru-RU" sz="1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руб. </a:t>
            </a:r>
          </a:p>
          <a:p>
            <a:pPr marL="342900" indent="-342900">
              <a:buAutoNum type="arabicPeriod"/>
            </a:pPr>
            <a:r>
              <a:rPr lang="ru-RU" sz="1400" b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Контекстная реклама. Исходя из </a:t>
            </a:r>
            <a:r>
              <a:rPr lang="ru-RU" sz="14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ценки бюджета рекламной кампании средняя цена за переход пользователя на сайт составит 20 рублей</a:t>
            </a:r>
            <a:r>
              <a:rPr lang="ru-RU" sz="1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Мы предполагаем, что конверсия от числа перешедших на сайт и CR составит 5%. Мы получаем, стоимость привлечения 1 покупателя - 100 руб.</a:t>
            </a:r>
          </a:p>
          <a:p>
            <a:pPr marL="342900" indent="-342900">
              <a:buFontTx/>
              <a:buAutoNum type="arabicPeriod"/>
            </a:pPr>
            <a:r>
              <a:rPr lang="ru-RU" sz="1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Реклама в </a:t>
            </a:r>
            <a:r>
              <a:rPr lang="ru-RU" sz="1400" b="0" i="0" dirty="0" err="1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Телеграм</a:t>
            </a:r>
            <a:r>
              <a:rPr lang="ru-RU" sz="1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-каналах. Подходящие нам каналы составляют около 120 000 человек. Рекламный пост в таких каналах стоит 30 000 руб. Мы предполагаем, на сайт перейдет 5</a:t>
            </a:r>
            <a:r>
              <a:rPr lang="en-US" sz="1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ru-RU" sz="1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от аудитории</a:t>
            </a:r>
            <a:r>
              <a:rPr lang="en-US" sz="1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 CR составит 5%. Мы получаем 600 покупателей, стоимость привлечения 1 покупателя - </a:t>
            </a:r>
            <a:r>
              <a:rPr lang="ru-RU" sz="1400" b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lang="ru-RU" sz="1400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руб.</a:t>
            </a:r>
            <a:endParaRPr lang="en-US" sz="1400" b="0" i="0" dirty="0">
              <a:solidFill>
                <a:schemeClr val="tx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0" strike="noStrike" spc="-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Итого средняя стоимость привлечения 1 покупателя – 193 рубля.</a:t>
            </a:r>
            <a:endParaRPr lang="en-US" sz="1400" b="0" strike="noStrike" spc="-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b="0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42DCCA02-47CE-4123-9457-240DDFF3B8E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60040" y="1601563"/>
            <a:ext cx="10985501" cy="606178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NewRomanPS-BoldMT"/>
                <a:cs typeface="Arial" panose="020B0604020202020204" pitchFamily="34" charset="0"/>
              </a:rPr>
              <a:t>Модель</a:t>
            </a:r>
            <a:r>
              <a:rPr kumimoji="0" lang="en-US" sz="14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NewRomanPS-BoldMT"/>
                <a:cs typeface="Arial" panose="020B0604020202020204" pitchFamily="34" charset="0"/>
              </a:rPr>
              <a:t> </a:t>
            </a:r>
            <a:r>
              <a:rPr kumimoji="0" lang="en-US" sz="1400" b="1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NewRomanPS-BoldMT"/>
                <a:cs typeface="Arial" panose="020B0604020202020204" pitchFamily="34" charset="0"/>
              </a:rPr>
              <a:t>монетизации</a:t>
            </a:r>
            <a:r>
              <a:rPr kumimoji="0" lang="en-US" sz="14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NewRomanPS-BoldMT"/>
                <a:cs typeface="Arial" panose="020B0604020202020204" pitchFamily="34" charset="0"/>
              </a:rPr>
              <a:t>: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Размещение контекстной рекламы и рекламных баннеров на сайте</a:t>
            </a:r>
            <a:r>
              <a:rPr lang="ru-RU" sz="1400" b="0" dirty="0">
                <a:solidFill>
                  <a:srgbClr val="00000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и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доход от реферальной системы.</a:t>
            </a:r>
            <a:endParaRPr kumimoji="0" lang="en-US" sz="14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DejaVu Sans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87244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1875540E-ED27-CD7B-EF70-D39107ED3F58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Расчёт Постоянных затрат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E51358-2BFA-D942-886C-3EF540619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C2199DEE-2F1B-4AAF-B741-DAFF0C1ACA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248955"/>
              </p:ext>
            </p:extLst>
          </p:nvPr>
        </p:nvGraphicFramePr>
        <p:xfrm>
          <a:off x="360040" y="927200"/>
          <a:ext cx="10612761" cy="4946375"/>
        </p:xfrm>
        <a:graphic>
          <a:graphicData uri="http://schemas.openxmlformats.org/drawingml/2006/table">
            <a:tbl>
              <a:tblPr firstRow="1" firstCol="1" bandRow="1"/>
              <a:tblGrid>
                <a:gridCol w="449471">
                  <a:extLst>
                    <a:ext uri="{9D8B030D-6E8A-4147-A177-3AD203B41FA5}">
                      <a16:colId xmlns:a16="http://schemas.microsoft.com/office/drawing/2014/main" val="2810450308"/>
                    </a:ext>
                  </a:extLst>
                </a:gridCol>
                <a:gridCol w="3556544">
                  <a:extLst>
                    <a:ext uri="{9D8B030D-6E8A-4147-A177-3AD203B41FA5}">
                      <a16:colId xmlns:a16="http://schemas.microsoft.com/office/drawing/2014/main" val="2512581558"/>
                    </a:ext>
                  </a:extLst>
                </a:gridCol>
                <a:gridCol w="3424844">
                  <a:extLst>
                    <a:ext uri="{9D8B030D-6E8A-4147-A177-3AD203B41FA5}">
                      <a16:colId xmlns:a16="http://schemas.microsoft.com/office/drawing/2014/main" val="4045157238"/>
                    </a:ext>
                  </a:extLst>
                </a:gridCol>
                <a:gridCol w="3181902">
                  <a:extLst>
                    <a:ext uri="{9D8B030D-6E8A-4147-A177-3AD203B41FA5}">
                      <a16:colId xmlns:a16="http://schemas.microsoft.com/office/drawing/2014/main" val="574124672"/>
                    </a:ext>
                  </a:extLst>
                </a:gridCol>
              </a:tblGrid>
              <a:tr h="249848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1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Персонал</a:t>
                      </a:r>
                      <a:endParaRPr lang="ru-RU" sz="1050" b="1" i="0" u="none" strike="noStrike" kern="1200" cap="none" spc="-2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1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Кол-во</a:t>
                      </a:r>
                      <a:endParaRPr lang="ru-RU" sz="1050" b="1" i="0" u="none" strike="noStrike" kern="1200" cap="none" spc="-2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1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Оклад</a:t>
                      </a:r>
                      <a:endParaRPr lang="ru-RU" sz="1050" b="1" i="0" u="none" strike="noStrike" kern="1200" cap="none" spc="-2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6971757"/>
                  </a:ext>
                </a:extLst>
              </a:tr>
              <a:tr h="386359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Директор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100 000 рублей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5515870"/>
                  </a:ext>
                </a:extLst>
              </a:tr>
              <a:tr h="288236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kumimoji="0" lang="en-US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Web </a:t>
                      </a: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разработчик (</a:t>
                      </a:r>
                      <a:r>
                        <a:rPr kumimoji="0" lang="en-US" sz="1050" b="0" i="0" u="none" strike="noStrike" kern="1200" cap="none" spc="-2" normalizeH="0" baseline="0" noProof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Fullstack</a:t>
                      </a:r>
                      <a:r>
                        <a:rPr kumimoji="0" lang="en-US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70 000 рублей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104747"/>
                  </a:ext>
                </a:extLst>
              </a:tr>
              <a:tr h="384316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Специалист по базам данных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70 000 рублей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0801435"/>
                  </a:ext>
                </a:extLst>
              </a:tr>
              <a:tr h="288236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kumimoji="0" lang="en-US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DevOps </a:t>
                      </a: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инженер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70 000 рублей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1398355"/>
                  </a:ext>
                </a:extLst>
              </a:tr>
              <a:tr h="288236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Дизайнер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65 000 рублей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495999"/>
                  </a:ext>
                </a:extLst>
              </a:tr>
              <a:tr h="384316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Специалист технической поддержки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60 000 рублей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2475205"/>
                  </a:ext>
                </a:extLst>
              </a:tr>
              <a:tr h="310047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Информационная безопасность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70 000 рублей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6638852"/>
                  </a:ext>
                </a:extLst>
              </a:tr>
              <a:tr h="310047"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lang="en-US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SMM </a:t>
                      </a: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специалист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55 000 рублей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9755051"/>
                  </a:ext>
                </a:extLst>
              </a:tr>
              <a:tr h="310047"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Модератор социальных сетей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50 000 рублей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7694160"/>
                  </a:ext>
                </a:extLst>
              </a:tr>
              <a:tr h="310047"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Контент менеджер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60 000 рублей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7910449"/>
                  </a:ext>
                </a:extLst>
              </a:tr>
              <a:tr h="310047"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lang="en-US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HR-</a:t>
                      </a: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менеджер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60 000 рублей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0514521"/>
                  </a:ext>
                </a:extLst>
              </a:tr>
              <a:tr h="310047"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Сервер (2 ядра, 2 </a:t>
                      </a:r>
                      <a:r>
                        <a:rPr lang="ru-RU" sz="1050" b="0" i="0" u="none" strike="noStrike" kern="1200" cap="none" spc="-2" dirty="0" err="1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гб</a:t>
                      </a: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ОЗУ, 60 Гб)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800 рублей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7869325"/>
                  </a:ext>
                </a:extLst>
              </a:tr>
              <a:tr h="310047"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Сервер (10 ядер, 128 </a:t>
                      </a:r>
                      <a:r>
                        <a:rPr lang="ru-RU" sz="1050" b="0" i="0" u="none" strike="noStrike" kern="1200" cap="none" spc="-2" dirty="0" err="1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гб</a:t>
                      </a: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ОЗУ, 5 Тб)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46 000 рублей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5128448"/>
                  </a:ext>
                </a:extLst>
              </a:tr>
              <a:tr h="310047"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1050" b="1" i="0" u="none" strike="noStrike" kern="1200" cap="none" spc="-2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Итого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776 800 рублей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7822280"/>
                  </a:ext>
                </a:extLst>
              </a:tr>
              <a:tr h="196452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cap="none" spc="-2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56474" marR="5647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45720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lang="ru-RU" sz="1050" b="0" i="0" u="none" strike="noStrike" cap="none" spc="-2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56474" marR="5647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algn="r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1050" b="1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algn="ctr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1100" b="1" i="0" u="none" strike="noStrike" kern="1200" cap="none" spc="-2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Trebuchet MS"/>
                      </a:endParaRPr>
                    </a:p>
                  </a:txBody>
                  <a:tcPr marL="56474" marR="5647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13824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397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1875540E-ED27-CD7B-EF70-D39107ED3F58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Расчёт затрат на разработку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E51358-2BFA-D942-886C-3EF540619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46291D63-92FF-408D-98EA-36CC262C6F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1018972"/>
              </p:ext>
            </p:extLst>
          </p:nvPr>
        </p:nvGraphicFramePr>
        <p:xfrm>
          <a:off x="360040" y="927200"/>
          <a:ext cx="10612761" cy="4946380"/>
        </p:xfrm>
        <a:graphic>
          <a:graphicData uri="http://schemas.openxmlformats.org/drawingml/2006/table">
            <a:tbl>
              <a:tblPr firstRow="1" firstCol="1" bandRow="1"/>
              <a:tblGrid>
                <a:gridCol w="449471">
                  <a:extLst>
                    <a:ext uri="{9D8B030D-6E8A-4147-A177-3AD203B41FA5}">
                      <a16:colId xmlns:a16="http://schemas.microsoft.com/office/drawing/2014/main" val="2810450308"/>
                    </a:ext>
                  </a:extLst>
                </a:gridCol>
                <a:gridCol w="3556544">
                  <a:extLst>
                    <a:ext uri="{9D8B030D-6E8A-4147-A177-3AD203B41FA5}">
                      <a16:colId xmlns:a16="http://schemas.microsoft.com/office/drawing/2014/main" val="2512581558"/>
                    </a:ext>
                  </a:extLst>
                </a:gridCol>
                <a:gridCol w="3424844">
                  <a:extLst>
                    <a:ext uri="{9D8B030D-6E8A-4147-A177-3AD203B41FA5}">
                      <a16:colId xmlns:a16="http://schemas.microsoft.com/office/drawing/2014/main" val="4045157238"/>
                    </a:ext>
                  </a:extLst>
                </a:gridCol>
                <a:gridCol w="3181902">
                  <a:extLst>
                    <a:ext uri="{9D8B030D-6E8A-4147-A177-3AD203B41FA5}">
                      <a16:colId xmlns:a16="http://schemas.microsoft.com/office/drawing/2014/main" val="574124672"/>
                    </a:ext>
                  </a:extLst>
                </a:gridCol>
              </a:tblGrid>
              <a:tr h="253664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1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Персонал</a:t>
                      </a:r>
                      <a:endParaRPr lang="ru-RU" sz="1050" b="1" i="0" u="none" strike="noStrike" kern="1200" cap="none" spc="-2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1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Кол-во</a:t>
                      </a:r>
                      <a:endParaRPr lang="ru-RU" sz="1050" b="1" i="0" u="none" strike="noStrike" kern="1200" cap="none" spc="-2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1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Оклад</a:t>
                      </a:r>
                      <a:endParaRPr lang="ru-RU" sz="1050" b="1" i="0" u="none" strike="noStrike" kern="1200" cap="none" spc="-2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6971757"/>
                  </a:ext>
                </a:extLst>
              </a:tr>
              <a:tr h="392261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Руководитель команды разработки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800 000 рублей (за 8 месяцев)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5515870"/>
                  </a:ext>
                </a:extLst>
              </a:tr>
              <a:tr h="292638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kumimoji="0" lang="en-US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Web </a:t>
                      </a: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разработчик (</a:t>
                      </a:r>
                      <a:r>
                        <a:rPr kumimoji="0" lang="en-US" sz="1050" b="0" i="0" u="none" strike="noStrike" kern="1200" cap="none" spc="-2" normalizeH="0" baseline="0" noProof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Fullstack</a:t>
                      </a:r>
                      <a:r>
                        <a:rPr kumimoji="0" lang="en-US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1 920 000 рублей (за 8 месяцев)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104747"/>
                  </a:ext>
                </a:extLst>
              </a:tr>
              <a:tr h="390186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Специалист по базам данных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640 000 рублей (за 8 месяцев)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0801435"/>
                  </a:ext>
                </a:extLst>
              </a:tr>
              <a:tr h="292638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kumimoji="0" lang="en-US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DevOps </a:t>
                      </a: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инженер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640 000 рублей (за 8 месяцев)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1398355"/>
                  </a:ext>
                </a:extLst>
              </a:tr>
              <a:tr h="531874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Дизайнер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120 000 рублей (за отрисовку всех страниц)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495999"/>
                  </a:ext>
                </a:extLst>
              </a:tr>
              <a:tr h="390186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Специалист по нейросетям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480 000 рублей (за 8 месяцев)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2475205"/>
                  </a:ext>
                </a:extLst>
              </a:tr>
              <a:tr h="314783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Тестировщик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050" b="0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160 000 рублей (за 8 месяцев)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6638852"/>
                  </a:ext>
                </a:extLst>
              </a:tr>
              <a:tr h="314783"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Домен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800 рублей (1 год)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9755051"/>
                  </a:ext>
                </a:extLst>
              </a:tr>
              <a:tr h="314783"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Сервер (2 ядра, 2 </a:t>
                      </a:r>
                      <a:r>
                        <a:rPr lang="ru-RU" sz="1050" b="0" i="0" u="none" strike="noStrike" kern="1200" cap="none" spc="-2" dirty="0" err="1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гб</a:t>
                      </a: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ОЗУ, 60 Гб)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4800 рублей (за 8 месяцев)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7694160"/>
                  </a:ext>
                </a:extLst>
              </a:tr>
              <a:tr h="314783"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Сервер (10 ядер, 128 </a:t>
                      </a:r>
                      <a:r>
                        <a:rPr lang="ru-RU" sz="1050" b="0" i="0" u="none" strike="noStrike" kern="1200" cap="none" spc="-2" dirty="0" err="1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гб</a:t>
                      </a: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ОЗУ, 5 Тб)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368 000 рублей (за 8 месяцев)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7910449"/>
                  </a:ext>
                </a:extLst>
              </a:tr>
              <a:tr h="314783"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2000 ГБ Внешний </a:t>
                      </a:r>
                      <a:r>
                        <a:rPr lang="en-US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SSD Kingston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0 000 рублей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0514521"/>
                  </a:ext>
                </a:extLst>
              </a:tr>
              <a:tr h="314783"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1" i="0" u="none" strike="noStrike" kern="1200" cap="none" spc="-2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lang="en-US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USB-</a:t>
                      </a: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токен </a:t>
                      </a:r>
                      <a:r>
                        <a:rPr lang="en-US" sz="1050" b="0" i="0" u="none" strike="noStrike" kern="1200" cap="none" spc="-2" dirty="0" err="1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JaCarta</a:t>
                      </a:r>
                      <a:r>
                        <a:rPr lang="en-US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LT</a:t>
                      </a: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</a:t>
                      </a: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00 рублей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7869325"/>
                  </a:ext>
                </a:extLst>
              </a:tr>
              <a:tr h="314783"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1050" b="1" i="0" u="none" strike="noStrike" kern="1200" cap="none" spc="-2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Итого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1050" b="0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5 171 100</a:t>
                      </a:r>
                      <a:r>
                        <a:rPr lang="ru-RU" sz="1050" b="0" i="0" u="none" strike="noStrike" kern="1200" cap="none" spc="-2" dirty="0">
                          <a:solidFill>
                            <a:srgbClr val="3333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рублей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5128448"/>
                  </a:ext>
                </a:extLst>
              </a:tr>
              <a:tr h="199452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cap="none" spc="-2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56474" marR="5647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45720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lang="ru-RU" sz="1050" b="0" i="0" u="none" strike="noStrike" cap="none" spc="-2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56474" marR="5647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algn="r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1050" b="1" i="0" u="none" strike="noStrike" kern="1200" cap="none" spc="-2" dirty="0">
                        <a:solidFill>
                          <a:srgbClr val="3333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474" marR="5647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algn="ctr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1100" b="1" i="0" u="none" strike="noStrike" kern="1200" cap="none" spc="-2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Trebuchet MS"/>
                      </a:endParaRPr>
                    </a:p>
                  </a:txBody>
                  <a:tcPr marL="56474" marR="5647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13824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1356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EA5F73D9-3B53-667C-66FD-A17869AAA172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 marR="0" lvl="0" indent="0" algn="l" defTabSz="914358" rtl="0" eaLnBrk="1" fontAlgn="auto" latinLnBrk="0" hangingPunct="1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all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План реализации: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2BC69-AE64-AAD8-E5F6-B71EEAF7A0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C81C2348-89C5-425B-B767-2662C8F1D17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0040" y="980728"/>
            <a:ext cx="5490172" cy="3844677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>
              <a:buClr>
                <a:srgbClr val="000000"/>
              </a:buClr>
              <a:buSzPct val="45000"/>
            </a:pPr>
            <a:r>
              <a:rPr lang="en-US" sz="1400" b="1" u="sng" strike="noStrike" spc="-1" dirty="0" err="1">
                <a:solidFill>
                  <a:srgbClr val="000000"/>
                </a:solidFill>
                <a:uFillTx/>
                <a:latin typeface="Arial" panose="020B0604020202020204" pitchFamily="34" charset="0"/>
                <a:ea typeface="Helvetica-Bold"/>
                <a:cs typeface="Arial" panose="020B0604020202020204" pitchFamily="34" charset="0"/>
              </a:rPr>
              <a:t>Месяц</a:t>
            </a:r>
            <a:r>
              <a:rPr lang="en-US" sz="1400" b="1" u="sng" strike="noStrike" spc="-1" dirty="0">
                <a:solidFill>
                  <a:srgbClr val="000000"/>
                </a:solidFill>
                <a:uFillTx/>
                <a:latin typeface="Arial" panose="020B0604020202020204" pitchFamily="34" charset="0"/>
                <a:ea typeface="Helvetica-Bold"/>
                <a:cs typeface="Arial" panose="020B0604020202020204" pitchFamily="34" charset="0"/>
              </a:rPr>
              <a:t> 1-2</a:t>
            </a:r>
            <a:r>
              <a:rPr lang="en-US" sz="14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:</a:t>
            </a:r>
            <a:endParaRPr lang="en-US" sz="1400" b="0" strike="noStrike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0" strike="noStrike" spc="-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Исследование</a:t>
            </a:r>
            <a:r>
              <a:rPr lang="en-US" sz="1400" b="0" strike="noStrike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sz="1400" b="0" strike="noStrike" spc="-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рынка</a:t>
            </a:r>
            <a:r>
              <a:rPr lang="en-US" sz="1400" b="0" strike="noStrike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: </a:t>
            </a:r>
            <a:r>
              <a:rPr lang="en-US" sz="1400" b="0" strike="noStrike" spc="-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Изучение</a:t>
            </a:r>
            <a:r>
              <a:rPr lang="en-US" sz="1400" b="0" strike="noStrike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sz="1400" b="0" strike="noStrike" spc="-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потенциала</a:t>
            </a:r>
            <a:r>
              <a:rPr lang="en-US" sz="1400" b="0" strike="noStrike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sz="1400" b="0" strike="noStrike" spc="-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рынка</a:t>
            </a:r>
            <a:r>
              <a:rPr lang="en-US" sz="1400" b="0" strike="noStrike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ru-RU" sz="1400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электронных каталогов</a:t>
            </a:r>
            <a:r>
              <a:rPr lang="en-US" sz="1400" b="0" strike="noStrike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, </a:t>
            </a:r>
            <a:r>
              <a:rPr lang="en-US" sz="1400" b="0" strike="noStrike" spc="-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анализ</a:t>
            </a:r>
            <a:r>
              <a:rPr lang="en-US" sz="1400" b="0" strike="noStrike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sz="1400" b="0" strike="noStrike" spc="-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конкурентов</a:t>
            </a:r>
            <a:r>
              <a:rPr lang="en-US" sz="1400" b="0" strike="noStrike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и </a:t>
            </a:r>
            <a:r>
              <a:rPr lang="en-US" sz="1400" b="0" strike="noStrike" spc="-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спроса</a:t>
            </a:r>
            <a:r>
              <a:rPr lang="en-US" sz="1400" b="0" strike="noStrike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sz="1400" b="0" strike="noStrike" spc="-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на</a:t>
            </a:r>
            <a:r>
              <a:rPr lang="en-US" sz="1400" b="0" strike="noStrike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sz="1400" b="0" strike="noStrike" spc="-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такой</a:t>
            </a:r>
            <a:r>
              <a:rPr lang="en-US" sz="1400" b="0" strike="noStrike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sz="1400" b="0" strike="noStrike" spc="-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тип</a:t>
            </a:r>
            <a:r>
              <a:rPr lang="en-US" sz="1400" b="0" strike="noStrike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ru-RU" sz="1400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ресурсов</a:t>
            </a:r>
            <a:r>
              <a:rPr lang="en-US" sz="1400" b="0" strike="noStrike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.</a:t>
            </a:r>
            <a:endParaRPr lang="ru-RU" sz="1400" b="0" strike="noStrike" spc="-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  <a:p>
            <a:r>
              <a:rPr lang="ru-RU" sz="1400" b="0" strike="noStrike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Подбор персонала</a:t>
            </a:r>
            <a:r>
              <a:rPr lang="en-US" sz="1400" b="0" strike="noStrike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1400" b="0" strike="noStrike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Поиск людей подходящей компетенции для решения задач.</a:t>
            </a:r>
            <a:endParaRPr lang="en-US" sz="1400" b="0" strike="noStrike" spc="-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Разработка концепции </a:t>
            </a:r>
            <a:r>
              <a:rPr lang="ru-RU" sz="14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приложения</a:t>
            </a:r>
            <a:r>
              <a:rPr lang="en-US" sz="14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: </a:t>
            </a:r>
            <a:r>
              <a:rPr lang="ru-RU" sz="14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Разработка архитектуры приложения</a:t>
            </a:r>
            <a:r>
              <a:rPr lang="ru-RU" sz="1400" spc="-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.</a:t>
            </a:r>
          </a:p>
          <a:p>
            <a:r>
              <a:rPr lang="ru-RU" sz="1400" b="0" strike="noStrike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дорожной карты разработки</a:t>
            </a:r>
            <a:r>
              <a:rPr lang="en-US" sz="1400" b="0" strike="noStrike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sz="1400" b="0" strike="noStrike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Распределения задач между командами специалистов.</a:t>
            </a:r>
            <a:endParaRPr lang="en-US" sz="1400" b="0" strike="noStrike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0000"/>
              </a:buClr>
              <a:buSzPct val="45000"/>
            </a:pPr>
            <a:endParaRPr lang="ru-RU" sz="1400" b="1" u="sng" strike="noStrike" spc="-1" dirty="0">
              <a:solidFill>
                <a:srgbClr val="000000"/>
              </a:solidFill>
              <a:uFillTx/>
              <a:latin typeface="Arial" panose="020B0604020202020204" pitchFamily="34" charset="0"/>
              <a:ea typeface="Helvetica-Bold"/>
              <a:cs typeface="Arial" panose="020B0604020202020204" pitchFamily="34" charset="0"/>
            </a:endParaRPr>
          </a:p>
          <a:p>
            <a:pPr>
              <a:buClr>
                <a:srgbClr val="000000"/>
              </a:buClr>
              <a:buSzPct val="45000"/>
            </a:pPr>
            <a:r>
              <a:rPr lang="en-US" sz="1400" b="1" u="sng" strike="noStrike" spc="-1" dirty="0" err="1">
                <a:solidFill>
                  <a:srgbClr val="000000"/>
                </a:solidFill>
                <a:uFillTx/>
                <a:latin typeface="Arial" panose="020B0604020202020204" pitchFamily="34" charset="0"/>
                <a:ea typeface="Helvetica-Bold"/>
                <a:cs typeface="Arial" panose="020B0604020202020204" pitchFamily="34" charset="0"/>
              </a:rPr>
              <a:t>Месяц</a:t>
            </a:r>
            <a:r>
              <a:rPr lang="en-US" sz="1400" b="1" u="sng" strike="noStrike" spc="-1" dirty="0">
                <a:solidFill>
                  <a:srgbClr val="000000"/>
                </a:solidFill>
                <a:uFillTx/>
                <a:latin typeface="Arial" panose="020B0604020202020204" pitchFamily="34" charset="0"/>
                <a:ea typeface="Helvetica-Bold"/>
                <a:cs typeface="Arial" panose="020B0604020202020204" pitchFamily="34" charset="0"/>
              </a:rPr>
              <a:t> 3-4:</a:t>
            </a:r>
            <a:endParaRPr lang="ru-RU" sz="1400" b="1" u="sng" strike="noStrike" spc="-1" dirty="0">
              <a:solidFill>
                <a:srgbClr val="000000"/>
              </a:solidFill>
              <a:uFillTx/>
              <a:latin typeface="Arial" panose="020B0604020202020204" pitchFamily="34" charset="0"/>
              <a:ea typeface="Helvetica-Bold"/>
              <a:cs typeface="Arial" panose="020B0604020202020204" pitchFamily="34" charset="0"/>
            </a:endParaRPr>
          </a:p>
          <a:p>
            <a:pPr>
              <a:buClr>
                <a:srgbClr val="000000"/>
              </a:buClr>
              <a:buSzPct val="45000"/>
            </a:pPr>
            <a:r>
              <a:rPr lang="ru-RU" sz="14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Подготовка оборудования</a:t>
            </a:r>
            <a:r>
              <a:rPr lang="en-US" sz="14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: </a:t>
            </a:r>
            <a:r>
              <a:rPr lang="ru-RU" sz="14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Настройка серверов</a:t>
            </a:r>
            <a:r>
              <a:rPr lang="en-US" sz="14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, </a:t>
            </a:r>
            <a:r>
              <a:rPr lang="ru-RU" sz="14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разработка политик безопасности.</a:t>
            </a:r>
          </a:p>
          <a:p>
            <a:pPr>
              <a:buClr>
                <a:srgbClr val="000000"/>
              </a:buClr>
              <a:buSzPct val="45000"/>
            </a:pPr>
            <a:r>
              <a:rPr lang="ru-RU" sz="1400" spc="-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Создание интерфейса</a:t>
            </a:r>
            <a:r>
              <a:rPr lang="en-US" sz="1400" spc="-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: </a:t>
            </a:r>
            <a:r>
              <a:rPr lang="ru-RU" sz="1400" spc="-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Отрисовка страниц продукта.</a:t>
            </a:r>
            <a:endParaRPr lang="ru-RU" sz="1400" b="0" strike="noStrike" spc="-1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ru-RU" sz="1400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альфа версии ресурса</a:t>
            </a:r>
            <a:r>
              <a:rPr lang="en-US" sz="1400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1400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версии продукта с базовым функционалом.</a:t>
            </a:r>
            <a:endParaRPr lang="en-US" sz="1400" b="0" strike="noStrike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94A4606-A136-4F07-AD09-F40FBF827D78}"/>
              </a:ext>
            </a:extLst>
          </p:cNvPr>
          <p:cNvSpPr txBox="1"/>
          <p:nvPr/>
        </p:nvSpPr>
        <p:spPr>
          <a:xfrm>
            <a:off x="6023992" y="997158"/>
            <a:ext cx="5040560" cy="3844677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>
              <a:buClr>
                <a:srgbClr val="000000"/>
              </a:buClr>
              <a:buSzPct val="45000"/>
            </a:pPr>
            <a:r>
              <a:rPr lang="en-US" b="1" u="sng" strike="noStrike" spc="-1" dirty="0" err="1">
                <a:uFillTx/>
                <a:latin typeface="Arial" panose="020B0604020202020204" pitchFamily="34" charset="0"/>
                <a:ea typeface="Helvetica-Bold"/>
                <a:cs typeface="Arial" panose="020B0604020202020204" pitchFamily="34" charset="0"/>
              </a:rPr>
              <a:t>Месяц</a:t>
            </a:r>
            <a:r>
              <a:rPr lang="en-US" b="1" u="sng" strike="noStrike" spc="-1" dirty="0">
                <a:uFillTx/>
                <a:latin typeface="Arial" panose="020B0604020202020204" pitchFamily="34" charset="0"/>
                <a:ea typeface="Helvetica-Bold"/>
                <a:cs typeface="Arial" panose="020B0604020202020204" pitchFamily="34" charset="0"/>
              </a:rPr>
              <a:t> 5-6:</a:t>
            </a:r>
            <a:endParaRPr lang="en-US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0000"/>
              </a:buClr>
              <a:buSzPct val="45000"/>
            </a:pPr>
            <a:r>
              <a:rPr lang="ru-RU" strike="noStrike" spc="-1" dirty="0">
                <a:uFillTx/>
                <a:latin typeface="Arial" panose="020B0604020202020204" pitchFamily="34" charset="0"/>
                <a:ea typeface="Helvetica-Bold"/>
                <a:cs typeface="Arial" panose="020B0604020202020204" pitchFamily="34" charset="0"/>
              </a:rPr>
              <a:t>Разработка бета версии продукта</a:t>
            </a:r>
            <a:r>
              <a:rPr lang="en-US" strike="noStrike" spc="-1" dirty="0">
                <a:uFillTx/>
                <a:latin typeface="Arial" panose="020B0604020202020204" pitchFamily="34" charset="0"/>
                <a:ea typeface="Helvetica-Bold"/>
                <a:cs typeface="Arial" panose="020B0604020202020204" pitchFamily="34" charset="0"/>
              </a:rPr>
              <a:t>: </a:t>
            </a:r>
            <a:r>
              <a:rPr lang="ru-RU" spc="-1" dirty="0">
                <a:latin typeface="Arial" panose="020B0604020202020204" pitchFamily="34" charset="0"/>
                <a:cs typeface="Arial" panose="020B0604020202020204" pitchFamily="34" charset="0"/>
              </a:rPr>
              <a:t>Разработка версии продукта со всеми функциями.</a:t>
            </a:r>
          </a:p>
          <a:p>
            <a:pPr>
              <a:buClr>
                <a:srgbClr val="000000"/>
              </a:buClr>
              <a:buSzPct val="45000"/>
            </a:pPr>
            <a:r>
              <a:rPr lang="ru-RU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Маркетинговая стратегия: Разработка маркетингового плана, включающего определение целевой аудитории, позиционирование продукта, каналы продвижения и структуру цен. </a:t>
            </a:r>
          </a:p>
          <a:p>
            <a:pPr>
              <a:buClr>
                <a:srgbClr val="000000"/>
              </a:buClr>
              <a:buSzPct val="45000"/>
            </a:pPr>
            <a:r>
              <a:rPr lang="ru-RU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Заключение договоров магазинами и маркетплейсами: Установление партнерских отношений с магазинами и маркетплейсами.</a:t>
            </a:r>
            <a:endParaRPr lang="ru-RU" strike="noStrike" spc="-1" dirty="0">
              <a:uFillTx/>
              <a:latin typeface="Arial" panose="020B0604020202020204" pitchFamily="34" charset="0"/>
              <a:ea typeface="Helvetica-Bold"/>
              <a:cs typeface="Arial" panose="020B0604020202020204" pitchFamily="34" charset="0"/>
            </a:endParaRPr>
          </a:p>
          <a:p>
            <a:pPr>
              <a:buClr>
                <a:srgbClr val="000000"/>
              </a:buClr>
              <a:buSzPct val="45000"/>
            </a:pPr>
            <a:r>
              <a:rPr lang="en-US" b="1" u="sng" strike="noStrike" spc="-1" dirty="0" err="1">
                <a:uFillTx/>
                <a:latin typeface="Arial" panose="020B0604020202020204" pitchFamily="34" charset="0"/>
                <a:ea typeface="Helvetica-Bold"/>
                <a:cs typeface="Arial" panose="020B0604020202020204" pitchFamily="34" charset="0"/>
              </a:rPr>
              <a:t>Месяц</a:t>
            </a:r>
            <a:r>
              <a:rPr lang="en-US" b="1" u="sng" strike="noStrike" spc="-1" dirty="0">
                <a:uFillTx/>
                <a:latin typeface="Arial" panose="020B0604020202020204" pitchFamily="34" charset="0"/>
                <a:ea typeface="Helvetica-Bold"/>
                <a:cs typeface="Arial" panose="020B0604020202020204" pitchFamily="34" charset="0"/>
              </a:rPr>
              <a:t> 7-8:</a:t>
            </a:r>
            <a:endParaRPr lang="en-US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Финальная доработка продукта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: </a:t>
            </a:r>
            <a:r>
              <a:rPr lang="ru-RU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Проведения тестирования и оптимизации всех функция и страниц.</a:t>
            </a:r>
            <a:endParaRPr lang="en-US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0" strike="noStrike" spc="-1" dirty="0" err="1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Маркетинговые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b="0" strike="noStrike" spc="-1" dirty="0" err="1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мероприятия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: </a:t>
            </a:r>
            <a:r>
              <a:rPr lang="en-US" b="0" strike="noStrike" spc="-1" dirty="0" err="1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Продвижение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ru-RU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нашего продукта в социальных сетях, у блогеров</a:t>
            </a:r>
            <a:r>
              <a:rPr lang="en-US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при помощи</a:t>
            </a:r>
            <a:r>
              <a:rPr lang="en-US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контекстной реклама</a:t>
            </a:r>
            <a:r>
              <a:rPr lang="en-US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рекламы</a:t>
            </a:r>
            <a:r>
              <a:rPr lang="ru-RU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в Телеграмм каналах и </a:t>
            </a:r>
            <a:r>
              <a:rPr lang="en-US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SEO </a:t>
            </a:r>
            <a:r>
              <a:rPr lang="ru-RU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оптимизация нашего ресурса. </a:t>
            </a:r>
            <a:endParaRPr lang="en-US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0000"/>
              </a:buClr>
              <a:buSzPct val="45000"/>
            </a:pPr>
            <a:r>
              <a:rPr lang="en-US" b="1" u="sng" strike="noStrike" spc="-1" dirty="0" err="1">
                <a:uFillTx/>
                <a:latin typeface="Arial" panose="020B0604020202020204" pitchFamily="34" charset="0"/>
                <a:ea typeface="Helvetica-Bold"/>
                <a:cs typeface="Arial" panose="020B0604020202020204" pitchFamily="34" charset="0"/>
              </a:rPr>
              <a:t>Месяц</a:t>
            </a:r>
            <a:r>
              <a:rPr lang="en-US" b="1" u="sng" strike="noStrike" spc="-1" dirty="0">
                <a:uFillTx/>
                <a:latin typeface="Arial" panose="020B0604020202020204" pitchFamily="34" charset="0"/>
                <a:ea typeface="Helvetica-Bold"/>
                <a:cs typeface="Arial" panose="020B0604020202020204" pitchFamily="34" charset="0"/>
              </a:rPr>
              <a:t> 9-12:</a:t>
            </a:r>
            <a:endParaRPr lang="en-US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0" strike="noStrike" spc="-1" dirty="0" err="1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Оценка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b="0" strike="noStrike" spc="-1" dirty="0" err="1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успеха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и </a:t>
            </a:r>
            <a:r>
              <a:rPr lang="en-US" b="0" strike="noStrike" spc="-1" dirty="0" err="1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рост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: </a:t>
            </a:r>
            <a:r>
              <a:rPr lang="en-US" b="0" strike="noStrike" spc="-1" dirty="0" err="1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Анализ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b="0" strike="noStrike" spc="-1" dirty="0" err="1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реакции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b="0" strike="noStrike" spc="-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рынка</a:t>
            </a:r>
            <a:r>
              <a:rPr lang="en-US" b="0" strike="noStrike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ru-RU" b="0" strike="noStrike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на наш продукт</a:t>
            </a:r>
            <a:r>
              <a:rPr lang="en-US" b="0" strike="noStrike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, </a:t>
            </a:r>
            <a:r>
              <a:rPr lang="en-US" b="0" strike="noStrike" spc="-1" dirty="0" err="1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определение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b="0" strike="noStrike" spc="-1" dirty="0" err="1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уровня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b="0" strike="noStrike" spc="-1" dirty="0" err="1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продаж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, </a:t>
            </a:r>
            <a:r>
              <a:rPr lang="en-US" b="0" strike="noStrike" spc="-1" dirty="0" err="1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улучшение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b="0" strike="noStrike" spc="-1" dirty="0" err="1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продукта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и </a:t>
            </a:r>
            <a:r>
              <a:rPr lang="en-US" b="0" strike="noStrike" spc="-1" dirty="0" err="1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реагирование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b="0" strike="noStrike" spc="-1" dirty="0" err="1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на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b="0" strike="noStrike" spc="-1" dirty="0" err="1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обратную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b="0" strike="noStrike" spc="-1" dirty="0" err="1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связь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ru-RU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пользователей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.</a:t>
            </a:r>
            <a:endParaRPr lang="en-US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0" strike="noStrike" spc="-1" dirty="0" err="1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Расширение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ru-RU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функций и площадок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: Разработка </a:t>
            </a:r>
            <a:r>
              <a:rPr lang="ru-RU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функций</a:t>
            </a:r>
            <a:r>
              <a:rPr lang="en-US" b="0" strike="noStrike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и </a:t>
            </a:r>
            <a:r>
              <a:rPr lang="ru-RU" spc="-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расширение списка платформ.</a:t>
            </a:r>
            <a:endParaRPr lang="en-US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487808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1875540E-ED27-CD7B-EF70-D39107ED3F58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 развития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E51358-2BFA-D942-886C-3EF540619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FF5A9AD-A545-4820-80BB-E1E281BF3406}"/>
              </a:ext>
            </a:extLst>
          </p:cNvPr>
          <p:cNvSpPr txBox="1"/>
          <p:nvPr/>
        </p:nvSpPr>
        <p:spPr>
          <a:xfrm>
            <a:off x="391682" y="2492896"/>
            <a:ext cx="9352440" cy="4108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>
              <a:buClr>
                <a:srgbClr val="000000"/>
              </a:buClr>
              <a:buSzPct val="100000"/>
            </a:pPr>
            <a:r>
              <a:rPr lang="ru-RU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приложения под </a:t>
            </a:r>
            <a:r>
              <a:rPr lang="en-US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IOS </a:t>
            </a:r>
            <a:r>
              <a:rPr lang="ru-RU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en-US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Android.</a:t>
            </a:r>
          </a:p>
          <a:p>
            <a:pPr>
              <a:buClr>
                <a:srgbClr val="000000"/>
              </a:buClr>
              <a:buSzPct val="100000"/>
            </a:pPr>
            <a:r>
              <a:rPr lang="ru-RU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Подключение новых магазинов к нашему ресурсу.</a:t>
            </a:r>
          </a:p>
          <a:p>
            <a:pPr>
              <a:buClr>
                <a:srgbClr val="000000"/>
              </a:buClr>
              <a:buSzPct val="100000"/>
            </a:pPr>
            <a:r>
              <a:rPr lang="ru-RU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Расширение каталога товаров.</a:t>
            </a:r>
          </a:p>
          <a:p>
            <a:pPr>
              <a:buClr>
                <a:srgbClr val="000000"/>
              </a:buClr>
              <a:buSzPct val="100000"/>
            </a:pPr>
            <a:r>
              <a:rPr lang="ru-RU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реферальных и скидочных систем в магазинах партнеров.</a:t>
            </a:r>
            <a:endParaRPr lang="en-US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0000"/>
              </a:buClr>
              <a:buSzPct val="100000"/>
            </a:pPr>
            <a:r>
              <a:rPr lang="ru-RU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Развитие аккаунтов проекта в социальных сетях.</a:t>
            </a:r>
            <a:endParaRPr lang="ru-RU" spc="-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TimesNewRomanPSMT"/>
              <a:cs typeface="Arial" panose="020B0604020202020204" pitchFamily="34" charset="0"/>
            </a:endParaRPr>
          </a:p>
          <a:p>
            <a:pPr>
              <a:buClr>
                <a:srgbClr val="000000"/>
              </a:buClr>
              <a:buSzPct val="100000"/>
            </a:pPr>
            <a:r>
              <a:rPr lang="ru-RU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Выход на рынок стран СНГ и БРИКС.</a:t>
            </a:r>
          </a:p>
        </p:txBody>
      </p:sp>
    </p:spTree>
    <p:extLst>
      <p:ext uri="{BB962C8B-B14F-4D97-AF65-F5344CB8AC3E}">
        <p14:creationId xmlns:p14="http://schemas.microsoft.com/office/powerpoint/2010/main" val="23094247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Unit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экономика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E51358-2BFA-D942-886C-3EF540619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75" y="5971024"/>
            <a:ext cx="2999656" cy="3302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6C14D8-118E-A0BC-3BF2-6DEEE4DDEAD4}"/>
              </a:ext>
            </a:extLst>
          </p:cNvPr>
          <p:cNvSpPr txBox="1"/>
          <p:nvPr/>
        </p:nvSpPr>
        <p:spPr>
          <a:xfrm>
            <a:off x="364874" y="1834914"/>
            <a:ext cx="1077005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500 000 рублей (цена 10 рекламных баннеров на месяц)</a:t>
            </a:r>
          </a:p>
          <a:p>
            <a:r>
              <a:rPr lang="ru-RU" dirty="0"/>
              <a:t>Средний доход от реферальной системы</a:t>
            </a:r>
            <a:r>
              <a:rPr lang="en-US" dirty="0"/>
              <a:t> </a:t>
            </a:r>
            <a:r>
              <a:rPr lang="ru-RU" dirty="0"/>
              <a:t>203</a:t>
            </a:r>
            <a:r>
              <a:rPr lang="en-US" dirty="0"/>
              <a:t> </a:t>
            </a:r>
            <a:r>
              <a:rPr lang="ru-RU" dirty="0"/>
              <a:t>рублей с каждой продажи (5</a:t>
            </a:r>
            <a:r>
              <a:rPr lang="en-US" dirty="0"/>
              <a:t>%</a:t>
            </a:r>
            <a:r>
              <a:rPr lang="ru-RU" dirty="0"/>
              <a:t>).</a:t>
            </a:r>
          </a:p>
          <a:p>
            <a:r>
              <a:rPr lang="ru-RU" dirty="0"/>
              <a:t>Средний доход от размещения контекстной рекламы на сайте 98</a:t>
            </a:r>
            <a:r>
              <a:rPr lang="en-US" dirty="0"/>
              <a:t> </a:t>
            </a:r>
            <a:r>
              <a:rPr lang="ru-RU" dirty="0"/>
              <a:t>рублей за 1000 посетителей.</a:t>
            </a:r>
          </a:p>
          <a:p>
            <a:endParaRPr lang="ru-RU" dirty="0"/>
          </a:p>
          <a:p>
            <a:r>
              <a:rPr lang="ru-RU" dirty="0"/>
              <a:t>За первый год работы после запуска приложения мы планируем что количество посетители в месяц составит 600 000 человек</a:t>
            </a:r>
          </a:p>
          <a:p>
            <a:r>
              <a:rPr lang="ru-RU" dirty="0"/>
              <a:t>500 000 рублей (доход от рекламных баннеров) + 609 000 рублей (доход от реферальной системы) + 58 800 рублей (доход от контекстной рекламы) - </a:t>
            </a:r>
            <a:r>
              <a:rPr lang="ru-RU" sz="1400" b="0" i="0" u="none" strike="noStrike" kern="1200" cap="none" spc="-2" dirty="0">
                <a:solidFill>
                  <a:srgbClr val="33333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776 800 (постоянные затраты)</a:t>
            </a:r>
            <a:r>
              <a:rPr lang="ru-RU" dirty="0"/>
              <a:t> = 391 000 рублей (прибыль за месяц)</a:t>
            </a:r>
          </a:p>
          <a:p>
            <a:endParaRPr lang="ru-RU" dirty="0"/>
          </a:p>
          <a:p>
            <a:r>
              <a:rPr lang="en-US" sz="1400" b="0" i="0" u="none" strike="noStrike" kern="1200" cap="none" spc="-2" dirty="0">
                <a:solidFill>
                  <a:srgbClr val="33333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5 171 100</a:t>
            </a:r>
            <a:r>
              <a:rPr lang="ru-RU" sz="1400" b="0" i="0" u="none" strike="noStrike" kern="1200" cap="none" spc="-2" dirty="0">
                <a:solidFill>
                  <a:srgbClr val="33333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рублей </a:t>
            </a:r>
            <a:r>
              <a:rPr lang="ru-RU" dirty="0"/>
              <a:t>(первоначальные инвестиции) / 391 000 рублей = 13 месяцев </a:t>
            </a:r>
            <a:br>
              <a:rPr lang="ru-RU" dirty="0"/>
            </a:br>
            <a:r>
              <a:rPr lang="ru-RU" dirty="0"/>
              <a:t>( срок окупаемости первоначальных инвестиции)</a:t>
            </a:r>
          </a:p>
          <a:p>
            <a:endParaRPr lang="ru-RU" dirty="0"/>
          </a:p>
          <a:p>
            <a:r>
              <a:rPr lang="ru-RU" dirty="0"/>
              <a:t>Таким образом, наш проект окупится и начнет приносить чистую прибыль на 14-ый месяце после запуска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6978158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81;p10">
            <a:extLst>
              <a:ext uri="{FF2B5EF4-FFF2-40B4-BE49-F238E27FC236}">
                <a16:creationId xmlns:a16="http://schemas.microsoft.com/office/drawing/2014/main" id="{45F60210-E706-452A-A501-7431F420D84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875" y="5971024"/>
            <a:ext cx="2999656" cy="330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9BA777F-B2B1-46D3-B3B0-951D1CE6E4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6087"/>
          <a:stretch/>
        </p:blipFill>
        <p:spPr>
          <a:xfrm>
            <a:off x="2592795" y="1534616"/>
            <a:ext cx="1291048" cy="175224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B8CCF26-0F25-455F-A1E3-528E68ED67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0413" y="1534616"/>
            <a:ext cx="1291048" cy="173675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A77D611-1D98-487B-9CBC-C752F496C1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9655" y="1536825"/>
            <a:ext cx="1323561" cy="173675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93198FA-58B9-42B6-BD6C-CC15C16F6DA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169" t="15033" r="6144" b="4575"/>
          <a:stretch/>
        </p:blipFill>
        <p:spPr>
          <a:xfrm>
            <a:off x="4228451" y="1534616"/>
            <a:ext cx="1323561" cy="173675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20ECEF5-5E94-4F5F-B09D-FF95B451740A}"/>
              </a:ext>
            </a:extLst>
          </p:cNvPr>
          <p:cNvSpPr txBox="1"/>
          <p:nvPr/>
        </p:nvSpPr>
        <p:spPr>
          <a:xfrm>
            <a:off x="5663051" y="3357006"/>
            <a:ext cx="16356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Нестеров Феликс Алексеевич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BE053C-8FC4-4668-8137-339ECEACA0C5}"/>
              </a:ext>
            </a:extLst>
          </p:cNvPr>
          <p:cNvSpPr txBox="1"/>
          <p:nvPr/>
        </p:nvSpPr>
        <p:spPr>
          <a:xfrm>
            <a:off x="2420491" y="3283984"/>
            <a:ext cx="16356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Реутов Ярослав Евгеньевич 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BBB0EC-3327-49F4-89A5-8FD175A54414}"/>
              </a:ext>
            </a:extLst>
          </p:cNvPr>
          <p:cNvSpPr txBox="1"/>
          <p:nvPr/>
        </p:nvSpPr>
        <p:spPr>
          <a:xfrm>
            <a:off x="885955" y="3288357"/>
            <a:ext cx="146830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Шайдуллов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Руслан Тимурович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A4A27BA-5CC7-4C6D-964D-D502F811909B}"/>
              </a:ext>
            </a:extLst>
          </p:cNvPr>
          <p:cNvSpPr txBox="1"/>
          <p:nvPr/>
        </p:nvSpPr>
        <p:spPr>
          <a:xfrm>
            <a:off x="4178861" y="3373990"/>
            <a:ext cx="146830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Ткачук Анна Антоновна </a:t>
            </a:r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1875540E-ED27-CD7B-EF70-D39107ED3F58}"/>
              </a:ext>
            </a:extLst>
          </p:cNvPr>
          <p:cNvSpPr txBox="1">
            <a:spLocks/>
          </p:cNvSpPr>
          <p:nvPr/>
        </p:nvSpPr>
        <p:spPr>
          <a:xfrm>
            <a:off x="298841" y="337071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команда</a:t>
            </a:r>
          </a:p>
        </p:txBody>
      </p:sp>
      <p:pic>
        <p:nvPicPr>
          <p:cNvPr id="5" name="Рисунок 4" descr="Изображение выглядит как Человеческое лицо, человек, одежда, бровь&#10;&#10;Автоматически созданное описание">
            <a:extLst>
              <a:ext uri="{FF2B5EF4-FFF2-40B4-BE49-F238E27FC236}">
                <a16:creationId xmlns:a16="http://schemas.microsoft.com/office/drawing/2014/main" id="{ED7927CE-2364-5064-0293-E30481E250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8328" y="1534616"/>
            <a:ext cx="1323560" cy="17367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9720E66-3D39-5C1B-3D3A-2A66C325BBE4}"/>
              </a:ext>
            </a:extLst>
          </p:cNvPr>
          <p:cNvSpPr txBox="1"/>
          <p:nvPr/>
        </p:nvSpPr>
        <p:spPr>
          <a:xfrm>
            <a:off x="4149291" y="4297320"/>
            <a:ext cx="1584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Специалист по базам данных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4D23DE-542C-65F3-7029-93DBEACDF5B6}"/>
              </a:ext>
            </a:extLst>
          </p:cNvPr>
          <p:cNvSpPr txBox="1"/>
          <p:nvPr/>
        </p:nvSpPr>
        <p:spPr>
          <a:xfrm>
            <a:off x="7384922" y="4216510"/>
            <a:ext cx="1584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Дизайнер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BB75A7-A498-9DFB-9259-056178D5E019}"/>
              </a:ext>
            </a:extLst>
          </p:cNvPr>
          <p:cNvSpPr txBox="1"/>
          <p:nvPr/>
        </p:nvSpPr>
        <p:spPr>
          <a:xfrm>
            <a:off x="885955" y="4210858"/>
            <a:ext cx="1584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Лидер команды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182FD34-D2BD-5E3B-2DC6-E954C321A865}"/>
              </a:ext>
            </a:extLst>
          </p:cNvPr>
          <p:cNvSpPr txBox="1"/>
          <p:nvPr/>
        </p:nvSpPr>
        <p:spPr>
          <a:xfrm>
            <a:off x="2446149" y="4195714"/>
            <a:ext cx="1584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Сетевой инженер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3A571B-D176-C359-F7E6-8F4E5B7F6D96}"/>
              </a:ext>
            </a:extLst>
          </p:cNvPr>
          <p:cNvSpPr txBox="1"/>
          <p:nvPr/>
        </p:nvSpPr>
        <p:spPr>
          <a:xfrm>
            <a:off x="5615434" y="4234169"/>
            <a:ext cx="1584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Аналитик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97F3632-23D3-4A75-A556-E9D37C663DE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91218" y="1534616"/>
            <a:ext cx="1281269" cy="175224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8A43A78-55B3-4BB3-B8F0-2D4747834270}"/>
              </a:ext>
            </a:extLst>
          </p:cNvPr>
          <p:cNvSpPr txBox="1"/>
          <p:nvPr/>
        </p:nvSpPr>
        <p:spPr>
          <a:xfrm>
            <a:off x="7333607" y="3289736"/>
            <a:ext cx="163565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Попова Алёна Андреевна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7743C59-021F-1A52-4323-1FDECE89E149}"/>
              </a:ext>
            </a:extLst>
          </p:cNvPr>
          <p:cNvSpPr txBox="1"/>
          <p:nvPr/>
        </p:nvSpPr>
        <p:spPr>
          <a:xfrm>
            <a:off x="8892894" y="3311030"/>
            <a:ext cx="173931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Рукавичников Никита Евгеньевич </a:t>
            </a:r>
            <a:b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E5907F0-4253-8B8C-566E-876FB4F0E498}"/>
              </a:ext>
            </a:extLst>
          </p:cNvPr>
          <p:cNvSpPr txBox="1"/>
          <p:nvPr/>
        </p:nvSpPr>
        <p:spPr>
          <a:xfrm>
            <a:off x="8914853" y="4279152"/>
            <a:ext cx="1584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Дизайнер</a:t>
            </a:r>
          </a:p>
        </p:txBody>
      </p:sp>
    </p:spTree>
    <p:extLst>
      <p:ext uri="{BB962C8B-B14F-4D97-AF65-F5344CB8AC3E}">
        <p14:creationId xmlns:p14="http://schemas.microsoft.com/office/powerpoint/2010/main" val="34941487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">
            <a:extLst>
              <a:ext uri="{FF2B5EF4-FFF2-40B4-BE49-F238E27FC236}">
                <a16:creationId xmlns:a16="http://schemas.microsoft.com/office/drawing/2014/main" id="{A5226535-696A-CA4E-ABFF-0DDA26D369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75" y="5229200"/>
            <a:ext cx="1503363" cy="1652614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3" name="Прямоугольник">
            <a:extLst>
              <a:ext uri="{FF2B5EF4-FFF2-40B4-BE49-F238E27FC236}">
                <a16:creationId xmlns:a16="http://schemas.microsoft.com/office/drawing/2014/main" id="{3B997FA6-A8C7-AC76-2A90-28E74F579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1138" y="5229200"/>
            <a:ext cx="1501775" cy="1652614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4" name="Прямоугольник">
            <a:extLst>
              <a:ext uri="{FF2B5EF4-FFF2-40B4-BE49-F238E27FC236}">
                <a16:creationId xmlns:a16="http://schemas.microsoft.com/office/drawing/2014/main" id="{2C59E2CD-FC4F-9170-E1E7-925642AE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8625" y="5229200"/>
            <a:ext cx="1501775" cy="1652614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6" name="Прямоугольник">
            <a:extLst>
              <a:ext uri="{FF2B5EF4-FFF2-40B4-BE49-F238E27FC236}">
                <a16:creationId xmlns:a16="http://schemas.microsoft.com/office/drawing/2014/main" id="{13841E90-F88E-739C-6BEB-FA916BEFA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9763" y="5229200"/>
            <a:ext cx="1503362" cy="1652614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7" name="Прямоугольник">
            <a:extLst>
              <a:ext uri="{FF2B5EF4-FFF2-40B4-BE49-F238E27FC236}">
                <a16:creationId xmlns:a16="http://schemas.microsoft.com/office/drawing/2014/main" id="{BC6CC5B3-52F0-85C0-8F5F-F112E15542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1538" y="5229200"/>
            <a:ext cx="1501775" cy="1652614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8" name="Прямоугольник">
            <a:extLst>
              <a:ext uri="{FF2B5EF4-FFF2-40B4-BE49-F238E27FC236}">
                <a16:creationId xmlns:a16="http://schemas.microsoft.com/office/drawing/2014/main" id="{BA36A7D2-EF31-836E-CB26-AE8D311C2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9975" y="5229200"/>
            <a:ext cx="1501775" cy="1652614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9" name="Прямоугольник">
            <a:extLst>
              <a:ext uri="{FF2B5EF4-FFF2-40B4-BE49-F238E27FC236}">
                <a16:creationId xmlns:a16="http://schemas.microsoft.com/office/drawing/2014/main" id="{51D533AB-A49E-08F7-FAEF-B9E28ED9C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0163" y="5229200"/>
            <a:ext cx="1503362" cy="1652614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10" name="Прямоугольник">
            <a:extLst>
              <a:ext uri="{FF2B5EF4-FFF2-40B4-BE49-F238E27FC236}">
                <a16:creationId xmlns:a16="http://schemas.microsoft.com/office/drawing/2014/main" id="{BFC51C73-C7E6-0AA7-9926-7F7C663F9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34613" y="5229200"/>
            <a:ext cx="1503362" cy="1652614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11" name="Прямоугольник">
            <a:extLst>
              <a:ext uri="{FF2B5EF4-FFF2-40B4-BE49-F238E27FC236}">
                <a16:creationId xmlns:a16="http://schemas.microsoft.com/office/drawing/2014/main" id="{258BD255-C553-A1B4-7011-C81981E9C0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1625" y="5229200"/>
            <a:ext cx="488950" cy="1652614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C86811C2-C24E-C4A8-C125-88F2F141791A}"/>
              </a:ext>
            </a:extLst>
          </p:cNvPr>
          <p:cNvSpPr txBox="1"/>
          <p:nvPr/>
        </p:nvSpPr>
        <p:spPr>
          <a:xfrm>
            <a:off x="532009" y="4654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Telegram:</a:t>
            </a:r>
            <a:br>
              <a:rPr lang="en-US" dirty="0"/>
            </a:br>
            <a:r>
              <a:rPr lang="en-US" dirty="0"/>
              <a:t>@YHnaVBucCY</a:t>
            </a:r>
            <a:endParaRPr dirty="0"/>
          </a:p>
        </p:txBody>
      </p:sp>
      <p:pic>
        <p:nvPicPr>
          <p:cNvPr id="14" name="image2.png">
            <a:extLst>
              <a:ext uri="{FF2B5EF4-FFF2-40B4-BE49-F238E27FC236}">
                <a16:creationId xmlns:a16="http://schemas.microsoft.com/office/drawing/2014/main" id="{EFE699EE-7214-C794-4F2A-6294FF46555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180" b="3180"/>
          <a:stretch/>
        </p:blipFill>
        <p:spPr>
          <a:xfrm>
            <a:off x="7539279" y="0"/>
            <a:ext cx="3970098" cy="5229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E9E8720-D4B0-05B7-1C35-24AA8B395E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2009" y="4669683"/>
            <a:ext cx="2999656" cy="33025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Другая 13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Другая 4">
      <a:majorFont>
        <a:latin typeface="Gilroy-Black"/>
        <a:ea typeface=""/>
        <a:cs typeface=""/>
      </a:majorFont>
      <a:minorFont>
        <a:latin typeface="Gilroy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1857</Words>
  <Application>Microsoft Office PowerPoint</Application>
  <PresentationFormat>Широкоэкранный</PresentationFormat>
  <Paragraphs>315</Paragraphs>
  <Slides>18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Gilroy</vt:lpstr>
      <vt:lpstr>Gilroy-Black</vt:lpstr>
      <vt:lpstr>Gilroy-ExtraBold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Месяц 1-2: Исследование рынка: Изучение потенциала рынка электронных каталогов, анализ конкурентов и спроса на такой тип ресурсов. Подбор персонала: Поиск людей подходящей компетенции для решения задач. Разработка концепции приложения: Разработка архитектуры приложения. Создание дорожной карты разработки: Распределения задач между командами специалистов.  Месяц 3-4: Подготовка оборудования: Настройка серверов, разработка политик безопасности. Создание интерфейса: Отрисовка страниц продукта. Разработка альфа версии ресурса: Разработка версии продукта с базовым функционалом.</vt:lpstr>
      <vt:lpstr>Презентация PowerPoint</vt:lpstr>
      <vt:lpstr>Unit экономика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Worker</cp:lastModifiedBy>
  <cp:revision>5</cp:revision>
  <dcterms:modified xsi:type="dcterms:W3CDTF">2024-10-28T19:59:29Z</dcterms:modified>
</cp:coreProperties>
</file>