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304" r:id="rId7"/>
    <p:sldId id="297" r:id="rId8"/>
    <p:sldId id="298" r:id="rId9"/>
    <p:sldId id="305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62" autoAdjust="0"/>
    <p:restoredTop sz="95604" autoAdjust="0"/>
  </p:normalViewPr>
  <p:slideViewPr>
    <p:cSldViewPr snapToGrid="0">
      <p:cViewPr>
        <p:scale>
          <a:sx n="42" d="100"/>
          <a:sy n="42" d="100"/>
        </p:scale>
        <p:origin x="3528" y="20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edmarket.ru/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theartnewspaper.ru/posts/8055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artnewspaper.ru/posts/8055/" TargetMode="External"/><Relationship Id="rId2" Type="http://schemas.openxmlformats.org/officeDocument/2006/relationships/hyperlink" Target="http://research.edmarket.ru/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>
                <a:latin typeface="FuturaPT"/>
              </a:rPr>
              <a:t>Первое стриминговый сервис в сфере искусства и путешествий 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г. Москва, июнь 2022г.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98CA1F-18B0-FFB8-5138-0F44E56808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36" y="6012569"/>
            <a:ext cx="3166222" cy="58565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9740318-97E0-4C6B-0384-EE1F9CC988EE}"/>
              </a:ext>
            </a:extLst>
          </p:cNvPr>
          <p:cNvSpPr/>
          <p:nvPr/>
        </p:nvSpPr>
        <p:spPr>
          <a:xfrm>
            <a:off x="789636" y="7972329"/>
            <a:ext cx="45908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1600" dirty="0">
                <a:solidFill>
                  <a:schemeClr val="bg1"/>
                </a:solidFill>
                <a:latin typeface="FuturaPT"/>
              </a:rPr>
              <a:t>Получать и делиться знаниями стало легко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Проблемы пользователей, которые мы </a:t>
            </a:r>
            <a:r>
              <a:rPr lang="ru-RU" dirty="0" err="1"/>
              <a:t>решаеем</a:t>
            </a:r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7" name="Текст 19">
            <a:extLst>
              <a:ext uri="{FF2B5EF4-FFF2-40B4-BE49-F238E27FC236}">
                <a16:creationId xmlns:a16="http://schemas.microsoft.com/office/drawing/2014/main" id="{4E3502A4-D550-E67A-C9AE-7E2B93E376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</p:spPr>
        <p:txBody>
          <a:bodyPr/>
          <a:lstStyle/>
          <a:p>
            <a:pPr fontAlgn="ctr"/>
            <a:r>
              <a:rPr lang="ru-RU" b="1" dirty="0">
                <a:latin typeface="FuturaPT"/>
              </a:rPr>
              <a:t>Глобальные проблемы:</a:t>
            </a:r>
          </a:p>
          <a:p>
            <a:pPr fontAlgn="ctr"/>
            <a:r>
              <a:rPr lang="ru-RU" u="sng" dirty="0">
                <a:latin typeface="FuturaPT"/>
              </a:rPr>
              <a:t>   </a:t>
            </a:r>
          </a:p>
          <a:p>
            <a:pPr marL="342900" indent="-342900" fontAlgn="ctr">
              <a:buAutoNum type="arabicPeriod"/>
            </a:pPr>
            <a:r>
              <a:rPr lang="ru-RU" b="1" dirty="0">
                <a:latin typeface="FuturaPT"/>
              </a:rPr>
              <a:t>Географическая недоступность </a:t>
            </a:r>
            <a:r>
              <a:rPr lang="ru-RU" dirty="0">
                <a:latin typeface="FuturaPT"/>
              </a:rPr>
              <a:t>(тяжело переместиться в другой город/страну в 2 клика);</a:t>
            </a:r>
          </a:p>
          <a:p>
            <a:pPr marL="342900" indent="-342900" fontAlgn="ctr">
              <a:buAutoNum type="arabicPeriod"/>
            </a:pPr>
            <a:r>
              <a:rPr lang="ru-RU" b="1" dirty="0">
                <a:latin typeface="FuturaPT"/>
              </a:rPr>
              <a:t>Неосведомленность </a:t>
            </a:r>
            <a:r>
              <a:rPr lang="ru-RU" dirty="0">
                <a:latin typeface="FuturaPT"/>
              </a:rPr>
              <a:t>(недостаточно инфо. о музеях, авторских местах по всему миру);</a:t>
            </a:r>
          </a:p>
          <a:p>
            <a:pPr marL="342900" indent="-342900" fontAlgn="ctr">
              <a:buAutoNum type="arabicPeriod"/>
            </a:pPr>
            <a:r>
              <a:rPr lang="ru-RU" b="1" dirty="0">
                <a:latin typeface="FuturaPT"/>
              </a:rPr>
              <a:t>Недоступность людям с физ. ограничениями</a:t>
            </a:r>
            <a:r>
              <a:rPr lang="ru-RU" dirty="0">
                <a:latin typeface="FuturaPT"/>
              </a:rPr>
              <a:t>; </a:t>
            </a:r>
          </a:p>
          <a:p>
            <a:pPr marL="342900" indent="-342900" fontAlgn="ctr">
              <a:buAutoNum type="arabicPeriod"/>
            </a:pPr>
            <a:r>
              <a:rPr lang="ru-RU" b="1" dirty="0">
                <a:latin typeface="FuturaPT"/>
              </a:rPr>
              <a:t>Нехватка времени и фин. средств</a:t>
            </a:r>
            <a:r>
              <a:rPr lang="ru-RU" dirty="0">
                <a:latin typeface="FuturaPT"/>
              </a:rPr>
              <a:t>;</a:t>
            </a:r>
          </a:p>
          <a:p>
            <a:pPr marL="342900" indent="-342900" fontAlgn="ctr">
              <a:buAutoNum type="arabicPeriod"/>
            </a:pPr>
            <a:r>
              <a:rPr lang="ru-RU" b="1" dirty="0">
                <a:latin typeface="FuturaPT"/>
              </a:rPr>
              <a:t>Нехватка бюджета и знаний</a:t>
            </a:r>
            <a:r>
              <a:rPr lang="ru-RU" dirty="0">
                <a:latin typeface="FuturaPT"/>
              </a:rPr>
              <a:t> на привлечение посетителей/пользователей на постоянной основе</a:t>
            </a:r>
          </a:p>
          <a:p>
            <a:pPr marL="342900" indent="-342900" fontAlgn="ctr">
              <a:buAutoNum type="arabicPeriod"/>
            </a:pPr>
            <a:endParaRPr lang="ru-RU" dirty="0">
              <a:latin typeface="FuturaPT"/>
            </a:endParaRPr>
          </a:p>
          <a:p>
            <a:pPr marL="342900" indent="-342900" fontAlgn="ctr">
              <a:buAutoNum type="arabicPeriod"/>
            </a:pPr>
            <a:endParaRPr lang="ru-RU" dirty="0">
              <a:latin typeface="FuturaPT"/>
            </a:endParaRPr>
          </a:p>
        </p:txBody>
      </p:sp>
      <p:sp>
        <p:nvSpPr>
          <p:cNvPr id="18" name="Текст 20">
            <a:extLst>
              <a:ext uri="{FF2B5EF4-FFF2-40B4-BE49-F238E27FC236}">
                <a16:creationId xmlns:a16="http://schemas.microsoft.com/office/drawing/2014/main" id="{CDECF50E-425B-2B2D-B1FC-961981A041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</p:spPr>
        <p:txBody>
          <a:bodyPr/>
          <a:lstStyle/>
          <a:p>
            <a:pPr fontAlgn="ctr"/>
            <a:r>
              <a:rPr lang="ru-RU" b="1" dirty="0">
                <a:latin typeface="FuturaPT"/>
              </a:rPr>
              <a:t>Проблемы пользователей:</a:t>
            </a:r>
            <a:endParaRPr lang="ru-RU" u="sng" dirty="0">
              <a:latin typeface="FuturaPT"/>
            </a:endParaRPr>
          </a:p>
          <a:p>
            <a:pPr marL="342900" indent="-342900" fontAlgn="ctr">
              <a:buAutoNum type="arabicPeriod"/>
            </a:pPr>
            <a:r>
              <a:rPr lang="ru-RU" dirty="0">
                <a:latin typeface="FuturaPT"/>
              </a:rPr>
              <a:t>Нехватка времени;</a:t>
            </a:r>
          </a:p>
          <a:p>
            <a:pPr marL="342900" indent="-342900" fontAlgn="ctr">
              <a:buAutoNum type="arabicPeriod"/>
            </a:pPr>
            <a:r>
              <a:rPr lang="ru-RU" dirty="0">
                <a:latin typeface="FuturaPT"/>
              </a:rPr>
              <a:t>Страновые ограничения (закрыты границы);</a:t>
            </a:r>
          </a:p>
          <a:p>
            <a:pPr marL="342900" indent="-342900" fontAlgn="ctr">
              <a:buAutoNum type="arabicPeriod"/>
            </a:pPr>
            <a:r>
              <a:rPr lang="ru-RU" dirty="0">
                <a:latin typeface="FuturaPT"/>
              </a:rPr>
              <a:t>Недоступность людям с физ. ограничениями;</a:t>
            </a:r>
          </a:p>
          <a:p>
            <a:pPr marL="342900" indent="-342900" fontAlgn="ctr">
              <a:buAutoNum type="arabicPeriod"/>
            </a:pPr>
            <a:r>
              <a:rPr lang="ru-RU" dirty="0">
                <a:latin typeface="FuturaPT"/>
              </a:rPr>
              <a:t>Не знают как провести время с пользой;</a:t>
            </a:r>
          </a:p>
          <a:p>
            <a:pPr marL="342900" indent="-342900" fontAlgn="ctr">
              <a:buAutoNum type="arabicPeriod"/>
            </a:pPr>
            <a:r>
              <a:rPr lang="ru-RU" dirty="0">
                <a:latin typeface="FuturaPT"/>
              </a:rPr>
              <a:t>Нехватка мотивации;</a:t>
            </a:r>
          </a:p>
          <a:p>
            <a:pPr marL="342900" indent="-342900" fontAlgn="ctr">
              <a:buAutoNum type="arabicPeriod"/>
            </a:pPr>
            <a:r>
              <a:rPr lang="ru-RU" dirty="0">
                <a:latin typeface="FuturaPT"/>
              </a:rPr>
              <a:t>Нехватка знаний для самореализации;</a:t>
            </a:r>
          </a:p>
          <a:p>
            <a:pPr marL="342900" indent="-342900" fontAlgn="ctr">
              <a:buAutoNum type="arabicPeriod"/>
            </a:pPr>
            <a:endParaRPr lang="ru-RU" dirty="0">
              <a:latin typeface="FuturaPT"/>
            </a:endParaRPr>
          </a:p>
          <a:p>
            <a:pPr fontAlgn="ctr"/>
            <a:r>
              <a:rPr lang="ru-RU" b="1" dirty="0">
                <a:latin typeface="FuturaPT"/>
              </a:rPr>
              <a:t>Проблемы гидов/блогеров:</a:t>
            </a:r>
          </a:p>
          <a:p>
            <a:pPr fontAlgn="ctr"/>
            <a:endParaRPr lang="ru-RU" u="sng" dirty="0">
              <a:latin typeface="FuturaPT"/>
            </a:endParaRPr>
          </a:p>
          <a:p>
            <a:pPr marL="342900" indent="-342900" fontAlgn="ctr">
              <a:buAutoNum type="arabicPeriod"/>
            </a:pPr>
            <a:r>
              <a:rPr lang="ru-RU" dirty="0">
                <a:latin typeface="FuturaPT"/>
              </a:rPr>
              <a:t>Низкий заработок;</a:t>
            </a:r>
          </a:p>
          <a:p>
            <a:pPr marL="342900" indent="-342900" fontAlgn="ctr">
              <a:buAutoNum type="arabicPeriod"/>
            </a:pPr>
            <a:r>
              <a:rPr lang="ru-RU" dirty="0">
                <a:latin typeface="FuturaPT"/>
              </a:rPr>
              <a:t>Привлечение новой аудитории;</a:t>
            </a:r>
          </a:p>
          <a:p>
            <a:pPr marL="342900" indent="-342900" fontAlgn="ctr">
              <a:buAutoNum type="arabicPeriod"/>
            </a:pPr>
            <a:r>
              <a:rPr lang="ru-RU" dirty="0">
                <a:latin typeface="FuturaPT"/>
              </a:rPr>
              <a:t>Отсутствие мобильности;</a:t>
            </a:r>
          </a:p>
          <a:p>
            <a:pPr marL="342900" indent="-342900" fontAlgn="ctr">
              <a:buAutoNum type="arabicPeriod"/>
            </a:pPr>
            <a:r>
              <a:rPr lang="ru-RU" dirty="0">
                <a:latin typeface="FuturaPT"/>
              </a:rPr>
              <a:t>Нехватка развития; </a:t>
            </a:r>
          </a:p>
          <a:p>
            <a:pPr marL="342900" indent="-342900" fontAlgn="ctr">
              <a:buAutoNum type="arabicPeriod"/>
            </a:pPr>
            <a:r>
              <a:rPr lang="ru-RU" dirty="0">
                <a:latin typeface="FuturaPT"/>
              </a:rPr>
              <a:t>Нехватка международных пользователей;</a:t>
            </a:r>
          </a:p>
          <a:p>
            <a:pPr marL="342900" indent="-342900" fontAlgn="ctr">
              <a:buFontTx/>
              <a:buAutoNum type="arabicPeriod"/>
            </a:pPr>
            <a:r>
              <a:rPr lang="ru-RU" dirty="0">
                <a:latin typeface="FuturaPT"/>
              </a:rPr>
              <a:t>Страновые ограничения (закрыты границы);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610FA3-8C75-56ED-F3CF-DF12FA833E34}"/>
              </a:ext>
            </a:extLst>
          </p:cNvPr>
          <p:cNvSpPr/>
          <p:nvPr/>
        </p:nvSpPr>
        <p:spPr>
          <a:xfrm>
            <a:off x="1325296" y="3328384"/>
            <a:ext cx="74537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endParaRPr lang="en-US" sz="2000" dirty="0">
              <a:solidFill>
                <a:schemeClr val="tx1"/>
              </a:solidFill>
              <a:latin typeface="FuturaPT"/>
            </a:endParaRPr>
          </a:p>
          <a:p>
            <a:pPr fontAlgn="ctr"/>
            <a:endParaRPr lang="ru-RU" sz="2000" dirty="0">
              <a:solidFill>
                <a:schemeClr val="tx1"/>
              </a:solidFill>
              <a:latin typeface="FuturaPT"/>
            </a:endParaRPr>
          </a:p>
          <a:p>
            <a:pPr fontAlgn="ctr"/>
            <a:r>
              <a:rPr lang="ru-RU" sz="2000" b="1" dirty="0">
                <a:solidFill>
                  <a:schemeClr val="tx1"/>
                </a:solidFill>
                <a:latin typeface="FuturaPT"/>
              </a:rPr>
              <a:t>1. Сервис удобен и доступен </a:t>
            </a:r>
          </a:p>
          <a:p>
            <a:pPr fontAlgn="ctr"/>
            <a:r>
              <a:rPr lang="ru-RU" sz="2000" dirty="0">
                <a:solidFill>
                  <a:schemeClr val="tx1"/>
                </a:solidFill>
                <a:latin typeface="FuturaPT"/>
              </a:rPr>
              <a:t>Получать новые знания в любом месте в любое время</a:t>
            </a:r>
          </a:p>
          <a:p>
            <a:pPr fontAlgn="ctr"/>
            <a:endParaRPr lang="ru-RU" sz="2000" dirty="0">
              <a:solidFill>
                <a:schemeClr val="tx1"/>
              </a:solidFill>
              <a:latin typeface="FuturaPT"/>
            </a:endParaRPr>
          </a:p>
          <a:p>
            <a:pPr fontAlgn="ctr"/>
            <a:r>
              <a:rPr lang="ru-RU" sz="2000" b="1" dirty="0">
                <a:solidFill>
                  <a:schemeClr val="tx1"/>
                </a:solidFill>
                <a:latin typeface="FuturaPT"/>
              </a:rPr>
              <a:t>2. С нами можно всё успеть </a:t>
            </a:r>
          </a:p>
          <a:p>
            <a:pPr fontAlgn="ctr"/>
            <a:r>
              <a:rPr lang="ru-RU" sz="2000" dirty="0">
                <a:solidFill>
                  <a:schemeClr val="tx1"/>
                </a:solidFill>
                <a:latin typeface="FuturaPT"/>
              </a:rPr>
              <a:t>Проводить больше время с любимыми, а не в дороге</a:t>
            </a:r>
          </a:p>
          <a:p>
            <a:pPr fontAlgn="ctr"/>
            <a:endParaRPr lang="ru-RU" sz="2000" dirty="0">
              <a:solidFill>
                <a:schemeClr val="tx1"/>
              </a:solidFill>
              <a:latin typeface="FuturaPT"/>
            </a:endParaRPr>
          </a:p>
          <a:p>
            <a:pPr fontAlgn="ctr"/>
            <a:r>
              <a:rPr lang="ru-RU" sz="2000" b="1" dirty="0">
                <a:solidFill>
                  <a:schemeClr val="tx1"/>
                </a:solidFill>
                <a:latin typeface="FuturaPT"/>
              </a:rPr>
              <a:t>3. Доступ по всему миру </a:t>
            </a:r>
          </a:p>
          <a:p>
            <a:pPr fontAlgn="ctr"/>
            <a:r>
              <a:rPr lang="ru-RU" sz="2000" dirty="0">
                <a:solidFill>
                  <a:schemeClr val="tx1"/>
                </a:solidFill>
                <a:latin typeface="FuturaPT"/>
              </a:rPr>
              <a:t>Подключаться к эфирам по всему земному шару</a:t>
            </a:r>
          </a:p>
          <a:p>
            <a:pPr fontAlgn="ctr"/>
            <a:endParaRPr lang="ru-RU" sz="2000" dirty="0">
              <a:solidFill>
                <a:schemeClr val="tx1"/>
              </a:solidFill>
              <a:latin typeface="FuturaPT"/>
            </a:endParaRPr>
          </a:p>
          <a:p>
            <a:pPr fontAlgn="ctr"/>
            <a:r>
              <a:rPr lang="ru-RU" sz="2000" b="1" dirty="0">
                <a:solidFill>
                  <a:schemeClr val="tx1"/>
                </a:solidFill>
                <a:latin typeface="FuturaPT"/>
              </a:rPr>
              <a:t>4. Проводить время с пользой </a:t>
            </a:r>
          </a:p>
          <a:p>
            <a:pPr fontAlgn="ctr"/>
            <a:r>
              <a:rPr lang="ru-RU" sz="2000" dirty="0">
                <a:solidFill>
                  <a:schemeClr val="tx1"/>
                </a:solidFill>
                <a:latin typeface="FuturaPT"/>
              </a:rPr>
              <a:t>Подключаться к онлайн экскурсиям и проходить </a:t>
            </a:r>
            <a:r>
              <a:rPr lang="en-GB" sz="2000" dirty="0">
                <a:solidFill>
                  <a:schemeClr val="tx1"/>
                </a:solidFill>
                <a:latin typeface="FuturaPT"/>
              </a:rPr>
              <a:t>art- </a:t>
            </a:r>
            <a:r>
              <a:rPr lang="ru-RU" sz="2000" dirty="0">
                <a:solidFill>
                  <a:schemeClr val="tx1"/>
                </a:solidFill>
                <a:latin typeface="FuturaPT"/>
              </a:rPr>
              <a:t>занятия на разных языках</a:t>
            </a:r>
          </a:p>
          <a:p>
            <a:pPr fontAlgn="ctr"/>
            <a:endParaRPr lang="ru-RU" sz="2000" dirty="0">
              <a:solidFill>
                <a:schemeClr val="tx1"/>
              </a:solidFill>
              <a:latin typeface="FuturaPT"/>
            </a:endParaRPr>
          </a:p>
          <a:p>
            <a:pPr fontAlgn="ctr"/>
            <a:r>
              <a:rPr lang="ru-RU" sz="2000" b="1" dirty="0">
                <a:solidFill>
                  <a:schemeClr val="tx1"/>
                </a:solidFill>
                <a:latin typeface="FuturaPT"/>
              </a:rPr>
              <a:t>5. Монетизация знаний </a:t>
            </a:r>
          </a:p>
          <a:p>
            <a:pPr fontAlgn="ctr"/>
            <a:r>
              <a:rPr lang="ru-RU" sz="2000" dirty="0">
                <a:solidFill>
                  <a:schemeClr val="tx1"/>
                </a:solidFill>
                <a:latin typeface="FuturaPT"/>
              </a:rPr>
              <a:t>Получайте оплату за правильные ответы на тесты после изучения материала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97C8F4-9578-15EB-C509-CD1FD5FA2025}"/>
              </a:ext>
            </a:extLst>
          </p:cNvPr>
          <p:cNvSpPr/>
          <p:nvPr/>
        </p:nvSpPr>
        <p:spPr>
          <a:xfrm>
            <a:off x="11325016" y="3328384"/>
            <a:ext cx="745378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endParaRPr lang="en-US" sz="2000" u="sng" dirty="0">
              <a:solidFill>
                <a:schemeClr val="tx1"/>
              </a:solidFill>
              <a:latin typeface="FuturaPT"/>
            </a:endParaRPr>
          </a:p>
          <a:p>
            <a:pPr fontAlgn="ctr"/>
            <a:endParaRPr lang="ru-RU" sz="2000" u="sng" dirty="0">
              <a:solidFill>
                <a:schemeClr val="tx1"/>
              </a:solidFill>
              <a:latin typeface="FuturaPT"/>
            </a:endParaRPr>
          </a:p>
          <a:p>
            <a:pPr fontAlgn="ctr"/>
            <a:r>
              <a:rPr lang="ru-RU" sz="2000" b="1" dirty="0">
                <a:solidFill>
                  <a:schemeClr val="tx1"/>
                </a:solidFill>
                <a:latin typeface="FuturaPT"/>
              </a:rPr>
              <a:t>1. Сами устанавливайте цены</a:t>
            </a:r>
          </a:p>
          <a:p>
            <a:pPr fontAlgn="ctr"/>
            <a:r>
              <a:rPr lang="ru-RU" sz="2000" dirty="0">
                <a:solidFill>
                  <a:schemeClr val="tx1"/>
                </a:solidFill>
                <a:latin typeface="FuturaPT"/>
              </a:rPr>
              <a:t>Самостоятельно назначайте цену за свои эфиры и экскурсии</a:t>
            </a:r>
          </a:p>
          <a:p>
            <a:pPr fontAlgn="ctr"/>
            <a:endParaRPr lang="ru-RU" sz="2000" dirty="0">
              <a:solidFill>
                <a:schemeClr val="tx1"/>
              </a:solidFill>
              <a:latin typeface="FuturaPT"/>
            </a:endParaRPr>
          </a:p>
          <a:p>
            <a:pPr fontAlgn="ctr"/>
            <a:r>
              <a:rPr lang="ru-RU" sz="2000" b="1" dirty="0">
                <a:solidFill>
                  <a:schemeClr val="tx1"/>
                </a:solidFill>
                <a:latin typeface="FuturaPT"/>
              </a:rPr>
              <a:t>2. Деньги — сразу</a:t>
            </a:r>
          </a:p>
          <a:p>
            <a:pPr fontAlgn="ctr"/>
            <a:r>
              <a:rPr lang="ru-RU" sz="2000" dirty="0">
                <a:solidFill>
                  <a:schemeClr val="tx1"/>
                </a:solidFill>
                <a:latin typeface="FuturaPT"/>
              </a:rPr>
              <a:t>Получайте оплату за онлайн экскурсии каждый день</a:t>
            </a:r>
          </a:p>
          <a:p>
            <a:pPr fontAlgn="ctr"/>
            <a:endParaRPr lang="ru-RU" sz="2000" dirty="0">
              <a:solidFill>
                <a:schemeClr val="tx1"/>
              </a:solidFill>
              <a:latin typeface="FuturaPT"/>
            </a:endParaRPr>
          </a:p>
          <a:p>
            <a:pPr fontAlgn="ctr"/>
            <a:r>
              <a:rPr lang="ru-RU" sz="2000" b="1" dirty="0">
                <a:solidFill>
                  <a:schemeClr val="tx1"/>
                </a:solidFill>
                <a:latin typeface="FuturaPT"/>
              </a:rPr>
              <a:t>3. Быстрый старт</a:t>
            </a:r>
          </a:p>
          <a:p>
            <a:pPr fontAlgn="ctr"/>
            <a:r>
              <a:rPr lang="ru-RU" sz="2000" dirty="0">
                <a:solidFill>
                  <a:schemeClr val="tx1"/>
                </a:solidFill>
                <a:latin typeface="FuturaPT"/>
              </a:rPr>
              <a:t>От начала экскурсии до первого участника — несколько минут</a:t>
            </a:r>
          </a:p>
          <a:p>
            <a:pPr fontAlgn="ctr"/>
            <a:endParaRPr lang="ru-RU" sz="2000" dirty="0">
              <a:solidFill>
                <a:schemeClr val="tx1"/>
              </a:solidFill>
              <a:latin typeface="FuturaPT"/>
            </a:endParaRPr>
          </a:p>
          <a:p>
            <a:pPr fontAlgn="ctr"/>
            <a:r>
              <a:rPr lang="ru-RU" sz="2000" b="1" dirty="0">
                <a:solidFill>
                  <a:schemeClr val="tx1"/>
                </a:solidFill>
                <a:latin typeface="FuturaPT"/>
              </a:rPr>
              <a:t>4. Удобный график</a:t>
            </a:r>
          </a:p>
          <a:p>
            <a:pPr fontAlgn="ctr"/>
            <a:r>
              <a:rPr lang="ru-RU" sz="2000" dirty="0">
                <a:solidFill>
                  <a:schemeClr val="tx1"/>
                </a:solidFill>
                <a:latin typeface="FuturaPT"/>
              </a:rPr>
              <a:t>Запускайте эфиры в любое удобное для вас время </a:t>
            </a:r>
          </a:p>
          <a:p>
            <a:pPr fontAlgn="ctr"/>
            <a:endParaRPr lang="ru-RU" sz="2000" dirty="0">
              <a:solidFill>
                <a:schemeClr val="tx1"/>
              </a:solidFill>
              <a:latin typeface="FuturaPT"/>
            </a:endParaRPr>
          </a:p>
          <a:p>
            <a:pPr fontAlgn="ctr"/>
            <a:r>
              <a:rPr lang="ru-RU" sz="2000" b="1" dirty="0">
                <a:solidFill>
                  <a:schemeClr val="tx1"/>
                </a:solidFill>
                <a:latin typeface="FuturaPT"/>
              </a:rPr>
              <a:t>5. Монетизация знаний</a:t>
            </a:r>
            <a:r>
              <a:rPr lang="ru-RU" sz="2000" dirty="0">
                <a:solidFill>
                  <a:schemeClr val="tx1"/>
                </a:solidFill>
                <a:latin typeface="FuturaPT"/>
              </a:rPr>
              <a:t> экспертов / гидов / экскурсоводов/блогеров в легком формате (онлайн-эфиры)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 1/2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A9F290E-6B83-F58A-36D6-AD047C7C8CE0}"/>
              </a:ext>
            </a:extLst>
          </p:cNvPr>
          <p:cNvGrpSpPr/>
          <p:nvPr/>
        </p:nvGrpSpPr>
        <p:grpSpPr>
          <a:xfrm>
            <a:off x="894588" y="2887536"/>
            <a:ext cx="13476910" cy="6364933"/>
            <a:chOff x="570184" y="310903"/>
            <a:chExt cx="10685263" cy="5046482"/>
          </a:xfrm>
        </p:grpSpPr>
        <p:pic>
          <p:nvPicPr>
            <p:cNvPr id="7" name="Picture 2" descr="Creative TAM SAM SOM Slides Template - SlideModel">
              <a:extLst>
                <a:ext uri="{FF2B5EF4-FFF2-40B4-BE49-F238E27FC236}">
                  <a16:creationId xmlns:a16="http://schemas.microsoft.com/office/drawing/2014/main" id="{06DCAB98-C143-2A83-D169-00ACB00C8EF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49" t="20910" r="7449" b="10143"/>
            <a:stretch/>
          </p:blipFill>
          <p:spPr bwMode="auto">
            <a:xfrm>
              <a:off x="570184" y="310903"/>
              <a:ext cx="10375771" cy="4728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Прямоугольник 4">
              <a:extLst>
                <a:ext uri="{FF2B5EF4-FFF2-40B4-BE49-F238E27FC236}">
                  <a16:creationId xmlns:a16="http://schemas.microsoft.com/office/drawing/2014/main" id="{DAA7DEDB-EC10-F9DB-0852-FFCD01F7A0BE}"/>
                </a:ext>
              </a:extLst>
            </p:cNvPr>
            <p:cNvSpPr/>
            <p:nvPr/>
          </p:nvSpPr>
          <p:spPr>
            <a:xfrm>
              <a:off x="7442874" y="383802"/>
              <a:ext cx="3812573" cy="13119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600" b="1" dirty="0">
                  <a:solidFill>
                    <a:srgbClr val="2683C6"/>
                  </a:solidFill>
                  <a:latin typeface="Montserrat SemiBold" pitchFamily="2" charset="77"/>
                  <a:cs typeface="Arial" panose="020B0604020202020204" pitchFamily="34" charset="0"/>
                </a:rPr>
                <a:t>$</a:t>
              </a:r>
              <a:r>
                <a:rPr lang="ru-RU" sz="3600" b="1" dirty="0">
                  <a:solidFill>
                    <a:srgbClr val="2683C6"/>
                  </a:solidFill>
                  <a:latin typeface="Montserrat SemiBold" pitchFamily="2" charset="77"/>
                  <a:cs typeface="Arial" panose="020B0604020202020204" pitchFamily="34" charset="0"/>
                </a:rPr>
                <a:t>6</a:t>
              </a:r>
              <a:r>
                <a:rPr lang="en-US" sz="3600" b="1" dirty="0">
                  <a:solidFill>
                    <a:srgbClr val="2683C6"/>
                  </a:solidFill>
                  <a:latin typeface="Montserrat SemiBold" pitchFamily="2" charset="77"/>
                  <a:cs typeface="Arial" panose="020B0604020202020204" pitchFamily="34" charset="0"/>
                </a:rPr>
                <a:t>1</a:t>
              </a:r>
              <a:r>
                <a:rPr lang="ru-RU" sz="3600" b="1" dirty="0">
                  <a:solidFill>
                    <a:srgbClr val="2683C6"/>
                  </a:solidFill>
                  <a:latin typeface="Montserrat SemiBold" pitchFamily="2" charset="77"/>
                  <a:cs typeface="Arial" panose="020B0604020202020204" pitchFamily="34" charset="0"/>
                </a:rPr>
                <a:t>6.6</a:t>
              </a:r>
              <a:r>
                <a:rPr lang="en-US" sz="3600" b="1" dirty="0">
                  <a:solidFill>
                    <a:srgbClr val="2683C6"/>
                  </a:solidFill>
                  <a:latin typeface="Montserrat SemiBold" pitchFamily="2" charset="77"/>
                  <a:cs typeface="Arial" panose="020B0604020202020204" pitchFamily="34" charset="0"/>
                </a:rPr>
                <a:t>M</a:t>
              </a:r>
              <a:endParaRPr lang="ru-RU" sz="3600" b="1" dirty="0">
                <a:solidFill>
                  <a:srgbClr val="2683C6"/>
                </a:solidFill>
                <a:latin typeface="Montserrat SemiBold" pitchFamily="2" charset="77"/>
                <a:cs typeface="Arial" panose="020B0604020202020204" pitchFamily="34" charset="0"/>
              </a:endParaRPr>
            </a:p>
          </p:txBody>
        </p:sp>
        <p:sp>
          <p:nvSpPr>
            <p:cNvPr id="9" name="Прямоугольник 6">
              <a:extLst>
                <a:ext uri="{FF2B5EF4-FFF2-40B4-BE49-F238E27FC236}">
                  <a16:creationId xmlns:a16="http://schemas.microsoft.com/office/drawing/2014/main" id="{359E62C3-E406-2760-73DC-397552B88BB7}"/>
                </a:ext>
              </a:extLst>
            </p:cNvPr>
            <p:cNvSpPr/>
            <p:nvPr/>
          </p:nvSpPr>
          <p:spPr>
            <a:xfrm>
              <a:off x="6631341" y="2138083"/>
              <a:ext cx="4008782" cy="13119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Прямоугольник 7">
              <a:extLst>
                <a:ext uri="{FF2B5EF4-FFF2-40B4-BE49-F238E27FC236}">
                  <a16:creationId xmlns:a16="http://schemas.microsoft.com/office/drawing/2014/main" id="{EB084390-3207-1C64-8163-19794A98621E}"/>
                </a:ext>
              </a:extLst>
            </p:cNvPr>
            <p:cNvSpPr/>
            <p:nvPr/>
          </p:nvSpPr>
          <p:spPr>
            <a:xfrm>
              <a:off x="5975869" y="4045420"/>
              <a:ext cx="4208825" cy="13119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1">
              <a:extLst>
                <a:ext uri="{FF2B5EF4-FFF2-40B4-BE49-F238E27FC236}">
                  <a16:creationId xmlns:a16="http://schemas.microsoft.com/office/drawing/2014/main" id="{4DD81042-785B-10C0-8CDD-7EDEA2C2FA4B}"/>
                </a:ext>
              </a:extLst>
            </p:cNvPr>
            <p:cNvSpPr/>
            <p:nvPr/>
          </p:nvSpPr>
          <p:spPr>
            <a:xfrm>
              <a:off x="6631341" y="2128244"/>
              <a:ext cx="2019632" cy="10957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42BA97"/>
                  </a:solidFill>
                  <a:latin typeface="Montserrat SemiBold" pitchFamily="2" charset="77"/>
                  <a:cs typeface="Arial" panose="020B0604020202020204" pitchFamily="34" charset="0"/>
                </a:rPr>
                <a:t>$</a:t>
              </a:r>
              <a:r>
                <a:rPr lang="ru-RU" sz="3600" b="1" dirty="0">
                  <a:solidFill>
                    <a:srgbClr val="42BA97"/>
                  </a:solidFill>
                  <a:latin typeface="Montserrat SemiBold" pitchFamily="2" charset="77"/>
                  <a:cs typeface="Arial" panose="020B0604020202020204" pitchFamily="34" charset="0"/>
                </a:rPr>
                <a:t>108</a:t>
              </a:r>
              <a:r>
                <a:rPr lang="en-US" sz="3600" b="1" dirty="0">
                  <a:solidFill>
                    <a:srgbClr val="42BA97"/>
                  </a:solidFill>
                  <a:latin typeface="Montserrat SemiBold" pitchFamily="2" charset="77"/>
                  <a:cs typeface="Arial" panose="020B0604020202020204" pitchFamily="34" charset="0"/>
                </a:rPr>
                <a:t>M</a:t>
              </a:r>
              <a:endParaRPr lang="ru-RU" sz="3600" b="1" dirty="0">
                <a:solidFill>
                  <a:srgbClr val="42BA97"/>
                </a:solidFill>
                <a:latin typeface="Montserrat SemiBold" pitchFamily="2" charset="77"/>
                <a:cs typeface="Arial" panose="020B0604020202020204" pitchFamily="34" charset="0"/>
              </a:endParaRPr>
            </a:p>
          </p:txBody>
        </p:sp>
        <p:sp>
          <p:nvSpPr>
            <p:cNvPr id="12" name="Прямоугольник 12">
              <a:extLst>
                <a:ext uri="{FF2B5EF4-FFF2-40B4-BE49-F238E27FC236}">
                  <a16:creationId xmlns:a16="http://schemas.microsoft.com/office/drawing/2014/main" id="{917FC6BB-9374-D4DA-66AB-44BE35124224}"/>
                </a:ext>
              </a:extLst>
            </p:cNvPr>
            <p:cNvSpPr/>
            <p:nvPr/>
          </p:nvSpPr>
          <p:spPr>
            <a:xfrm>
              <a:off x="5759486" y="3727269"/>
              <a:ext cx="2325756" cy="13119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1CADE4"/>
                  </a:solidFill>
                  <a:latin typeface="Montserrat SemiBold" pitchFamily="2" charset="77"/>
                  <a:cs typeface="Arial" panose="020B0604020202020204" pitchFamily="34" charset="0"/>
                </a:rPr>
                <a:t>$2</a:t>
              </a:r>
              <a:r>
                <a:rPr lang="ru-RU" sz="3600" b="1" dirty="0">
                  <a:solidFill>
                    <a:srgbClr val="1CADE4"/>
                  </a:solidFill>
                  <a:latin typeface="Montserrat SemiBold" pitchFamily="2" charset="77"/>
                  <a:cs typeface="Arial" panose="020B0604020202020204" pitchFamily="34" charset="0"/>
                </a:rPr>
                <a:t>5</a:t>
              </a:r>
              <a:r>
                <a:rPr lang="en-US" sz="3600" b="1" dirty="0">
                  <a:solidFill>
                    <a:srgbClr val="1CADE4"/>
                  </a:solidFill>
                  <a:latin typeface="Montserrat SemiBold" pitchFamily="2" charset="77"/>
                  <a:cs typeface="Arial" panose="020B0604020202020204" pitchFamily="34" charset="0"/>
                </a:rPr>
                <a:t>.3M</a:t>
              </a:r>
              <a:endParaRPr lang="ru-RU" sz="3600" b="1" dirty="0">
                <a:solidFill>
                  <a:srgbClr val="1CADE4"/>
                </a:solidFill>
                <a:latin typeface="Montserrat SemiBold" pitchFamily="2" charset="77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5DD3865-3EB2-7648-D6C6-3D99F527A140}"/>
                </a:ext>
              </a:extLst>
            </p:cNvPr>
            <p:cNvSpPr txBox="1"/>
            <p:nvPr/>
          </p:nvSpPr>
          <p:spPr>
            <a:xfrm>
              <a:off x="7442874" y="1322254"/>
              <a:ext cx="34387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itchFamily="2" charset="77"/>
                </a:rPr>
                <a:t>Объём российского </a:t>
              </a:r>
              <a:r>
                <a:rPr lang="en-GB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itchFamily="2" charset="77"/>
                </a:rPr>
                <a:t>b2c-</a:t>
              </a:r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itchFamily="2" charset="77"/>
                </a:rPr>
                <a:t>рынка онлайн- образования (513.3 млн. долл.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itchFamily="2" charset="77"/>
                </a:rPr>
                <a:t>*</a:t>
              </a:r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itchFamily="2" charset="77"/>
                </a:rPr>
                <a:t>) 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itchFamily="2" charset="77"/>
                </a:rPr>
                <a:t>+</a:t>
              </a:r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itchFamily="2" charset="77"/>
                </a:rPr>
                <a:t> сумма проданных билетов в музеях России за 19г. (103.3 млн. долл.*)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2A4FD1F-490B-3E2F-F883-E340F3DB2A38}"/>
                </a:ext>
              </a:extLst>
            </p:cNvPr>
            <p:cNvSpPr txBox="1"/>
            <p:nvPr/>
          </p:nvSpPr>
          <p:spPr>
            <a:xfrm>
              <a:off x="6822160" y="2937825"/>
              <a:ext cx="38332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itchFamily="2" charset="77"/>
                </a:rPr>
                <a:t>Онлайн-сегмент рынка доп. образования 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itchFamily="2" charset="77"/>
                </a:rPr>
                <a:t>B2C</a:t>
              </a:r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itchFamily="2" charset="77"/>
                </a:rPr>
                <a:t> у взрослых в сфере искусства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itchFamily="2" charset="77"/>
                </a:rPr>
                <a:t> </a:t>
              </a:r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itchFamily="2" charset="77"/>
                </a:rPr>
                <a:t>(4.6 млн. долл.*)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itchFamily="2" charset="77"/>
                </a:rPr>
                <a:t>+</a:t>
              </a:r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itchFamily="2" charset="77"/>
                </a:rPr>
                <a:t> сумма проданных билетов в музеях России за 19г. (103.3 млн. долл.*)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514843-6DA7-EB3D-310B-F45C4AB82AA0}"/>
                </a:ext>
              </a:extLst>
            </p:cNvPr>
            <p:cNvSpPr txBox="1"/>
            <p:nvPr/>
          </p:nvSpPr>
          <p:spPr>
            <a:xfrm>
              <a:off x="5975869" y="4703284"/>
              <a:ext cx="39981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itchFamily="2" charset="77"/>
                </a:rPr>
                <a:t>Онлайн-сегмент рынка доп. образования 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itchFamily="2" charset="77"/>
                </a:rPr>
                <a:t>b2c</a:t>
              </a:r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itchFamily="2" charset="77"/>
                </a:rPr>
                <a:t> у взрослых в сфере искусства + 1% от сумма проданных билетов в музеях России за 19г.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7AEBDDB-3479-BE8D-4F8E-50215458A9F7}"/>
              </a:ext>
            </a:extLst>
          </p:cNvPr>
          <p:cNvSpPr txBox="1"/>
          <p:nvPr/>
        </p:nvSpPr>
        <p:spPr>
          <a:xfrm>
            <a:off x="449012" y="10183024"/>
            <a:ext cx="178658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*</a:t>
            </a:r>
            <a:r>
              <a:rPr lang="ru-RU" sz="2400" dirty="0"/>
              <a:t>По данным </a:t>
            </a:r>
            <a:r>
              <a:rPr lang="en-GB" sz="2400" dirty="0" err="1"/>
              <a:t>EdMarket.Digital</a:t>
            </a:r>
            <a:r>
              <a:rPr lang="en-GB" sz="2400" dirty="0"/>
              <a:t>: «</a:t>
            </a:r>
            <a:r>
              <a:rPr lang="ru-RU" sz="2400" dirty="0"/>
              <a:t>Исследование </a:t>
            </a:r>
            <a:r>
              <a:rPr lang="ru-RU" sz="2400" dirty="0" err="1"/>
              <a:t>российского</a:t>
            </a:r>
            <a:r>
              <a:rPr lang="ru-RU" sz="2400" dirty="0"/>
              <a:t> рынка </a:t>
            </a:r>
            <a:r>
              <a:rPr lang="ru-RU" sz="2400" dirty="0" err="1"/>
              <a:t>онлайн-образования</a:t>
            </a:r>
            <a:r>
              <a:rPr lang="ru-RU" sz="2400" dirty="0"/>
              <a:t>» </a:t>
            </a:r>
            <a:r>
              <a:rPr lang="en-GB" sz="2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http://research.edmarket.ru/</a:t>
            </a:r>
            <a:endParaRPr lang="ru-RU" sz="2400" dirty="0"/>
          </a:p>
          <a:p>
            <a:r>
              <a:rPr lang="ru-RU" sz="2400" dirty="0"/>
              <a:t>**Согласно подсчетам Министерства культуры РФ</a:t>
            </a:r>
            <a:r>
              <a:rPr lang="en-GB" sz="2400" dirty="0"/>
              <a:t> </a:t>
            </a:r>
            <a:r>
              <a:rPr lang="en-GB" sz="24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http://www.theartnewspaper.ru/posts/8055/</a:t>
            </a:r>
            <a:r>
              <a:rPr lang="ru-RU" sz="2400" dirty="0"/>
              <a:t>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 2/2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AEBDDB-3479-BE8D-4F8E-50215458A9F7}"/>
              </a:ext>
            </a:extLst>
          </p:cNvPr>
          <p:cNvSpPr txBox="1"/>
          <p:nvPr/>
        </p:nvSpPr>
        <p:spPr>
          <a:xfrm>
            <a:off x="449012" y="10183024"/>
            <a:ext cx="178658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*</a:t>
            </a:r>
            <a:r>
              <a:rPr lang="ru-RU" sz="2400" dirty="0"/>
              <a:t>По данным </a:t>
            </a:r>
            <a:r>
              <a:rPr lang="en-GB" sz="2400" dirty="0" err="1"/>
              <a:t>EdMarket.Digital</a:t>
            </a:r>
            <a:r>
              <a:rPr lang="en-GB" sz="2400" dirty="0"/>
              <a:t>: «</a:t>
            </a:r>
            <a:r>
              <a:rPr lang="ru-RU" sz="2400" dirty="0"/>
              <a:t>Исследование </a:t>
            </a:r>
            <a:r>
              <a:rPr lang="ru-RU" sz="2400" dirty="0" err="1"/>
              <a:t>российского</a:t>
            </a:r>
            <a:r>
              <a:rPr lang="ru-RU" sz="2400" dirty="0"/>
              <a:t> рынка </a:t>
            </a:r>
            <a:r>
              <a:rPr lang="ru-RU" sz="2400" dirty="0" err="1"/>
              <a:t>онлайн-образования</a:t>
            </a:r>
            <a:r>
              <a:rPr lang="ru-RU" sz="2400" dirty="0"/>
              <a:t>» </a:t>
            </a:r>
            <a:r>
              <a:rPr lang="en-GB" sz="2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http://research.edmarket.ru/</a:t>
            </a:r>
            <a:endParaRPr lang="ru-RU" sz="2400" dirty="0"/>
          </a:p>
          <a:p>
            <a:r>
              <a:rPr lang="ru-RU" sz="2400" dirty="0"/>
              <a:t>**Согласно подсчетам Министерства культуры РФ</a:t>
            </a:r>
            <a:r>
              <a:rPr lang="en-GB" sz="2400" dirty="0"/>
              <a:t> </a:t>
            </a:r>
            <a:r>
              <a:rPr lang="en-GB" sz="2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http://www.theartnewspaper.ru/posts/8055/</a:t>
            </a:r>
            <a:r>
              <a:rPr lang="ru-RU" sz="2400" dirty="0"/>
              <a:t> </a:t>
            </a:r>
            <a:endParaRPr lang="en-GB" sz="24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E5179E-7AA7-E02E-FFAA-8A774022CD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  <a:endParaRPr lang="en-RU" dirty="0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1A35F1FF-8C25-9964-81F4-8F1E606586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057068"/>
              </p:ext>
            </p:extLst>
          </p:nvPr>
        </p:nvGraphicFramePr>
        <p:xfrm>
          <a:off x="894588" y="2290544"/>
          <a:ext cx="15914234" cy="7436068"/>
        </p:xfrm>
        <a:graphic>
          <a:graphicData uri="http://schemas.openxmlformats.org/drawingml/2006/table">
            <a:tbl>
              <a:tblPr/>
              <a:tblGrid>
                <a:gridCol w="1727503">
                  <a:extLst>
                    <a:ext uri="{9D8B030D-6E8A-4147-A177-3AD203B41FA5}">
                      <a16:colId xmlns:a16="http://schemas.microsoft.com/office/drawing/2014/main" val="3337821734"/>
                    </a:ext>
                  </a:extLst>
                </a:gridCol>
                <a:gridCol w="1283000">
                  <a:extLst>
                    <a:ext uri="{9D8B030D-6E8A-4147-A177-3AD203B41FA5}">
                      <a16:colId xmlns:a16="http://schemas.microsoft.com/office/drawing/2014/main" val="734484482"/>
                    </a:ext>
                  </a:extLst>
                </a:gridCol>
                <a:gridCol w="1030525">
                  <a:extLst>
                    <a:ext uri="{9D8B030D-6E8A-4147-A177-3AD203B41FA5}">
                      <a16:colId xmlns:a16="http://schemas.microsoft.com/office/drawing/2014/main" val="406154896"/>
                    </a:ext>
                  </a:extLst>
                </a:gridCol>
                <a:gridCol w="1323040">
                  <a:extLst>
                    <a:ext uri="{9D8B030D-6E8A-4147-A177-3AD203B41FA5}">
                      <a16:colId xmlns:a16="http://schemas.microsoft.com/office/drawing/2014/main" val="1563909238"/>
                    </a:ext>
                  </a:extLst>
                </a:gridCol>
                <a:gridCol w="1323040">
                  <a:extLst>
                    <a:ext uri="{9D8B030D-6E8A-4147-A177-3AD203B41FA5}">
                      <a16:colId xmlns:a16="http://schemas.microsoft.com/office/drawing/2014/main" val="3883692991"/>
                    </a:ext>
                  </a:extLst>
                </a:gridCol>
                <a:gridCol w="1089350">
                  <a:extLst>
                    <a:ext uri="{9D8B030D-6E8A-4147-A177-3AD203B41FA5}">
                      <a16:colId xmlns:a16="http://schemas.microsoft.com/office/drawing/2014/main" val="3245953329"/>
                    </a:ext>
                  </a:extLst>
                </a:gridCol>
                <a:gridCol w="1089350">
                  <a:extLst>
                    <a:ext uri="{9D8B030D-6E8A-4147-A177-3AD203B41FA5}">
                      <a16:colId xmlns:a16="http://schemas.microsoft.com/office/drawing/2014/main" val="1061412977"/>
                    </a:ext>
                  </a:extLst>
                </a:gridCol>
                <a:gridCol w="997190">
                  <a:extLst>
                    <a:ext uri="{9D8B030D-6E8A-4147-A177-3AD203B41FA5}">
                      <a16:colId xmlns:a16="http://schemas.microsoft.com/office/drawing/2014/main" val="1184094274"/>
                    </a:ext>
                  </a:extLst>
                </a:gridCol>
                <a:gridCol w="1361276">
                  <a:extLst>
                    <a:ext uri="{9D8B030D-6E8A-4147-A177-3AD203B41FA5}">
                      <a16:colId xmlns:a16="http://schemas.microsoft.com/office/drawing/2014/main" val="1508917792"/>
                    </a:ext>
                  </a:extLst>
                </a:gridCol>
                <a:gridCol w="1136060">
                  <a:extLst>
                    <a:ext uri="{9D8B030D-6E8A-4147-A177-3AD203B41FA5}">
                      <a16:colId xmlns:a16="http://schemas.microsoft.com/office/drawing/2014/main" val="1076881260"/>
                    </a:ext>
                  </a:extLst>
                </a:gridCol>
                <a:gridCol w="1385884">
                  <a:extLst>
                    <a:ext uri="{9D8B030D-6E8A-4147-A177-3AD203B41FA5}">
                      <a16:colId xmlns:a16="http://schemas.microsoft.com/office/drawing/2014/main" val="1874937528"/>
                    </a:ext>
                  </a:extLst>
                </a:gridCol>
                <a:gridCol w="1632874">
                  <a:extLst>
                    <a:ext uri="{9D8B030D-6E8A-4147-A177-3AD203B41FA5}">
                      <a16:colId xmlns:a16="http://schemas.microsoft.com/office/drawing/2014/main" val="3644766770"/>
                    </a:ext>
                  </a:extLst>
                </a:gridCol>
                <a:gridCol w="535142">
                  <a:extLst>
                    <a:ext uri="{9D8B030D-6E8A-4147-A177-3AD203B41FA5}">
                      <a16:colId xmlns:a16="http://schemas.microsoft.com/office/drawing/2014/main" val="4217110979"/>
                    </a:ext>
                  </a:extLst>
                </a:gridCol>
              </a:tblGrid>
              <a:tr h="537402">
                <a:tc rowSpan="2">
                  <a:txBody>
                    <a:bodyPr/>
                    <a:lstStyle/>
                    <a:p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Компания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31728" marR="131728" marT="65864" marB="65864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Формат</a:t>
                      </a:r>
                      <a:endParaRPr lang="ru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300" b="1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Онлайн</a:t>
                      </a:r>
                      <a:endParaRPr lang="ru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31728" marR="131728" marT="65864" marB="65864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300" b="1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Запись</a:t>
                      </a:r>
                      <a:endParaRPr lang="ru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31728" marR="131728" marT="65864" marB="65864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300" b="1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Вовлеченность</a:t>
                      </a:r>
                      <a:endParaRPr lang="ru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31728" marR="131728" marT="65864" marB="65864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b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</a:rPr>
                      </a:br>
                      <a:endParaRPr lang="en-RU" sz="1300" dirty="0">
                        <a:solidFill>
                          <a:schemeClr val="tx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52677646"/>
                  </a:ext>
                </a:extLst>
              </a:tr>
              <a:tr h="1065961">
                <a:tc vMerge="1">
                  <a:txBody>
                    <a:bodyPr/>
                    <a:lstStyle/>
                    <a:p>
                      <a:endParaRPr lang="en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мобильное приложение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err="1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Вебинар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Онлайн прогулка</a:t>
                      </a:r>
                      <a:endParaRPr lang="ru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Экскурсия 360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Стрим</a:t>
                      </a:r>
                      <a:endParaRPr lang="ru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Мастер классы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статьи</a:t>
                      </a:r>
                      <a:endParaRPr lang="ru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видеоуроки</a:t>
                      </a:r>
                      <a:endParaRPr lang="ru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err="1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подскасты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зарабатывать деньги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err="1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геймификация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br>
                        <a:rPr lang="en-RU" sz="1300"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</a:rPr>
                      </a:br>
                      <a:endParaRPr lang="en-RU" sz="1300">
                        <a:solidFill>
                          <a:schemeClr val="tx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75004695"/>
                  </a:ext>
                </a:extLst>
              </a:tr>
              <a:tr h="433485">
                <a:tc>
                  <a:txBody>
                    <a:bodyPr/>
                    <a:lstStyle/>
                    <a:p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BeinArt.</a:t>
                      </a:r>
                      <a:endParaRPr lang="en-GB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b="1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b="1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b="1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b="1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b="1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b="1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b="1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b="1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b="1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b="1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b="1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b="1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11/11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11166695"/>
                  </a:ext>
                </a:extLst>
              </a:tr>
              <a:tr h="424637">
                <a:tc>
                  <a:txBody>
                    <a:bodyPr/>
                    <a:lstStyle/>
                    <a:p>
                      <a:r>
                        <a:rPr lang="ru-RU" sz="130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Трипстер</a:t>
                      </a:r>
                      <a:endParaRPr lang="ru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5/11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0208093"/>
                  </a:ext>
                </a:extLst>
              </a:tr>
              <a:tr h="433485">
                <a:tc>
                  <a:txBody>
                    <a:bodyPr/>
                    <a:lstStyle/>
                    <a:p>
                      <a:r>
                        <a:rPr lang="ru-RU" sz="130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Спутник8</a:t>
                      </a:r>
                      <a:endParaRPr lang="ru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4/11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93501963"/>
                  </a:ext>
                </a:extLst>
              </a:tr>
              <a:tr h="424637">
                <a:tc>
                  <a:txBody>
                    <a:bodyPr/>
                    <a:lstStyle/>
                    <a:p>
                      <a:r>
                        <a:rPr lang="ru-RU" sz="1300" dirty="0" err="1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Оккур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2/11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2723457"/>
                  </a:ext>
                </a:extLst>
              </a:tr>
              <a:tr h="433485">
                <a:tc>
                  <a:txBody>
                    <a:bodyPr/>
                    <a:lstStyle/>
                    <a:p>
                      <a:r>
                        <a:rPr lang="en-GB" sz="130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2BTraveler</a:t>
                      </a:r>
                      <a:endParaRPr lang="en-GB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2/11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6792406"/>
                  </a:ext>
                </a:extLst>
              </a:tr>
              <a:tr h="424637">
                <a:tc>
                  <a:txBody>
                    <a:bodyPr/>
                    <a:lstStyle/>
                    <a:p>
                      <a:r>
                        <a:rPr lang="en-GB" sz="1300" dirty="0" err="1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Surpise</a:t>
                      </a: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 me</a:t>
                      </a:r>
                      <a:endParaRPr lang="en-GB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2/11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7846398"/>
                  </a:ext>
                </a:extLst>
              </a:tr>
              <a:tr h="433485">
                <a:tc>
                  <a:txBody>
                    <a:bodyPr/>
                    <a:lstStyle/>
                    <a:p>
                      <a:r>
                        <a:rPr lang="en-GB" sz="130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MasterClass</a:t>
                      </a:r>
                      <a:endParaRPr lang="en-GB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4/11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32828692"/>
                  </a:ext>
                </a:extLst>
              </a:tr>
              <a:tr h="433485">
                <a:tc>
                  <a:txBody>
                    <a:bodyPr/>
                    <a:lstStyle/>
                    <a:p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Лекторий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4/11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12962438"/>
                  </a:ext>
                </a:extLst>
              </a:tr>
              <a:tr h="537402">
                <a:tc>
                  <a:txBody>
                    <a:bodyPr/>
                    <a:lstStyle/>
                    <a:p>
                      <a:r>
                        <a:rPr lang="ru-RU" sz="130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Магазин путешествий</a:t>
                      </a:r>
                      <a:endParaRPr lang="ru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1/11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4370859"/>
                  </a:ext>
                </a:extLst>
              </a:tr>
              <a:tr h="433485">
                <a:tc>
                  <a:txBody>
                    <a:bodyPr/>
                    <a:lstStyle/>
                    <a:p>
                      <a:r>
                        <a:rPr lang="en-GB" sz="130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WeGoTrip</a:t>
                      </a:r>
                      <a:endParaRPr lang="en-GB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2/11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59554810"/>
                  </a:ext>
                </a:extLst>
              </a:tr>
              <a:tr h="537402">
                <a:tc>
                  <a:txBody>
                    <a:bodyPr/>
                    <a:lstStyle/>
                    <a:p>
                      <a:r>
                        <a:rPr lang="ru-RU" sz="1300" i="1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Портал "</a:t>
                      </a:r>
                      <a:r>
                        <a:rPr lang="ru-RU" sz="1300" i="1" dirty="0" err="1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Культура.РФ</a:t>
                      </a:r>
                      <a:r>
                        <a:rPr lang="ru-RU" sz="1300" i="1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"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5/11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3443879"/>
                  </a:ext>
                </a:extLst>
              </a:tr>
              <a:tr h="433485">
                <a:tc>
                  <a:txBody>
                    <a:bodyPr/>
                    <a:lstStyle/>
                    <a:p>
                      <a:r>
                        <a:rPr lang="en-GB" sz="1300" dirty="0" err="1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Arzamas</a:t>
                      </a:r>
                      <a:endParaRPr lang="en-GB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5/11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89065116"/>
                  </a:ext>
                </a:extLst>
              </a:tr>
              <a:tr h="449595">
                <a:tc>
                  <a:txBody>
                    <a:bodyPr/>
                    <a:lstStyle/>
                    <a:p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#</a:t>
                      </a:r>
                      <a:r>
                        <a:rPr lang="ru-RU" sz="1300" dirty="0" err="1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Москвастобой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Lucida Grande" panose="020B0600040502020204" pitchFamily="34" charset="0"/>
                        </a:rPr>
                        <a:t>✓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×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U" sz="1300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2/11</a:t>
                      </a:r>
                      <a:endParaRPr lang="en-RU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0273" marR="20273" marT="69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23155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626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5" name="Текст 5">
            <a:extLst>
              <a:ext uri="{FF2B5EF4-FFF2-40B4-BE49-F238E27FC236}">
                <a16:creationId xmlns:a16="http://schemas.microsoft.com/office/drawing/2014/main" id="{8884156F-F9C2-B04F-D5CA-42E27192C2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/>
              <a:t>Проект планируется окупить в течение 18 месяцев (необходима дальнейшая проработка КПЭ, бизнес-модели и консультация экспертов в области мобильной разработки)</a:t>
            </a:r>
          </a:p>
          <a:p>
            <a:endParaRPr lang="ru-RU" sz="2800" dirty="0"/>
          </a:p>
          <a:p>
            <a:r>
              <a:rPr lang="ru-RU" sz="2800" dirty="0"/>
              <a:t>Прибыль: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2800" dirty="0"/>
              <a:t>Реклама интеграции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2800" dirty="0"/>
              <a:t>Платный доступ к приложению (подписка)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2800" dirty="0"/>
              <a:t>Комиссия за ведение прямых эфиров</a:t>
            </a:r>
          </a:p>
          <a:p>
            <a:endParaRPr lang="ru-RU" sz="2800" dirty="0"/>
          </a:p>
          <a:p>
            <a:endParaRPr lang="ru-RU" sz="2800" dirty="0"/>
          </a:p>
          <a:p>
            <a:r>
              <a:rPr lang="ru-RU" sz="2800" dirty="0"/>
              <a:t>Расходы: 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2800" dirty="0"/>
              <a:t>Разработка мобильного приложения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2800" dirty="0"/>
              <a:t>Поддержка </a:t>
            </a:r>
            <a:r>
              <a:rPr lang="en-US" sz="2800" dirty="0"/>
              <a:t>IT-</a:t>
            </a:r>
            <a:r>
              <a:rPr lang="ru-RU" sz="2800" dirty="0"/>
              <a:t>инфраструктуры 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2800" dirty="0"/>
              <a:t>Реклама 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2800" dirty="0"/>
              <a:t>ФОТ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A6E8C6-68D9-E648-07F0-0954C67FBDEA}"/>
              </a:ext>
            </a:extLst>
          </p:cNvPr>
          <p:cNvSpPr/>
          <p:nvPr/>
        </p:nvSpPr>
        <p:spPr>
          <a:xfrm>
            <a:off x="1165084" y="2323072"/>
            <a:ext cx="94707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tx1"/>
                </a:solidFill>
                <a:latin typeface="Avenir Next" panose="020B0503020202020204" pitchFamily="34" charset="0"/>
              </a:rPr>
              <a:t>Сейчас: проведены 2 платные онлайн экскурсии</a:t>
            </a:r>
          </a:p>
          <a:p>
            <a:pPr algn="just"/>
            <a:r>
              <a:rPr lang="ru-RU" sz="2000" b="1" dirty="0">
                <a:solidFill>
                  <a:schemeClr val="tx1"/>
                </a:solidFill>
                <a:latin typeface="Avenir Next" panose="020B0503020202020204" pitchFamily="34" charset="0"/>
              </a:rPr>
              <a:t>И разрабатывается моб. приложение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1E4D29-92B7-E937-D198-B742A9172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728" y="3335784"/>
            <a:ext cx="9903431" cy="717524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CEEC6B-E793-4523-A52B-D3EF870F2FC9}"/>
              </a:ext>
            </a:extLst>
          </p:cNvPr>
          <p:cNvSpPr/>
          <p:nvPr/>
        </p:nvSpPr>
        <p:spPr>
          <a:xfrm>
            <a:off x="12058238" y="2123017"/>
            <a:ext cx="47422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tx1"/>
                </a:solidFill>
                <a:latin typeface="Avenir Next" panose="020B0503020202020204" pitchFamily="34" charset="0"/>
              </a:rPr>
              <a:t>Прогноз: 2022г.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759BF3-15DA-40BD-2CF9-C7BE045CCD2E}"/>
              </a:ext>
            </a:extLst>
          </p:cNvPr>
          <p:cNvSpPr/>
          <p:nvPr/>
        </p:nvSpPr>
        <p:spPr>
          <a:xfrm>
            <a:off x="11732424" y="3335784"/>
            <a:ext cx="782620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Avenir Next" panose="020B0503020202020204" pitchFamily="34" charset="0"/>
              </a:rPr>
              <a:t>К 01.08.22г. привлечь в мобильное приложение 0,05 млн. активных юзеров.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tx1"/>
              </a:solidFill>
              <a:latin typeface="Avenir Next" panose="020B05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Avenir Next" panose="020B0503020202020204" pitchFamily="34" charset="0"/>
              </a:rPr>
              <a:t>К 01.10.22г. получить 0,2 млн. активных юзеров.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tx1"/>
              </a:solidFill>
              <a:latin typeface="Avenir Next" panose="020B05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Avenir Next" panose="020B0503020202020204" pitchFamily="34" charset="0"/>
              </a:rPr>
              <a:t>К 01.12.22г. - привлечь 0,5 млн. юзеров.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tx1"/>
              </a:solidFill>
              <a:latin typeface="Avenir Next" panose="020B05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Avenir Next" panose="020B0503020202020204" pitchFamily="34" charset="0"/>
              </a:rPr>
              <a:t>К 01.03.23г. получить 1 млн. активных юзеров.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A38637-18ED-44B1-92A1-536D96659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8677" y="7593981"/>
            <a:ext cx="1835481" cy="3597543"/>
          </a:xfrm>
          <a:prstGeom prst="roundRect">
            <a:avLst>
              <a:gd name="adj" fmla="val 13030"/>
            </a:avLst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E53B6E-5237-FE5C-FD0D-DC9D44DEA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4860" y="7345817"/>
            <a:ext cx="1982851" cy="3969883"/>
          </a:xfrm>
          <a:prstGeom prst="roundRect">
            <a:avLst>
              <a:gd name="adj" fmla="val 10434"/>
            </a:avLst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pic>
        <p:nvPicPr>
          <p:cNvPr id="46" name="Рисунок 75" descr="Изображение выглядит как человек, белый, шляпа, черный&#10;&#10;Автоматически созданное описание">
            <a:extLst>
              <a:ext uri="{FF2B5EF4-FFF2-40B4-BE49-F238E27FC236}">
                <a16:creationId xmlns:a16="http://schemas.microsoft.com/office/drawing/2014/main" id="{46B20B56-0CD4-1712-6F8C-765EBF3A7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8" y="3915568"/>
            <a:ext cx="2308216" cy="2308216"/>
          </a:xfrm>
          <a:prstGeom prst="rect">
            <a:avLst/>
          </a:prstGeom>
        </p:spPr>
      </p:pic>
      <p:pic>
        <p:nvPicPr>
          <p:cNvPr id="47" name="Рисунок 77" descr="Изображение выглядит как внутренний, стен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C9B0C756-F1F7-F5BA-04DF-7C985E3F8C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055" y="3774889"/>
            <a:ext cx="2589573" cy="2589573"/>
          </a:xfrm>
          <a:prstGeom prst="rect">
            <a:avLst/>
          </a:prstGeom>
        </p:spPr>
      </p:pic>
      <p:pic>
        <p:nvPicPr>
          <p:cNvPr id="48" name="Рисунок 81" descr="Изображение выглядит как текст, зеркало, смотрит, отражение&#10;&#10;Автоматически созданное описание">
            <a:extLst>
              <a:ext uri="{FF2B5EF4-FFF2-40B4-BE49-F238E27FC236}">
                <a16:creationId xmlns:a16="http://schemas.microsoft.com/office/drawing/2014/main" id="{82E03B32-E61C-5F96-5199-A62F637BC3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2045" y="3917139"/>
            <a:ext cx="2316257" cy="230664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17E6831-253B-9D7F-96F5-3D32046796CA}"/>
              </a:ext>
            </a:extLst>
          </p:cNvPr>
          <p:cNvSpPr txBox="1"/>
          <p:nvPr/>
        </p:nvSpPr>
        <p:spPr>
          <a:xfrm>
            <a:off x="8333957" y="6879884"/>
            <a:ext cx="1822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Montserrat SemiBold" pitchFamily="2" charset="77"/>
                <a:cs typeface="Arial" panose="020B0604020202020204" pitchFamily="34" charset="0"/>
              </a:rPr>
              <a:t>Василий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A23415C-6D64-661A-F1F3-428B89DCCC1B}"/>
              </a:ext>
            </a:extLst>
          </p:cNvPr>
          <p:cNvSpPr txBox="1"/>
          <p:nvPr/>
        </p:nvSpPr>
        <p:spPr>
          <a:xfrm>
            <a:off x="4650296" y="6895342"/>
            <a:ext cx="1921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Montserrat SemiBold" pitchFamily="2" charset="77"/>
                <a:cs typeface="Arial" panose="020B0604020202020204" pitchFamily="34" charset="0"/>
              </a:rPr>
              <a:t>Анастасия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50A9C5C-A65E-490C-112F-C008F64D933A}"/>
              </a:ext>
            </a:extLst>
          </p:cNvPr>
          <p:cNvSpPr txBox="1"/>
          <p:nvPr/>
        </p:nvSpPr>
        <p:spPr>
          <a:xfrm>
            <a:off x="1028413" y="6899860"/>
            <a:ext cx="1822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Montserrat SemiBold" pitchFamily="2" charset="77"/>
                <a:cs typeface="Arial" panose="020B0604020202020204" pitchFamily="34" charset="0"/>
              </a:rPr>
              <a:t>Сергей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016DFBD-3BA2-08D4-3821-870073626B82}"/>
              </a:ext>
            </a:extLst>
          </p:cNvPr>
          <p:cNvSpPr txBox="1"/>
          <p:nvPr/>
        </p:nvSpPr>
        <p:spPr>
          <a:xfrm>
            <a:off x="12239836" y="6895863"/>
            <a:ext cx="1822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Montserrat SemiBold" pitchFamily="2" charset="77"/>
                <a:cs typeface="Arial" panose="020B0604020202020204" pitchFamily="34" charset="0"/>
              </a:rPr>
              <a:t>Ильнур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CB1E083-BAFC-9E49-E234-814323100D77}"/>
              </a:ext>
            </a:extLst>
          </p:cNvPr>
          <p:cNvSpPr txBox="1"/>
          <p:nvPr/>
        </p:nvSpPr>
        <p:spPr>
          <a:xfrm>
            <a:off x="15971520" y="6901367"/>
            <a:ext cx="1822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Montserrat SemiBold" pitchFamily="2" charset="77"/>
                <a:cs typeface="Arial" panose="020B0604020202020204" pitchFamily="34" charset="0"/>
              </a:rPr>
              <a:t>Егор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CDBF99A-673F-7E2A-5D64-CBB55F599266}"/>
              </a:ext>
            </a:extLst>
          </p:cNvPr>
          <p:cNvSpPr txBox="1"/>
          <p:nvPr/>
        </p:nvSpPr>
        <p:spPr>
          <a:xfrm>
            <a:off x="1203365" y="7324376"/>
            <a:ext cx="15380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chemeClr val="tx1"/>
                </a:solidFill>
                <a:effectLst/>
                <a:latin typeface="Montserrat" pitchFamily="2" charset="77"/>
                <a:cs typeface="Arial" panose="020B0604020202020204" pitchFamily="34" charset="0"/>
              </a:rPr>
              <a:t>UI/UX </a:t>
            </a:r>
            <a:r>
              <a:rPr lang="en-US" dirty="0">
                <a:solidFill>
                  <a:schemeClr val="tx1"/>
                </a:solidFill>
                <a:latin typeface="Montserrat" pitchFamily="2" charset="77"/>
                <a:cs typeface="Arial" panose="020B0604020202020204" pitchFamily="34" charset="0"/>
              </a:rPr>
              <a:t>designer</a:t>
            </a:r>
            <a:endParaRPr lang="ru-RU" dirty="0">
              <a:solidFill>
                <a:schemeClr val="tx1"/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pic>
        <p:nvPicPr>
          <p:cNvPr id="55" name="Рисунок 79" descr="Изображение выглядит как текст, человек, мужчина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72F41BA7-C2B5-D79B-F90B-622E8E90A4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722" y="3774889"/>
            <a:ext cx="2589572" cy="2589572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7DE618CD-A701-71AE-DEFB-3590BE895EB3}"/>
              </a:ext>
            </a:extLst>
          </p:cNvPr>
          <p:cNvSpPr txBox="1"/>
          <p:nvPr/>
        </p:nvSpPr>
        <p:spPr>
          <a:xfrm>
            <a:off x="8352204" y="7294805"/>
            <a:ext cx="18228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Montserrat" pitchFamily="2" charset="77"/>
                <a:cs typeface="Arial" panose="020B0604020202020204" pitchFamily="34" charset="0"/>
              </a:rPr>
              <a:t>Product owner</a:t>
            </a:r>
            <a:endParaRPr lang="ru-RU" dirty="0">
              <a:solidFill>
                <a:schemeClr val="tx1"/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39EC5A8-910C-A374-1DBF-24D9272888BC}"/>
              </a:ext>
            </a:extLst>
          </p:cNvPr>
          <p:cNvSpPr txBox="1"/>
          <p:nvPr/>
        </p:nvSpPr>
        <p:spPr>
          <a:xfrm>
            <a:off x="4600351" y="7322414"/>
            <a:ext cx="20209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Montserrat" pitchFamily="2" charset="77"/>
                <a:cs typeface="Arial" panose="020B0604020202020204" pitchFamily="34" charset="0"/>
              </a:rPr>
              <a:t>Marketing manager</a:t>
            </a:r>
            <a:endParaRPr lang="ru-RU" dirty="0">
              <a:solidFill>
                <a:schemeClr val="tx1"/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97F7A0F-E579-6D00-D862-2D65825FF914}"/>
              </a:ext>
            </a:extLst>
          </p:cNvPr>
          <p:cNvSpPr txBox="1"/>
          <p:nvPr/>
        </p:nvSpPr>
        <p:spPr>
          <a:xfrm>
            <a:off x="12408617" y="7315738"/>
            <a:ext cx="1492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Montserrat" pitchFamily="2" charset="77"/>
                <a:cs typeface="Arial" panose="020B0604020202020204" pitchFamily="34" charset="0"/>
              </a:rPr>
              <a:t>Programmer</a:t>
            </a:r>
            <a:endParaRPr lang="ru-RU" dirty="0">
              <a:solidFill>
                <a:schemeClr val="tx1"/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F029272-C20A-0CD9-F9FF-D279647671AB}"/>
              </a:ext>
            </a:extLst>
          </p:cNvPr>
          <p:cNvSpPr txBox="1"/>
          <p:nvPr/>
        </p:nvSpPr>
        <p:spPr>
          <a:xfrm>
            <a:off x="16065891" y="7316288"/>
            <a:ext cx="1609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Montserrat" pitchFamily="2" charset="77"/>
                <a:cs typeface="Arial" panose="020B0604020202020204" pitchFamily="34" charset="0"/>
              </a:rPr>
              <a:t>Designer</a:t>
            </a:r>
            <a:endParaRPr lang="ru-RU" dirty="0">
              <a:solidFill>
                <a:schemeClr val="tx1"/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pic>
        <p:nvPicPr>
          <p:cNvPr id="60" name="Рисунок 83" descr="Изображение выглядит как текст, человек, тарелка, белый&#10;&#10;Автоматически созданное описание">
            <a:extLst>
              <a:ext uri="{FF2B5EF4-FFF2-40B4-BE49-F238E27FC236}">
                <a16:creationId xmlns:a16="http://schemas.microsoft.com/office/drawing/2014/main" id="{7EA6B164-658F-6C55-034B-1CF0A53AA9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879" y="3597681"/>
            <a:ext cx="2843724" cy="2843724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95963EA3-0189-B39E-1C92-FBB5057BFFE7}"/>
              </a:ext>
            </a:extLst>
          </p:cNvPr>
          <p:cNvSpPr/>
          <p:nvPr/>
        </p:nvSpPr>
        <p:spPr>
          <a:xfrm>
            <a:off x="1203365" y="8245780"/>
            <a:ext cx="1779255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ctr"/>
            <a:r>
              <a:rPr lang="ru-RU" sz="2000" dirty="0">
                <a:solidFill>
                  <a:schemeClr val="tx1"/>
                </a:solidFill>
                <a:latin typeface="FuturaPT"/>
              </a:rPr>
              <a:t>Перед вами команда, которая живет проектом. Команда, которая работает 24/7, готова добиваться высоких результатов и делать продукт, который приносит пользу и дает возможность развиваться. Наш слоган «Умным быть модно». Мы хотим построить компанию с таким продуктом, который каждому сможет помочь развиться и проводить время с пользой! А опыт коммерциализации и монетизации продуктов при их выводе на рынок, которым обладают все члены команды - дает возможность воплотить задуманное в реальность! И ещё… мы скорее не просто команда, а шведская семья с ребенком «</a:t>
            </a:r>
            <a:r>
              <a:rPr lang="en-GB" sz="2000" dirty="0">
                <a:solidFill>
                  <a:schemeClr val="tx1"/>
                </a:solidFill>
                <a:latin typeface="FuturaPT"/>
              </a:rPr>
              <a:t>BeinArt.</a:t>
            </a:r>
            <a:r>
              <a:rPr lang="ru-RU" sz="2000" dirty="0">
                <a:solidFill>
                  <a:schemeClr val="tx1"/>
                </a:solidFill>
                <a:latin typeface="FuturaPT"/>
              </a:rPr>
              <a:t>» </a:t>
            </a:r>
            <a:r>
              <a:rPr lang="ru-RU" sz="2000" dirty="0">
                <a:solidFill>
                  <a:schemeClr val="tx1"/>
                </a:solidFill>
                <a:latin typeface="FuturaPT"/>
                <a:sym typeface="Wingdings" pitchFamily="2" charset="2"/>
              </a:rPr>
              <a:t></a:t>
            </a:r>
            <a:endParaRPr lang="ru-RU" sz="2000" dirty="0">
              <a:solidFill>
                <a:schemeClr val="tx1"/>
              </a:solidFill>
              <a:latin typeface="FuturaP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FC2982-9F1C-5D58-CEC3-1EF2E532D9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DA4B278-055B-4450-A1CC-DC2767FBC85F}"/>
              </a:ext>
            </a:extLst>
          </p:cNvPr>
          <p:cNvSpPr txBox="1">
            <a:spLocks/>
          </p:cNvSpPr>
          <p:nvPr/>
        </p:nvSpPr>
        <p:spPr>
          <a:xfrm>
            <a:off x="1136002" y="5628824"/>
            <a:ext cx="4014800" cy="2398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kern="0" dirty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202</a:t>
            </a:r>
            <a:r>
              <a:rPr lang="ru-RU" dirty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2</a:t>
            </a:r>
            <a:r>
              <a:rPr lang="en-GB" kern="0" dirty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HY</a:t>
            </a:r>
            <a:r>
              <a:rPr lang="ru-RU" kern="0" dirty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2</a:t>
            </a:r>
            <a:endParaRPr lang="ru-RU" kern="0" dirty="0">
              <a:solidFill>
                <a:schemeClr val="tx1"/>
              </a:solidFill>
              <a:latin typeface="Mont Heavy DEMO" panose="00000A00000000000000" pitchFamily="2" charset="-52"/>
              <a:cs typeface="Futura Medium" panose="020B0602020204020303" pitchFamily="34" charset="-79"/>
            </a:endParaRPr>
          </a:p>
          <a:p>
            <a:endParaRPr lang="ru-RU" sz="2400" kern="0" dirty="0">
              <a:solidFill>
                <a:schemeClr val="tx1"/>
              </a:solidFill>
              <a:latin typeface="Mont Heavy DEMO" panose="00000A00000000000000" pitchFamily="2" charset="-52"/>
              <a:cs typeface="Futura Medium" panose="020B0602020204020303" pitchFamily="34" charset="-79"/>
            </a:endParaRPr>
          </a:p>
          <a:p>
            <a:r>
              <a:rPr lang="ru-RU" sz="1800" b="1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Масштабирование приложения</a:t>
            </a:r>
          </a:p>
          <a:p>
            <a:endParaRPr lang="ru-RU" sz="1800" kern="0" dirty="0">
              <a:solidFill>
                <a:schemeClr val="tx1"/>
              </a:solidFill>
              <a:latin typeface="Mont Heavy DEMO" panose="00000A00000000000000" pitchFamily="2" charset="-52"/>
              <a:cs typeface="Futura Medium" panose="020B0602020204020303" pitchFamily="34" charset="-79"/>
            </a:endParaRP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Доработка приложения </a:t>
            </a: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Создание контента </a:t>
            </a: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Привлечение партнеров  </a:t>
            </a: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Подключение 300 арт-стримеров </a:t>
            </a: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0,05 млн. пользователей</a:t>
            </a:r>
            <a:endParaRPr lang="en-US" sz="1800" kern="0" dirty="0">
              <a:solidFill>
                <a:schemeClr val="tx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735E1CE-9801-97D5-FDB3-88576FF9B176}"/>
              </a:ext>
            </a:extLst>
          </p:cNvPr>
          <p:cNvSpPr txBox="1">
            <a:spLocks/>
          </p:cNvSpPr>
          <p:nvPr/>
        </p:nvSpPr>
        <p:spPr>
          <a:xfrm>
            <a:off x="5765196" y="5628824"/>
            <a:ext cx="4014800" cy="2398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kern="0" dirty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202</a:t>
            </a:r>
            <a:r>
              <a:rPr lang="ru-RU" dirty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3</a:t>
            </a:r>
            <a:endParaRPr lang="ru-RU" kern="0" dirty="0">
              <a:solidFill>
                <a:schemeClr val="tx1"/>
              </a:solidFill>
              <a:latin typeface="Mont Heavy DEMO" panose="00000A00000000000000" pitchFamily="2" charset="-52"/>
              <a:cs typeface="Futura Medium" panose="020B0602020204020303" pitchFamily="34" charset="-79"/>
            </a:endParaRPr>
          </a:p>
          <a:p>
            <a:endParaRPr lang="ru-RU" sz="2400" kern="0" dirty="0">
              <a:solidFill>
                <a:schemeClr val="tx1"/>
              </a:solidFill>
              <a:latin typeface="Mont Heavy DEMO" panose="00000A00000000000000" pitchFamily="2" charset="-52"/>
              <a:cs typeface="Futura Medium" panose="020B0602020204020303" pitchFamily="34" charset="-79"/>
            </a:endParaRPr>
          </a:p>
          <a:p>
            <a:r>
              <a:rPr lang="ru-RU" sz="1800" b="1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Запуск моб. приложения на СНГ</a:t>
            </a:r>
          </a:p>
          <a:p>
            <a:endParaRPr lang="ru-RU" sz="1800" kern="0" dirty="0">
              <a:solidFill>
                <a:schemeClr val="tx1"/>
              </a:solidFill>
              <a:latin typeface="Mont Heavy DEMO" panose="00000A00000000000000" pitchFamily="2" charset="-52"/>
              <a:cs typeface="Futura Medium" panose="020B0602020204020303" pitchFamily="34" charset="-79"/>
            </a:endParaRP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Разработка приложения</a:t>
            </a: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Масштабирование контента</a:t>
            </a: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Запуск приложения на СНГ (</a:t>
            </a:r>
            <a:r>
              <a:rPr lang="en-US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ads</a:t>
            </a:r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)</a:t>
            </a: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Подключение 1 000 арт-стримеров </a:t>
            </a: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1 000 000 онлайн трансляций </a:t>
            </a: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0,5 млн. пользователей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C47EC21-394F-30FA-A6CD-7732BC6EE3D0}"/>
              </a:ext>
            </a:extLst>
          </p:cNvPr>
          <p:cNvSpPr txBox="1">
            <a:spLocks/>
          </p:cNvSpPr>
          <p:nvPr/>
        </p:nvSpPr>
        <p:spPr>
          <a:xfrm>
            <a:off x="10394390" y="5628824"/>
            <a:ext cx="4014800" cy="2398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kern="0" dirty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202</a:t>
            </a:r>
            <a:r>
              <a:rPr lang="ru-RU" dirty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4</a:t>
            </a:r>
            <a:endParaRPr lang="en-GB" kern="0" dirty="0">
              <a:solidFill>
                <a:schemeClr val="tx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endParaRPr lang="ru-RU" sz="2400" kern="0" dirty="0">
              <a:solidFill>
                <a:schemeClr val="tx1"/>
              </a:solidFill>
              <a:latin typeface="Mont Heavy DEMO" panose="00000A00000000000000" pitchFamily="2" charset="-52"/>
              <a:cs typeface="Futura Medium" panose="020B0602020204020303" pitchFamily="34" charset="-79"/>
            </a:endParaRP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Выход на рынок Индии и Китая</a:t>
            </a:r>
          </a:p>
          <a:p>
            <a:endParaRPr lang="ru-RU" sz="1800" kern="0" dirty="0">
              <a:solidFill>
                <a:schemeClr val="tx1"/>
              </a:solidFill>
              <a:latin typeface="Mont Heavy DEMO" panose="00000A00000000000000" pitchFamily="2" charset="-52"/>
              <a:cs typeface="Futura Medium" panose="020B0602020204020303" pitchFamily="34" charset="-79"/>
            </a:endParaRP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Выход на рынок Индии </a:t>
            </a:r>
            <a:endParaRPr lang="en-US" sz="1800" kern="0" dirty="0">
              <a:solidFill>
                <a:schemeClr val="tx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Выход на рынок Китая </a:t>
            </a:r>
            <a:endParaRPr lang="en-US" sz="1800" kern="0" dirty="0">
              <a:solidFill>
                <a:schemeClr val="tx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Запуск ветки "</a:t>
            </a:r>
            <a:r>
              <a:rPr lang="en-US" sz="1800" kern="0" dirty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Kids" </a:t>
            </a:r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в РФ </a:t>
            </a:r>
            <a:endParaRPr lang="en-US" sz="1800" kern="0" dirty="0">
              <a:solidFill>
                <a:schemeClr val="tx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Подключено 3 000 стримеров</a:t>
            </a:r>
            <a:endParaRPr lang="en-US" sz="1800" kern="0" dirty="0">
              <a:solidFill>
                <a:schemeClr val="tx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3 000 000 онлайн трансляций</a:t>
            </a:r>
            <a:endParaRPr lang="en-US" sz="1800" kern="0" dirty="0">
              <a:solidFill>
                <a:schemeClr val="tx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1,5 млн. пользователей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E65CAB7-A8B8-8C3D-67FC-0FE0004F838E}"/>
              </a:ext>
            </a:extLst>
          </p:cNvPr>
          <p:cNvSpPr txBox="1">
            <a:spLocks/>
          </p:cNvSpPr>
          <p:nvPr/>
        </p:nvSpPr>
        <p:spPr>
          <a:xfrm>
            <a:off x="15023584" y="5628824"/>
            <a:ext cx="4014800" cy="2398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kern="0" dirty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202</a:t>
            </a:r>
            <a:r>
              <a:rPr lang="ru-RU" dirty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5</a:t>
            </a:r>
            <a:endParaRPr lang="en-GB" kern="0" dirty="0">
              <a:solidFill>
                <a:schemeClr val="tx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endParaRPr lang="ru-RU" sz="2400" kern="0" dirty="0">
              <a:solidFill>
                <a:schemeClr val="tx1"/>
              </a:solidFill>
              <a:latin typeface="Mont Heavy DEMO" panose="00000A00000000000000" pitchFamily="2" charset="-52"/>
              <a:cs typeface="Futura Medium" panose="020B0602020204020303" pitchFamily="34" charset="-79"/>
            </a:endParaRPr>
          </a:p>
          <a:p>
            <a:r>
              <a:rPr lang="ru-RU" sz="1800" b="1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Выход на рынок Европы</a:t>
            </a:r>
          </a:p>
          <a:p>
            <a:endParaRPr lang="ru-RU" sz="1800" kern="0" dirty="0">
              <a:solidFill>
                <a:schemeClr val="tx1"/>
              </a:solidFill>
              <a:latin typeface="Mont Heavy DEMO" panose="00000A00000000000000" pitchFamily="2" charset="-52"/>
              <a:cs typeface="Futura Medium" panose="020B0602020204020303" pitchFamily="34" charset="-79"/>
            </a:endParaRP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Выход на рынок Европы</a:t>
            </a:r>
            <a:endParaRPr lang="en-US" sz="1800" kern="0" dirty="0">
              <a:solidFill>
                <a:schemeClr val="tx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Запуск ветки "</a:t>
            </a:r>
            <a:r>
              <a:rPr lang="en-US" sz="1800" kern="0" dirty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Kids" </a:t>
            </a:r>
            <a:r>
              <a:rPr lang="ru-RU" sz="1800" kern="0" dirty="0" err="1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зарубежом</a:t>
            </a:r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 </a:t>
            </a:r>
            <a:endParaRPr lang="en-US" sz="1800" kern="0" dirty="0">
              <a:solidFill>
                <a:schemeClr val="tx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Подключено 5 000 стримеров </a:t>
            </a:r>
            <a:endParaRPr lang="en-US" sz="1800" kern="0" dirty="0">
              <a:solidFill>
                <a:schemeClr val="tx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10 000 000 онлайн трансляций </a:t>
            </a:r>
            <a:endParaRPr lang="en-US" sz="1800" kern="0" dirty="0">
              <a:solidFill>
                <a:schemeClr val="tx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r>
              <a:rPr lang="ru-RU" sz="1800" kern="0" dirty="0">
                <a:solidFill>
                  <a:schemeClr val="tx1"/>
                </a:solidFill>
                <a:latin typeface="Mont Heavy DEMO" panose="00000A00000000000000" pitchFamily="2" charset="-52"/>
                <a:cs typeface="Futura Medium" panose="020B0602020204020303" pitchFamily="34" charset="-79"/>
              </a:rPr>
              <a:t>5 млн. пользователей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56D6757-3CE8-1380-AAD1-72B78A362AA9}"/>
              </a:ext>
            </a:extLst>
          </p:cNvPr>
          <p:cNvCxnSpPr>
            <a:cxnSpLocks/>
          </p:cNvCxnSpPr>
          <p:nvPr/>
        </p:nvCxnSpPr>
        <p:spPr>
          <a:xfrm>
            <a:off x="3265155" y="5881186"/>
            <a:ext cx="21983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17AA038-D829-AB32-AD95-BD3FC548A51E}"/>
              </a:ext>
            </a:extLst>
          </p:cNvPr>
          <p:cNvCxnSpPr>
            <a:cxnSpLocks/>
          </p:cNvCxnSpPr>
          <p:nvPr/>
        </p:nvCxnSpPr>
        <p:spPr>
          <a:xfrm>
            <a:off x="7198822" y="5879732"/>
            <a:ext cx="2853228" cy="14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48B089B-3175-56BD-7A93-0F35E97DC5C7}"/>
              </a:ext>
            </a:extLst>
          </p:cNvPr>
          <p:cNvCxnSpPr>
            <a:cxnSpLocks/>
          </p:cNvCxnSpPr>
          <p:nvPr/>
        </p:nvCxnSpPr>
        <p:spPr>
          <a:xfrm>
            <a:off x="11892265" y="5879732"/>
            <a:ext cx="21983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68B8E919-8438-ED18-5D76-F94E7E579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14411">
            <a:off x="-548560" y="3246517"/>
            <a:ext cx="4018964" cy="300907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4AD7F66-DD89-F81B-FBB9-1C48F9B05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1530" y="2677351"/>
            <a:ext cx="6013450" cy="435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119823" y="811957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824" y="6718454"/>
            <a:ext cx="9733828" cy="1092994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882121" y="811957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GB" sz="2800" dirty="0" err="1">
                <a:latin typeface="Avenir Next" panose="020B0503020202020204" pitchFamily="34" charset="0"/>
              </a:rPr>
              <a:t>beinart.tilda.ws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ru-RU" sz="2800" dirty="0">
                <a:latin typeface="Avenir Next" panose="020B0503020202020204" pitchFamily="34" charset="0"/>
              </a:rPr>
              <a:t>+7 (916) 051-95-95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GB" sz="2800" dirty="0" err="1">
                <a:latin typeface="Avenir Next" panose="020B0503020202020204" pitchFamily="34" charset="0"/>
              </a:rPr>
              <a:t>vnemchinov@beinart.ru</a:t>
            </a:r>
            <a:endParaRPr lang="ru-RU" sz="2800" dirty="0">
              <a:latin typeface="Avenir Next" panose="020B0503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D542A4-0B66-2721-D620-657E36ACDB4E}"/>
              </a:ext>
            </a:extLst>
          </p:cNvPr>
          <p:cNvSpPr/>
          <p:nvPr/>
        </p:nvSpPr>
        <p:spPr>
          <a:xfrm>
            <a:off x="9332175" y="3538116"/>
            <a:ext cx="81031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u="sng" dirty="0">
                <a:solidFill>
                  <a:schemeClr val="tx1"/>
                </a:solidFill>
                <a:latin typeface="Avenir Next" panose="020B0503020202020204" pitchFamily="34" charset="0"/>
              </a:rPr>
              <a:t>Описание</a:t>
            </a:r>
            <a:r>
              <a:rPr lang="ru-RU" sz="2000" b="1" dirty="0">
                <a:solidFill>
                  <a:schemeClr val="tx1"/>
                </a:solidFill>
                <a:latin typeface="Avenir Next" panose="020B0503020202020204" pitchFamily="34" charset="0"/>
              </a:rPr>
              <a:t>: </a:t>
            </a:r>
            <a:r>
              <a:rPr lang="ru-RU" sz="2000" dirty="0">
                <a:solidFill>
                  <a:schemeClr val="tx1"/>
                </a:solidFill>
                <a:latin typeface="Avenir Next" panose="020B0503020202020204" pitchFamily="34" charset="0"/>
              </a:rPr>
              <a:t>Мы делаем </a:t>
            </a:r>
            <a:r>
              <a:rPr lang="en-GB" sz="2000" dirty="0">
                <a:solidFill>
                  <a:schemeClr val="tx1"/>
                </a:solidFill>
                <a:latin typeface="Avenir Next" panose="020B0503020202020204" pitchFamily="34" charset="0"/>
              </a:rPr>
              <a:t>Uber </a:t>
            </a:r>
            <a:r>
              <a:rPr lang="ru-RU" sz="2000" dirty="0">
                <a:solidFill>
                  <a:schemeClr val="tx1"/>
                </a:solidFill>
                <a:latin typeface="Avenir Next" panose="020B0503020202020204" pitchFamily="34" charset="0"/>
              </a:rPr>
              <a:t>в индустрии искусства. 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Avenir Next" panose="020B0503020202020204" pitchFamily="34" charset="0"/>
              </a:rPr>
              <a:t>Наше приложение позволяет делиться знаниями в 2 клика. 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Avenir Next" panose="020B050302020202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Avenir Next" panose="020B0503020202020204" pitchFamily="34" charset="0"/>
              </a:rPr>
              <a:t>Блогеры, экскурсоводы, гиды могут выйти в эфир из любого интересного места. Они сами устанавливают цену “билета” и получают деньги за каждого присоединившегося пользователя.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Avenir Next" panose="020B050302020202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Avenir Next" panose="020B0503020202020204" pitchFamily="34" charset="0"/>
              </a:rPr>
              <a:t>Все пользователи проходят короткие уроки, смотрят интересные ролики о путешествиях, читают статьи про разные страны и слушают подкасты из мира искусства. Все зарабатывают деньги за правильные ответы и тратят их на онлайн-трансляции.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19CC1B-9A8B-3339-0D2B-3BEB24C64AE0}"/>
              </a:ext>
            </a:extLst>
          </p:cNvPr>
          <p:cNvSpPr/>
          <p:nvPr/>
        </p:nvSpPr>
        <p:spPr>
          <a:xfrm>
            <a:off x="9332176" y="8470232"/>
            <a:ext cx="810316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u="sng" dirty="0">
                <a:solidFill>
                  <a:schemeClr val="tx1"/>
                </a:solidFill>
                <a:latin typeface="Avenir Next" panose="020B0503020202020204" pitchFamily="34" charset="0"/>
              </a:rPr>
              <a:t>Состояние проекта</a:t>
            </a:r>
            <a:r>
              <a:rPr lang="ru-RU" sz="2000" b="1" dirty="0">
                <a:solidFill>
                  <a:schemeClr val="tx1"/>
                </a:solidFill>
                <a:latin typeface="Avenir Next" panose="020B0503020202020204" pitchFamily="34" charset="0"/>
              </a:rPr>
              <a:t>: </a:t>
            </a:r>
            <a:r>
              <a:rPr lang="ru-RU" sz="2000" dirty="0">
                <a:solidFill>
                  <a:schemeClr val="tx1"/>
                </a:solidFill>
                <a:latin typeface="Avenir Next" panose="020B0503020202020204" pitchFamily="34" charset="0"/>
              </a:rPr>
              <a:t>Разработан </a:t>
            </a:r>
            <a:r>
              <a:rPr lang="en-GB" sz="2000" dirty="0">
                <a:solidFill>
                  <a:schemeClr val="tx1"/>
                </a:solidFill>
                <a:latin typeface="Avenir Next" panose="020B0503020202020204" pitchFamily="34" charset="0"/>
              </a:rPr>
              <a:t>MVP, </a:t>
            </a:r>
            <a:r>
              <a:rPr lang="ru-RU" sz="2000" dirty="0">
                <a:solidFill>
                  <a:schemeClr val="tx1"/>
                </a:solidFill>
                <a:latin typeface="Avenir Next" panose="020B0503020202020204" pitchFamily="34" charset="0"/>
              </a:rPr>
              <a:t>в </a:t>
            </a:r>
            <a:r>
              <a:rPr lang="ru-RU" sz="2000" dirty="0" err="1">
                <a:solidFill>
                  <a:schemeClr val="tx1"/>
                </a:solidFill>
                <a:latin typeface="Avenir Next" panose="020B0503020202020204" pitchFamily="34" charset="0"/>
              </a:rPr>
              <a:t>ближ</a:t>
            </a:r>
            <a:r>
              <a:rPr lang="ru-RU" sz="2000" dirty="0">
                <a:solidFill>
                  <a:schemeClr val="tx1"/>
                </a:solidFill>
                <a:latin typeface="Avenir Next" panose="020B0503020202020204" pitchFamily="34" charset="0"/>
              </a:rPr>
              <a:t>. время планируется релиз в </a:t>
            </a:r>
            <a:r>
              <a:rPr lang="en-GB" sz="2000" dirty="0">
                <a:solidFill>
                  <a:schemeClr val="tx1"/>
                </a:solidFill>
                <a:latin typeface="Avenir Next" panose="020B0503020202020204" pitchFamily="34" charset="0"/>
              </a:rPr>
              <a:t>App Store </a:t>
            </a:r>
            <a:r>
              <a:rPr lang="ru-RU" sz="2000" dirty="0">
                <a:solidFill>
                  <a:schemeClr val="tx1"/>
                </a:solidFill>
                <a:latin typeface="Avenir Next" panose="020B0503020202020204" pitchFamily="34" charset="0"/>
              </a:rPr>
              <a:t>и </a:t>
            </a:r>
            <a:r>
              <a:rPr lang="en-GB" sz="2000" dirty="0">
                <a:solidFill>
                  <a:schemeClr val="tx1"/>
                </a:solidFill>
                <a:latin typeface="Avenir Next" panose="020B0503020202020204" pitchFamily="34" charset="0"/>
              </a:rPr>
              <a:t>Google Play</a:t>
            </a:r>
            <a:r>
              <a:rPr lang="ru-RU" sz="2000" dirty="0">
                <a:solidFill>
                  <a:schemeClr val="tx1"/>
                </a:solidFill>
                <a:latin typeface="Avenir Next" panose="020B0503020202020204" pitchFamily="34" charset="0"/>
              </a:rPr>
              <a:t>. Параллельно прорабатывали зарубежную ЦА и внедрение расширенной </a:t>
            </a:r>
            <a:r>
              <a:rPr lang="ru-RU" sz="2000" dirty="0" err="1">
                <a:solidFill>
                  <a:schemeClr val="tx1"/>
                </a:solidFill>
                <a:latin typeface="Avenir Next" panose="020B0503020202020204" pitchFamily="34" charset="0"/>
              </a:rPr>
              <a:t>геймификации</a:t>
            </a:r>
            <a:r>
              <a:rPr lang="ru-RU" sz="2000" dirty="0">
                <a:solidFill>
                  <a:schemeClr val="tx1"/>
                </a:solidFill>
                <a:latin typeface="Avenir Next" panose="020B0503020202020204" pitchFamily="34" charset="0"/>
              </a:rPr>
              <a:t>. Сейчас переориентировались на внутренний туризм и партнерства с российскими перевозчиками (</a:t>
            </a:r>
            <a:r>
              <a:rPr lang="ru-RU" sz="2000" dirty="0" err="1">
                <a:solidFill>
                  <a:schemeClr val="tx1"/>
                </a:solidFill>
                <a:latin typeface="Avenir Next" panose="020B0503020202020204" pitchFamily="34" charset="0"/>
              </a:rPr>
              <a:t>тревл</a:t>
            </a:r>
            <a:r>
              <a:rPr lang="ru-RU" sz="2000" dirty="0">
                <a:solidFill>
                  <a:schemeClr val="tx1"/>
                </a:solidFill>
                <a:latin typeface="Avenir Next" panose="020B0503020202020204" pitchFamily="34" charset="0"/>
              </a:rPr>
              <a:t>).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7304B3-9639-8E63-D1CB-7A4CE7F3541D}"/>
              </a:ext>
            </a:extLst>
          </p:cNvPr>
          <p:cNvSpPr/>
          <p:nvPr/>
        </p:nvSpPr>
        <p:spPr>
          <a:xfrm>
            <a:off x="9332175" y="7543365"/>
            <a:ext cx="81031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u="sng" dirty="0">
                <a:solidFill>
                  <a:schemeClr val="tx1"/>
                </a:solidFill>
                <a:latin typeface="Avenir Next" panose="020B0503020202020204" pitchFamily="34" charset="0"/>
              </a:rPr>
              <a:t>Команда</a:t>
            </a:r>
            <a:r>
              <a:rPr lang="ru-RU" sz="2000" b="1" dirty="0">
                <a:solidFill>
                  <a:schemeClr val="tx1"/>
                </a:solidFill>
                <a:latin typeface="Avenir Next" panose="020B0503020202020204" pitchFamily="34" charset="0"/>
              </a:rPr>
              <a:t>: </a:t>
            </a:r>
            <a:r>
              <a:rPr lang="ru-RU" sz="2000" dirty="0">
                <a:solidFill>
                  <a:schemeClr val="tx1"/>
                </a:solidFill>
                <a:latin typeface="Avenir Next" panose="020B0503020202020204" pitchFamily="34" charset="0"/>
              </a:rPr>
              <a:t>Состоит из 5 человек - </a:t>
            </a:r>
            <a:r>
              <a:rPr lang="en-GB" sz="2000" dirty="0">
                <a:solidFill>
                  <a:schemeClr val="tx1"/>
                </a:solidFill>
                <a:latin typeface="Avenir Next" panose="020B0503020202020204" pitchFamily="34" charset="0"/>
              </a:rPr>
              <a:t>CEO (Product owner), It-</a:t>
            </a:r>
            <a:r>
              <a:rPr lang="ru-RU" sz="2000" dirty="0">
                <a:solidFill>
                  <a:schemeClr val="tx1"/>
                </a:solidFill>
                <a:latin typeface="Avenir Next" panose="020B0503020202020204" pitchFamily="34" charset="0"/>
              </a:rPr>
              <a:t>разработчик, маркетолог, дизайнера и </a:t>
            </a:r>
            <a:r>
              <a:rPr lang="en-GB" sz="2000" dirty="0">
                <a:solidFill>
                  <a:schemeClr val="tx1"/>
                </a:solidFill>
                <a:latin typeface="Avenir Next" panose="020B0503020202020204" pitchFamily="34" charset="0"/>
              </a:rPr>
              <a:t>UI/UX </a:t>
            </a:r>
            <a:r>
              <a:rPr lang="ru-RU" sz="2000" dirty="0">
                <a:solidFill>
                  <a:schemeClr val="tx1"/>
                </a:solidFill>
                <a:latin typeface="Avenir Next" panose="020B0503020202020204" pitchFamily="34" charset="0"/>
              </a:rPr>
              <a:t>дизайнера.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175E2E-89F3-7F0D-EE23-60311CE9DF0B}"/>
              </a:ext>
            </a:extLst>
          </p:cNvPr>
          <p:cNvSpPr/>
          <p:nvPr/>
        </p:nvSpPr>
        <p:spPr>
          <a:xfrm>
            <a:off x="9332176" y="2444853"/>
            <a:ext cx="99311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2800" b="1" dirty="0">
                <a:solidFill>
                  <a:schemeClr val="tx1"/>
                </a:solidFill>
                <a:latin typeface="FuturaPT"/>
              </a:rPr>
              <a:t>Стриминговый сервис в сфере искусства и путешествий объединяющий весь мир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C87C2C9-4CA6-576C-5689-E32483BE5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463" y="2444853"/>
            <a:ext cx="6127066" cy="378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3748</TotalTime>
  <Words>1240</Words>
  <Application>Microsoft Macintosh PowerPoint</Application>
  <PresentationFormat>Custom</PresentationFormat>
  <Paragraphs>355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Arial</vt:lpstr>
      <vt:lpstr>Avenir Next</vt:lpstr>
      <vt:lpstr>Calibri</vt:lpstr>
      <vt:lpstr>Futura Medium</vt:lpstr>
      <vt:lpstr>FuturaPT</vt:lpstr>
      <vt:lpstr>Helvetica</vt:lpstr>
      <vt:lpstr>Lucida Grande</vt:lpstr>
      <vt:lpstr>Mont Heavy DEMO</vt:lpstr>
      <vt:lpstr>Montserrat</vt:lpstr>
      <vt:lpstr>Montserrat SemiBold</vt:lpstr>
      <vt:lpstr>ОБЛОЖКИ</vt:lpstr>
      <vt:lpstr>РАЗДЕЛИТЕЛИ</vt:lpstr>
      <vt:lpstr>PowerPoint Presentation</vt:lpstr>
      <vt:lpstr>Проблема</vt:lpstr>
      <vt:lpstr>Решение</vt:lpstr>
      <vt:lpstr>Рынок 1/2</vt:lpstr>
      <vt:lpstr>Рынок 2/2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Microsoft Office User</cp:lastModifiedBy>
  <cp:revision>220</cp:revision>
  <dcterms:created xsi:type="dcterms:W3CDTF">2021-03-01T12:07:13Z</dcterms:created>
  <dcterms:modified xsi:type="dcterms:W3CDTF">2022-06-06T09:33:47Z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