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70" r:id="rId2"/>
    <p:sldId id="281" r:id="rId3"/>
    <p:sldId id="286" r:id="rId4"/>
    <p:sldId id="307" r:id="rId5"/>
    <p:sldId id="301" r:id="rId6"/>
    <p:sldId id="291" r:id="rId7"/>
    <p:sldId id="296" r:id="rId8"/>
    <p:sldId id="308" r:id="rId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CAF17"/>
    <a:srgbClr val="9F00FF"/>
    <a:srgbClr val="B5D8E1"/>
    <a:srgbClr val="FD493D"/>
    <a:srgbClr val="FBB3C1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22" autoAdjust="0"/>
    <p:restoredTop sz="94694"/>
  </p:normalViewPr>
  <p:slideViewPr>
    <p:cSldViewPr snapToGrid="0" snapToObjects="1" showGuides="1">
      <p:cViewPr varScale="1">
        <p:scale>
          <a:sx n="109" d="100"/>
          <a:sy n="109" d="100"/>
        </p:scale>
        <p:origin x="450" y="126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421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1662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8" y="405353"/>
            <a:ext cx="5274313" cy="5938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algn="ctr"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800" dirty="0"/>
              <a:t>Использование пищевых волокон как компонентов продуктов функционального питания</a:t>
            </a:r>
            <a:endParaRPr lang="ru-RU" sz="4800" dirty="0" smtClean="0"/>
          </a:p>
          <a:p>
            <a:pPr algn="ctr"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4800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8437" y="3616717"/>
            <a:ext cx="4724809" cy="2889754"/>
          </a:xfrm>
          <a:prstGeom prst="rect">
            <a:avLst/>
          </a:prstGeom>
        </p:spPr>
      </p:pic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dirty="0"/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420955" y="4519902"/>
            <a:ext cx="3639127" cy="1631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С помощью нашего продукта может быть частично решена проблема отсутствия постоянного полива и освещения.</a:t>
            </a:r>
            <a:endParaRPr sz="20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Описание </a:t>
            </a:r>
            <a:r>
              <a:rPr lang="ru-RU" sz="1600" cap="all" dirty="0" err="1" smtClean="0">
                <a:solidFill>
                  <a:schemeClr val="tx1"/>
                </a:solidFill>
              </a:rPr>
              <a:t>стартап</a:t>
            </a:r>
            <a:r>
              <a:rPr lang="ru-RU" sz="1600" cap="all" dirty="0" smtClean="0">
                <a:solidFill>
                  <a:schemeClr val="tx1"/>
                </a:solidFill>
              </a:rPr>
              <a:t>-проекта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336583" y="3688909"/>
            <a:ext cx="4263125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spc="0" normalizeH="0" baseline="0" dirty="0" smtClean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Актуальность:</a:t>
            </a:r>
            <a:endParaRPr kumimoji="0" lang="ru-RU" sz="4800" b="0" i="0" u="none" strike="noStrike" cap="none" spc="0" normalizeH="0" baseline="0" dirty="0">
              <a:ln>
                <a:noFill/>
              </a:ln>
              <a:solidFill>
                <a:srgbClr val="8F00FF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85164" y="1047847"/>
            <a:ext cx="3962400" cy="20313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b="1" dirty="0" smtClean="0">
                <a:solidFill>
                  <a:srgbClr val="8F00FF"/>
                </a:solidFill>
              </a:rPr>
              <a:t>Технологическое направление: </a:t>
            </a:r>
            <a:r>
              <a:rPr lang="ru-RU" dirty="0">
                <a:solidFill>
                  <a:srgbClr val="8F00FF"/>
                </a:solidFill>
              </a:rPr>
              <a:t>н</a:t>
            </a: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ано-, </a:t>
            </a:r>
            <a:r>
              <a:rPr kumimoji="0" lang="ru-RU" sz="1800" b="0" i="0" u="none" strike="noStrike" cap="none" spc="0" normalizeH="0" baseline="0" dirty="0" err="1" smtClean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био</a:t>
            </a: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-, информационные, когнитивные технологии.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b="1" dirty="0" smtClean="0">
                <a:solidFill>
                  <a:srgbClr val="8F00FF"/>
                </a:solidFill>
              </a:rPr>
              <a:t>Рынок НТИ: </a:t>
            </a:r>
            <a:r>
              <a:rPr lang="en-US" dirty="0" err="1" smtClean="0">
                <a:solidFill>
                  <a:srgbClr val="8F00FF"/>
                </a:solidFill>
              </a:rPr>
              <a:t>FoodNet</a:t>
            </a:r>
            <a:endParaRPr lang="en-US" dirty="0" smtClean="0">
              <a:solidFill>
                <a:srgbClr val="8F00FF"/>
              </a:solidFill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b="1" dirty="0" smtClean="0">
                <a:solidFill>
                  <a:srgbClr val="8F00FF"/>
                </a:solidFill>
              </a:rPr>
              <a:t>Сквозные технологии: </a:t>
            </a:r>
            <a:r>
              <a:rPr lang="ru-RU" dirty="0" smtClean="0">
                <a:solidFill>
                  <a:srgbClr val="8F00FF"/>
                </a:solidFill>
              </a:rPr>
              <a:t>промышленный интернет вещей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8F00FF"/>
              </a:solidFill>
              <a:effectLst/>
              <a:uFillTx/>
              <a:sym typeface="Helvetica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8437" y="3278750"/>
            <a:ext cx="4308545" cy="2872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0" y="371711"/>
            <a:ext cx="7278255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cap="all" dirty="0" smtClean="0">
                <a:solidFill>
                  <a:schemeClr val="tx1"/>
                </a:solidFill>
              </a:rPr>
              <a:t>Макет стеллажа</a:t>
            </a:r>
            <a:endParaRPr sz="20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5" name="385201374_456242675(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92621" y="1212548"/>
            <a:ext cx="8011597" cy="4961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40145" y="246500"/>
            <a:ext cx="3574473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800" cap="all" dirty="0" smtClean="0">
                <a:solidFill>
                  <a:schemeClr val="tx1"/>
                </a:solidFill>
              </a:rPr>
              <a:t>Описание бизнес модели проекта</a:t>
            </a:r>
            <a:endParaRPr sz="18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7989" y="850358"/>
            <a:ext cx="3694062" cy="165559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6944993" y="3175192"/>
            <a:ext cx="434576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 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851" y="6351988"/>
            <a:ext cx="542591" cy="506012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18594" y="1443935"/>
            <a:ext cx="742147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Разработка многоуровневых установок. В перспективе выращивание </a:t>
            </a:r>
            <a:r>
              <a:rPr lang="ru-RU" sz="2000" dirty="0" err="1"/>
              <a:t>микрозелени</a:t>
            </a:r>
            <a:r>
              <a:rPr lang="ru-RU" sz="2000" dirty="0"/>
              <a:t> на этих </a:t>
            </a:r>
            <a:r>
              <a:rPr lang="ru-RU" sz="2000" dirty="0" smtClean="0"/>
              <a:t>установках, также возможна </a:t>
            </a:r>
            <a:r>
              <a:rPr lang="ru-RU" sz="2000" dirty="0"/>
              <a:t>продажа подобранных для минеральных растворов для растений под которые клиент планирует использовать установку. Мы даем клиентам возможность поддержания для растения нужных условий без постоянного вмешательства человека. Услуга предоставляется в виде многоуровневых установок. Данная услуга будет полезна тем, кто любит выращивать что-либо самостоятельно или для продавцов овощей. </a:t>
            </a:r>
            <a:endParaRPr lang="ru-RU" sz="2000" dirty="0" smtClean="0"/>
          </a:p>
          <a:p>
            <a:r>
              <a:rPr lang="ru-RU" sz="2000" dirty="0" smtClean="0"/>
              <a:t>Структурой </a:t>
            </a:r>
            <a:r>
              <a:rPr lang="ru-RU" sz="2000" dirty="0"/>
              <a:t>издержек являются аренда помещения реклама налоги зарплаты и соц. отчисления. Потоки поступления доходов будут через оказание услуги </a:t>
            </a:r>
            <a:r>
              <a:rPr lang="ru-RU" sz="2000" dirty="0" smtClean="0"/>
              <a:t>клиентам.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59169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2483089" y="-15239"/>
            <a:ext cx="7601713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3722841" y="-113212"/>
            <a:ext cx="759795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endParaRPr dirty="0"/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7062479" y="4048592"/>
            <a:ext cx="759794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endParaRPr dirty="0"/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2557775" y="3178387"/>
            <a:ext cx="2433205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r>
              <a:rPr lang="ru-RU" dirty="0" smtClean="0">
                <a:latin typeface="Century" panose="02040604050505020304" pitchFamily="18" charset="0"/>
              </a:rPr>
              <a:t>5 декабря - 9 февраля</a:t>
            </a:r>
          </a:p>
          <a:p>
            <a:pPr algn="ctr"/>
            <a:r>
              <a:rPr lang="ru-RU" dirty="0" smtClean="0">
                <a:latin typeface="Century" panose="02040604050505020304" pitchFamily="18" charset="0"/>
              </a:rPr>
              <a:t>Доработка проекта, исправление ошибок.</a:t>
            </a:r>
            <a:endParaRPr dirty="0">
              <a:latin typeface="Century" panose="02040604050505020304" pitchFamily="18" charset="0"/>
            </a:endParaRPr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2467386" y="50291"/>
            <a:ext cx="2485842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r>
              <a:rPr lang="ru-RU" dirty="0" smtClean="0">
                <a:latin typeface="Century" panose="02040604050505020304" pitchFamily="18" charset="0"/>
              </a:rPr>
              <a:t>15 сентября – 1 октября</a:t>
            </a:r>
          </a:p>
          <a:p>
            <a:pPr algn="ctr"/>
            <a:r>
              <a:rPr lang="ru-RU" dirty="0" smtClean="0">
                <a:latin typeface="Century" panose="02040604050505020304" pitchFamily="18" charset="0"/>
              </a:rPr>
              <a:t>Изучение выбранной темы, поиск технологической концепции, постановка задач. </a:t>
            </a:r>
            <a:endParaRPr dirty="0">
              <a:latin typeface="Century" panose="02040604050505020304" pitchFamily="18" charset="0"/>
            </a:endParaRPr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7233474" y="1328178"/>
            <a:ext cx="2851328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r>
              <a:rPr lang="ru-RU" dirty="0" smtClean="0">
                <a:latin typeface="Century" panose="02040604050505020304" pitchFamily="18" charset="0"/>
              </a:rPr>
              <a:t>1 октября – 5 декабря</a:t>
            </a:r>
          </a:p>
          <a:p>
            <a:pPr algn="ctr"/>
            <a:r>
              <a:rPr lang="ru-RU" dirty="0" smtClean="0">
                <a:latin typeface="Century" panose="02040604050505020304" pitchFamily="18" charset="0"/>
              </a:rPr>
              <a:t>Поиск решения поставленных задач, моделирование, поиск преимуществ, оценка рентабельности рынка.</a:t>
            </a:r>
            <a:endParaRPr dirty="0">
              <a:latin typeface="Century" panose="02040604050505020304" pitchFamily="18" charset="0"/>
            </a:endParaRP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7461695" y="4490569"/>
            <a:ext cx="2227250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r>
              <a:rPr lang="ru-RU" dirty="0" smtClean="0">
                <a:latin typeface="Century" panose="02040604050505020304" pitchFamily="18" charset="0"/>
              </a:rPr>
              <a:t>9 февраля – 2 мая</a:t>
            </a:r>
          </a:p>
          <a:p>
            <a:pPr algn="ctr"/>
            <a:r>
              <a:rPr lang="ru-RU" dirty="0" smtClean="0">
                <a:latin typeface="Century" panose="02040604050505020304" pitchFamily="18" charset="0"/>
              </a:rPr>
              <a:t>Экспериментальная проверка и имитационные испытания.</a:t>
            </a:r>
          </a:p>
          <a:p>
            <a:pPr algn="ctr"/>
            <a:endParaRPr dirty="0">
              <a:latin typeface="Century" panose="02040604050505020304" pitchFamily="18" charset="0"/>
            </a:endParaRPr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4888444" y="620576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5055048" y="2495050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5055048" y="3989967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-16016" y="2688902"/>
            <a:ext cx="245799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cap="all" dirty="0" smtClean="0">
                <a:solidFill>
                  <a:schemeClr val="tx1"/>
                </a:solidFill>
              </a:rPr>
              <a:t>Календарный  план</a:t>
            </a:r>
            <a:endParaRPr sz="24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4877" y="3470773"/>
            <a:ext cx="2421187" cy="188811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32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7116" y="6351159"/>
            <a:ext cx="542260" cy="506841"/>
            <a:chOff x="0" y="0"/>
            <a:chExt cx="542258" cy="506839"/>
          </a:xfrm>
        </p:grpSpPr>
        <p:sp>
          <p:nvSpPr>
            <p:cNvPr id="33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34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35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5404669" y="5355988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2685933" y="6033987"/>
            <a:ext cx="2849340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entury" panose="02040604050505020304" pitchFamily="18" charset="0"/>
                <a:sym typeface="Helvetica"/>
              </a:rPr>
              <a:t>12 июня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 smtClean="0">
                <a:latin typeface="Century" panose="02040604050505020304" pitchFamily="18" charset="0"/>
              </a:rPr>
              <a:t>Выпуск готового продукта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entury" panose="02040604050505020304" pitchFamily="18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40145" y="292396"/>
            <a:ext cx="669974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cap="all" dirty="0" smtClean="0">
                <a:solidFill>
                  <a:schemeClr val="tx1"/>
                </a:solidFill>
              </a:rPr>
              <a:t>конкуренты</a:t>
            </a:r>
            <a:endParaRPr sz="24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8" name="Прямоугольник">
            <a:extLst>
              <a:ext uri="{FF2B5EF4-FFF2-40B4-BE49-F238E27FC236}">
                <a16:creationId xmlns:a16="http://schemas.microsoft.com/office/drawing/2014/main" id="{8C07383D-A779-999E-0905-118699854C4B}"/>
              </a:ext>
            </a:extLst>
          </p:cNvPr>
          <p:cNvSpPr/>
          <p:nvPr/>
        </p:nvSpPr>
        <p:spPr>
          <a:xfrm>
            <a:off x="-6779" y="6365338"/>
            <a:ext cx="542262" cy="506843"/>
          </a:xfrm>
          <a:prstGeom prst="rect">
            <a:avLst/>
          </a:prstGeom>
          <a:solidFill>
            <a:srgbClr val="8F00FF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dirty="0" smtClean="0"/>
              <a:t>6</a:t>
            </a:r>
            <a:endParaRPr dirty="0"/>
          </a:p>
        </p:txBody>
      </p:sp>
      <p:graphicFrame>
        <p:nvGraphicFramePr>
          <p:cNvPr id="20" name="Таблица 3">
            <a:extLst>
              <a:ext uri="{FF2B5EF4-FFF2-40B4-BE49-F238E27FC236}">
                <a16:creationId xmlns:a16="http://schemas.microsoft.com/office/drawing/2014/main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9277490"/>
              </p:ext>
            </p:extLst>
          </p:nvPr>
        </p:nvGraphicFramePr>
        <p:xfrm>
          <a:off x="839417" y="1853051"/>
          <a:ext cx="10262692" cy="3706949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25656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56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56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656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71641">
                <a:tc>
                  <a:txBody>
                    <a:bodyPr/>
                    <a:lstStyle/>
                    <a:p>
                      <a:pPr lvl="8" algn="ctr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Century" panose="02040604050505020304" pitchFamily="18" charset="0"/>
                        </a:rPr>
                        <a:t>Название</a:t>
                      </a:r>
                      <a:r>
                        <a:rPr lang="ru-RU" sz="1800" b="0" baseline="0" dirty="0" smtClean="0">
                          <a:solidFill>
                            <a:schemeClr val="tx1"/>
                          </a:solidFill>
                          <a:latin typeface="Century" panose="02040604050505020304" pitchFamily="18" charset="0"/>
                        </a:rPr>
                        <a:t> организации</a:t>
                      </a:r>
                      <a:endParaRPr sz="1800" b="0" dirty="0">
                        <a:solidFill>
                          <a:schemeClr val="tx1"/>
                        </a:solidFill>
                        <a:latin typeface="Century" panose="02040604050505020304" pitchFamily="18" charset="0"/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8" algn="ctr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Century" panose="02040604050505020304" pitchFamily="18" charset="0"/>
                        </a:rPr>
                        <a:t>Род</a:t>
                      </a:r>
                      <a:r>
                        <a:rPr lang="ru-RU" sz="1800" b="0" baseline="0" dirty="0" smtClean="0">
                          <a:solidFill>
                            <a:schemeClr val="tx1"/>
                          </a:solidFill>
                          <a:latin typeface="Century" panose="02040604050505020304" pitchFamily="18" charset="0"/>
                        </a:rPr>
                        <a:t> деятельности</a:t>
                      </a:r>
                      <a:endParaRPr sz="1800" b="0" dirty="0">
                        <a:solidFill>
                          <a:schemeClr val="tx1"/>
                        </a:solidFill>
                        <a:latin typeface="Century" panose="02040604050505020304" pitchFamily="18" charset="0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Century" panose="02040604050505020304" pitchFamily="18" charset="0"/>
                        </a:rPr>
                        <a:t>Средняя стоимость</a:t>
                      </a:r>
                      <a:endParaRPr sz="1800" b="0" dirty="0">
                        <a:solidFill>
                          <a:schemeClr val="tx1"/>
                        </a:solidFill>
                        <a:latin typeface="Century" panose="02040604050505020304" pitchFamily="18" charset="0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Century" panose="02040604050505020304" pitchFamily="18" charset="0"/>
                        </a:rPr>
                        <a:t>Многоуровневые установки</a:t>
                      </a:r>
                      <a:endParaRPr sz="1800" b="0" dirty="0">
                        <a:solidFill>
                          <a:schemeClr val="tx1"/>
                        </a:solidFill>
                        <a:latin typeface="Century" panose="02040604050505020304" pitchFamily="18" charset="0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0163">
                <a:tc>
                  <a:txBody>
                    <a:bodyPr/>
                    <a:lstStyle/>
                    <a:p>
                      <a:pPr lvl="8" algn="ctr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800" b="0" dirty="0" err="1" smtClean="0">
                          <a:latin typeface="Century" panose="02040604050505020304" pitchFamily="18" charset="0"/>
                        </a:rPr>
                        <a:t>АгроДом</a:t>
                      </a:r>
                      <a:endParaRPr sz="1800" b="0" dirty="0">
                        <a:latin typeface="Century" panose="02040604050505020304" pitchFamily="18" charset="0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ctr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800" b="0" dirty="0" smtClean="0">
                          <a:latin typeface="Century" panose="02040604050505020304" pitchFamily="18" charset="0"/>
                        </a:rPr>
                        <a:t>Семена,</a:t>
                      </a:r>
                      <a:r>
                        <a:rPr lang="ru-RU" sz="1800" b="0" baseline="0" dirty="0" smtClean="0">
                          <a:latin typeface="Century" panose="02040604050505020304" pitchFamily="18" charset="0"/>
                        </a:rPr>
                        <a:t> средства защиты для растений, гидропонные установки</a:t>
                      </a:r>
                      <a:endParaRPr sz="1800" b="0" dirty="0">
                        <a:latin typeface="Century" panose="02040604050505020304" pitchFamily="18" charset="0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800" b="0" dirty="0" smtClean="0">
                          <a:latin typeface="Century" panose="02040604050505020304" pitchFamily="18" charset="0"/>
                        </a:rPr>
                        <a:t>2500 тыс. </a:t>
                      </a:r>
                      <a:r>
                        <a:rPr lang="ru-RU" sz="1800" b="0" dirty="0" err="1" smtClean="0">
                          <a:latin typeface="Century" panose="02040604050505020304" pitchFamily="18" charset="0"/>
                        </a:rPr>
                        <a:t>руб</a:t>
                      </a:r>
                      <a:endParaRPr sz="1800" b="0" dirty="0">
                        <a:latin typeface="Century" panose="02040604050505020304" pitchFamily="18" charset="0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800" b="0" dirty="0" smtClean="0">
                          <a:latin typeface="Century" panose="02040604050505020304" pitchFamily="18" charset="0"/>
                        </a:rPr>
                        <a:t>Нет</a:t>
                      </a:r>
                      <a:endParaRPr sz="1800" b="0" dirty="0">
                        <a:latin typeface="Century" panose="02040604050505020304" pitchFamily="18" charset="0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8505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800" b="0" dirty="0" err="1" smtClean="0">
                          <a:latin typeface="Century" panose="02040604050505020304" pitchFamily="18" charset="0"/>
                        </a:rPr>
                        <a:t>гиподронные</a:t>
                      </a:r>
                      <a:r>
                        <a:rPr lang="ru-RU" sz="1800" b="0" dirty="0" smtClean="0">
                          <a:latin typeface="Century" panose="02040604050505020304" pitchFamily="18" charset="0"/>
                        </a:rPr>
                        <a:t> </a:t>
                      </a:r>
                      <a:r>
                        <a:rPr lang="ru-RU" sz="1800" b="0" dirty="0" err="1" smtClean="0">
                          <a:latin typeface="Century" panose="02040604050505020304" pitchFamily="18" charset="0"/>
                        </a:rPr>
                        <a:t>установки.рф</a:t>
                      </a:r>
                      <a:endParaRPr sz="1800" b="0" dirty="0">
                        <a:latin typeface="Century" panose="02040604050505020304" pitchFamily="18" charset="0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800" b="0" dirty="0" smtClean="0">
                          <a:latin typeface="Century" panose="02040604050505020304" pitchFamily="18" charset="0"/>
                        </a:rPr>
                        <a:t>Гидропонные системы</a:t>
                      </a:r>
                      <a:endParaRPr sz="1800" b="0" dirty="0">
                        <a:latin typeface="Century" panose="02040604050505020304" pitchFamily="18" charset="0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800" b="0" dirty="0" smtClean="0">
                          <a:latin typeface="Century" panose="02040604050505020304" pitchFamily="18" charset="0"/>
                        </a:rPr>
                        <a:t>13500 тыс. </a:t>
                      </a:r>
                      <a:r>
                        <a:rPr lang="ru-RU" sz="1800" b="0" dirty="0" err="1" smtClean="0">
                          <a:latin typeface="Century" panose="02040604050505020304" pitchFamily="18" charset="0"/>
                        </a:rPr>
                        <a:t>руб</a:t>
                      </a:r>
                      <a:endParaRPr sz="1800" b="0" dirty="0">
                        <a:latin typeface="Century" panose="02040604050505020304" pitchFamily="18" charset="0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800" b="0" dirty="0" smtClean="0">
                          <a:latin typeface="Century" panose="02040604050505020304" pitchFamily="18" charset="0"/>
                        </a:rPr>
                        <a:t>Есть</a:t>
                      </a:r>
                      <a:endParaRPr sz="1800" b="0" dirty="0">
                        <a:latin typeface="Century" panose="02040604050505020304" pitchFamily="18" charset="0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8505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en-US" sz="1800" b="0" dirty="0" err="1" smtClean="0">
                          <a:latin typeface="Century" panose="02040604050505020304" pitchFamily="18" charset="0"/>
                        </a:rPr>
                        <a:t>iGarden</a:t>
                      </a:r>
                      <a:endParaRPr sz="1800" b="0" dirty="0">
                        <a:latin typeface="Century" panose="02040604050505020304" pitchFamily="18" charset="0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800" b="0" dirty="0" smtClean="0">
                          <a:latin typeface="Century" panose="02040604050505020304" pitchFamily="18" charset="0"/>
                        </a:rPr>
                        <a:t>Умные сады</a:t>
                      </a:r>
                      <a:endParaRPr sz="1800" b="0" dirty="0">
                        <a:latin typeface="Century" panose="02040604050505020304" pitchFamily="18" charset="0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800" b="0" dirty="0" smtClean="0">
                          <a:latin typeface="Century" panose="02040604050505020304" pitchFamily="18" charset="0"/>
                        </a:rPr>
                        <a:t>6490 тыс. </a:t>
                      </a:r>
                      <a:r>
                        <a:rPr lang="ru-RU" sz="1800" b="0" dirty="0" err="1" smtClean="0">
                          <a:latin typeface="Century" panose="02040604050505020304" pitchFamily="18" charset="0"/>
                        </a:rPr>
                        <a:t>руб</a:t>
                      </a:r>
                      <a:endParaRPr sz="1800" b="0" dirty="0">
                        <a:latin typeface="Century" panose="02040604050505020304" pitchFamily="18" charset="0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800" b="0" dirty="0" smtClean="0">
                          <a:latin typeface="Century" panose="02040604050505020304" pitchFamily="18" charset="0"/>
                        </a:rPr>
                        <a:t>Нет</a:t>
                      </a:r>
                      <a:endParaRPr sz="1800" b="0" dirty="0">
                        <a:latin typeface="Century" panose="02040604050505020304" pitchFamily="18" charset="0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0" y="323174"/>
            <a:ext cx="6939889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cap="all" dirty="0" smtClean="0">
                <a:solidFill>
                  <a:schemeClr val="tx1"/>
                </a:solidFill>
              </a:rPr>
              <a:t>Оценка рынка</a:t>
            </a:r>
            <a:endParaRPr sz="20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752436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263" y="4606131"/>
            <a:ext cx="2145252" cy="981081"/>
          </a:xfrm>
          <a:prstGeom prst="rect">
            <a:avLst/>
          </a:prstGeom>
        </p:spPr>
      </p:pic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  <p:sp>
        <p:nvSpPr>
          <p:cNvPr id="2" name="Овал 1"/>
          <p:cNvSpPr/>
          <p:nvPr/>
        </p:nvSpPr>
        <p:spPr>
          <a:xfrm>
            <a:off x="3678244" y="1805232"/>
            <a:ext cx="1946701" cy="1145309"/>
          </a:xfrm>
          <a:prstGeom prst="ellipse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389467" y="1450172"/>
            <a:ext cx="3471309" cy="3155959"/>
          </a:xfrm>
          <a:prstGeom prst="ellipse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97419" y="1158905"/>
            <a:ext cx="5652654" cy="4439009"/>
          </a:xfrm>
          <a:prstGeom prst="ellipse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20708" y="2059913"/>
            <a:ext cx="1007073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SOM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/>
              <a:t>357859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38617" y="3200491"/>
            <a:ext cx="3445163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ДОСТУПНЫЙ</a:t>
            </a:r>
            <a:r>
              <a:rPr kumimoji="0" lang="ru-RU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ОБЪЕМ РЫНКА </a:t>
            </a:r>
            <a:r>
              <a:rPr kumimoji="0" lang="en-US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SAM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aseline="0" dirty="0" smtClean="0"/>
              <a:t>1045858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98603" y="4123817"/>
            <a:ext cx="4276436" cy="10772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 smtClean="0"/>
              <a:t>ОБЩИЙ ОБЪЕМ </a:t>
            </a:r>
            <a:endParaRPr lang="en-US" sz="1600" dirty="0" smtClean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 smtClean="0"/>
              <a:t>ЦЕЛЕВОГО РЫНКА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TAM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dirty="0" smtClean="0"/>
              <a:t>4294296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"/>
            </a:endParaRPr>
          </a:p>
        </p:txBody>
      </p:sp>
      <p:grpSp>
        <p:nvGrpSpPr>
          <p:cNvPr id="22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3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4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8" y="405353"/>
            <a:ext cx="5274313" cy="5938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algn="ctr"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800" dirty="0" smtClean="0"/>
              <a:t>Спасибо </a:t>
            </a:r>
            <a:r>
              <a:rPr lang="ru-RU" sz="4800" smtClean="0"/>
              <a:t>за внимание!</a:t>
            </a:r>
            <a:endParaRPr lang="ru-RU" sz="4800" dirty="0" smtClean="0"/>
          </a:p>
          <a:p>
            <a:pPr algn="ctr"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4800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11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3281</TotalTime>
  <Words>273</Words>
  <Application>Microsoft Office PowerPoint</Application>
  <PresentationFormat>Широкоэкранный</PresentationFormat>
  <Paragraphs>59</Paragraphs>
  <Slides>8</Slides>
  <Notes>3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9" baseType="lpstr">
      <vt:lpstr>Arial</vt:lpstr>
      <vt:lpstr>Calibri</vt:lpstr>
      <vt:lpstr>Calibri Light</vt:lpstr>
      <vt:lpstr>Century</vt:lpstr>
      <vt:lpstr>Gilroy-Bold</vt:lpstr>
      <vt:lpstr>Gilroy-ExtraBold</vt:lpstr>
      <vt:lpstr>Gilroy-Light</vt:lpstr>
      <vt:lpstr>Gilroy-Regular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Valy</cp:lastModifiedBy>
  <cp:revision>42</cp:revision>
  <dcterms:modified xsi:type="dcterms:W3CDTF">2023-12-05T20:51:20Z</dcterms:modified>
</cp:coreProperties>
</file>