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Libre Franklin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hPvWwRaFoolzJPBwo7LNYj7TDx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CEC5A8-A542-4B57-89C1-6FB676712DBC}">
  <a:tblStyle styleId="{1CCEC5A8-A542-4B57-89C1-6FB676712DB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0BF187F-160B-42CE-BC1E-06F6D0083EA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78" y="-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140335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7554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73031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29" name="Google Shape;12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43326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75a8c1f4a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g275a8c1f4a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6386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47" name="Google Shape;14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62375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6" name="Google Shape;15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3694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5" name="Google Shape;16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2325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29414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75a8c1f4a1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82" name="Google Shape;182;g275a8c1f4a1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4965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9335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5a8c1f4a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98" name="Google Shape;198;g275a8c1f4a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24452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07" name="Google Shape;20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5766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5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5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4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4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4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1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1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4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4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4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3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4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4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44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1773973" y="2604059"/>
            <a:ext cx="6351441" cy="5942108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44"/>
          <p:cNvSpPr txBox="1">
            <a:spLocks noGrp="1"/>
          </p:cNvSpPr>
          <p:nvPr>
            <p:ph type="body" idx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97"/>
              <a:buNone/>
              <a:defRPr sz="1695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0" name="Google Shape;40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5211" y="277694"/>
            <a:ext cx="1160816" cy="431659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44"/>
          <p:cNvSpPr txBox="1">
            <a:spLocks noGrp="1"/>
          </p:cNvSpPr>
          <p:nvPr>
            <p:ph type="body" idx="2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44"/>
          <p:cNvSpPr txBox="1">
            <a:spLocks noGrp="1"/>
          </p:cNvSpPr>
          <p:nvPr>
            <p:ph type="sldNum" idx="12"/>
          </p:nvPr>
        </p:nvSpPr>
        <p:spPr>
          <a:xfrm>
            <a:off x="8916621" y="6521037"/>
            <a:ext cx="2804160" cy="23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4" name="Google Shape;44;p44"/>
          <p:cNvSpPr txBox="1">
            <a:spLocks noGrp="1"/>
          </p:cNvSpPr>
          <p:nvPr>
            <p:ph type="body" idx="3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4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4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7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47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47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8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4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4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9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8" name="Google Shape;68;p49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0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50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1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1"/>
          <p:cNvSpPr txBox="1">
            <a:spLocks noGrp="1"/>
          </p:cNvSpPr>
          <p:nvPr>
            <p:ph type="body" idx="1"/>
          </p:nvPr>
        </p:nvSpPr>
        <p:spPr>
          <a:xfrm rot="5400000">
            <a:off x="4094896" y="-1271013"/>
            <a:ext cx="5511756" cy="1054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5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5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5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2"/>
          <p:cNvSpPr txBox="1">
            <a:spLocks noGrp="1"/>
          </p:cNvSpPr>
          <p:nvPr>
            <p:ph type="title"/>
          </p:nvPr>
        </p:nvSpPr>
        <p:spPr>
          <a:xfrm rot="5400000">
            <a:off x="7133432" y="1956596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4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5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5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5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0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0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" name="Google Shape;12;p4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238098" y="32217"/>
            <a:ext cx="3885662" cy="34219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temdrevs@gmail.co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l="8891"/>
          <a:stretch/>
        </p:blipFill>
        <p:spPr>
          <a:xfrm>
            <a:off x="1392155" y="0"/>
            <a:ext cx="1940100" cy="210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3053" y="538173"/>
            <a:ext cx="2628601" cy="13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485640" y="3792575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ru-RU" sz="3600" b="0" i="0" u="none" strike="noStrike" cap="none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Акселерационная программа «</a:t>
            </a:r>
            <a:r>
              <a:rPr lang="ru-RU" sz="3600" b="0" i="0" u="none" strike="noStrike" cap="none" dirty="0" err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Стартапы</a:t>
            </a:r>
            <a:r>
              <a:rPr lang="ru-RU" sz="3600" b="0" i="0" u="none" strike="noStrike" cap="none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LETI» 2023</a:t>
            </a:r>
            <a:endParaRPr sz="3600" b="0" i="0" u="none" strike="noStrike" cap="none"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562765" y="5207064"/>
            <a:ext cx="6858000" cy="5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Лидер Эпохи Технологических Инноваций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587576" y="2319536"/>
            <a:ext cx="8639292" cy="1613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3600"/>
            </a:pPr>
            <a:r>
              <a:rPr lang="ru-RU" sz="3600" b="1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Устройство для анализа концентрации взвешенных частиц в воздухе </a:t>
            </a:r>
            <a:r>
              <a:rPr lang="ru-RU" sz="36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(PM2.5, PM10)</a:t>
            </a:r>
            <a:endParaRPr sz="3600" i="0" u="none" strike="noStrike" cap="none"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485640" y="5952576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700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2000" b="0" i="0" u="none" strike="noStrike" cap="none" dirty="0" err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Трекер</a:t>
            </a:r>
            <a:r>
              <a:rPr lang="ru-RU" sz="2000" b="0" i="0" u="none" strike="noStrike" cap="none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проекта – </a:t>
            </a:r>
            <a:r>
              <a:rPr lang="ru-RU" sz="2000" dirty="0" smtClean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Безруков Артем Алексеевич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Эксперт проекта </a:t>
            </a:r>
            <a:r>
              <a:rPr lang="ru-RU" sz="2000" b="0" i="0" u="none" strike="noStrike" cap="none" dirty="0" smtClean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– Порохненко Ксения Александровна</a:t>
            </a:r>
            <a:endParaRPr sz="2000" b="0" i="0" u="none" strike="noStrike" cap="none"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485640" y="6540810"/>
            <a:ext cx="3499851" cy="26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rgbClr val="FFF2CC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Обозначение версионности документа</a:t>
            </a:r>
            <a:endParaRPr sz="1100" b="0" i="0" u="none" strike="noStrike" cap="none">
              <a:solidFill>
                <a:srgbClr val="FFF2CC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83450" y="220535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2</a:t>
            </a:fld>
            <a:endParaRPr lang="ru-RU"/>
          </a:p>
        </p:txBody>
      </p:sp>
      <p:pic>
        <p:nvPicPr>
          <p:cNvPr id="3" name="Google Shape;111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0505" y="231752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08;p20"/>
          <p:cNvSpPr txBox="1">
            <a:spLocks/>
          </p:cNvSpPr>
          <p:nvPr/>
        </p:nvSpPr>
        <p:spPr>
          <a:xfrm>
            <a:off x="2580091" y="517237"/>
            <a:ext cx="6808473" cy="778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Font typeface="Calibri"/>
              <a:buNone/>
            </a:pPr>
            <a:r>
              <a:rPr lang="ru-RU" smtClean="0"/>
              <a:t>Команда проекта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56" y="1750221"/>
            <a:ext cx="1808506" cy="20218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7966" y="1750221"/>
            <a:ext cx="1953745" cy="20218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6615" y="1750221"/>
            <a:ext cx="1884840" cy="20726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Google Shape;109;p20"/>
          <p:cNvSpPr txBox="1"/>
          <p:nvPr/>
        </p:nvSpPr>
        <p:spPr>
          <a:xfrm>
            <a:off x="2895496" y="4226718"/>
            <a:ext cx="2517600" cy="20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90000"/>
              </a:lnSpc>
              <a:buClr>
                <a:schemeClr val="dk1"/>
              </a:buClr>
              <a:buSzPts val="1600"/>
            </a:pPr>
            <a:r>
              <a:rPr lang="ru-RU" sz="1900" b="1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Гусева Александра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700" b="1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700" dirty="0" smtClean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Разработчик</a:t>
            </a:r>
            <a:endParaRPr sz="1700" dirty="0">
              <a:solidFill>
                <a:srgbClr val="00206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700" dirty="0">
              <a:solidFill>
                <a:srgbClr val="00206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lvl="0" algn="ctr">
              <a:lnSpc>
                <a:spcPct val="90000"/>
              </a:lnSpc>
              <a:buClr>
                <a:schemeClr val="dk1"/>
              </a:buClr>
              <a:buSzPts val="1600"/>
            </a:pPr>
            <a:r>
              <a:rPr lang="en-US" sz="1500" dirty="0">
                <a:solidFill>
                  <a:srgbClr val="42719B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Alexandra.malaya26@gmail.com</a:t>
            </a:r>
            <a:endParaRPr sz="1500" dirty="0">
              <a:solidFill>
                <a:srgbClr val="42719B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" name="Google Shape;109;p20"/>
          <p:cNvSpPr txBox="1"/>
          <p:nvPr/>
        </p:nvSpPr>
        <p:spPr>
          <a:xfrm>
            <a:off x="5806038" y="4226718"/>
            <a:ext cx="2517600" cy="20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90000"/>
              </a:lnSpc>
              <a:buClr>
                <a:schemeClr val="dk1"/>
              </a:buClr>
              <a:buSzPts val="1600"/>
            </a:pPr>
            <a:r>
              <a:rPr lang="ru-RU" sz="1900" b="1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Древс Артем</a:t>
            </a:r>
            <a:endParaRPr lang="ru-RU" sz="1900" b="1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700" b="1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700" dirty="0" smtClean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Лидер</a:t>
            </a:r>
            <a:endParaRPr sz="1700" dirty="0">
              <a:solidFill>
                <a:srgbClr val="00206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700" dirty="0">
              <a:solidFill>
                <a:srgbClr val="00206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lvl="0" algn="ctr">
              <a:lnSpc>
                <a:spcPct val="90000"/>
              </a:lnSpc>
              <a:buClr>
                <a:schemeClr val="dk1"/>
              </a:buClr>
              <a:buSzPts val="1600"/>
            </a:pPr>
            <a:r>
              <a:rPr lang="en-US" sz="1500" dirty="0">
                <a:solidFill>
                  <a:srgbClr val="42719B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temdrevs@gmail.com</a:t>
            </a:r>
            <a:endParaRPr sz="1500" dirty="0">
              <a:solidFill>
                <a:srgbClr val="42719B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1" name="Google Shape;109;p20"/>
          <p:cNvSpPr txBox="1"/>
          <p:nvPr/>
        </p:nvSpPr>
        <p:spPr>
          <a:xfrm>
            <a:off x="8870235" y="4226718"/>
            <a:ext cx="2517600" cy="20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90000"/>
              </a:lnSpc>
              <a:buClr>
                <a:schemeClr val="dk1"/>
              </a:buClr>
              <a:buSzPts val="1600"/>
            </a:pPr>
            <a:r>
              <a:rPr lang="ru-RU" sz="1900" b="1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Семибратова Юлия</a:t>
            </a:r>
            <a:endParaRPr lang="ru-RU" sz="1900" b="1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700" b="1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700" dirty="0" smtClean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Дизайнер</a:t>
            </a:r>
            <a:endParaRPr sz="1700" dirty="0">
              <a:solidFill>
                <a:srgbClr val="00206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700" dirty="0">
              <a:solidFill>
                <a:srgbClr val="00206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lvl="0" algn="ctr">
              <a:lnSpc>
                <a:spcPct val="90000"/>
              </a:lnSpc>
              <a:buClr>
                <a:schemeClr val="dk1"/>
              </a:buClr>
              <a:buSzPts val="1600"/>
            </a:pPr>
            <a:r>
              <a:rPr lang="en-US" sz="1500" dirty="0">
                <a:solidFill>
                  <a:srgbClr val="42719B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y7ibratova@mail.ru</a:t>
            </a:r>
            <a:endParaRPr sz="1500" dirty="0">
              <a:solidFill>
                <a:srgbClr val="42719B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250412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>
            <a:spLocks noGrp="1"/>
          </p:cNvSpPr>
          <p:nvPr>
            <p:ph type="title"/>
          </p:nvPr>
        </p:nvSpPr>
        <p:spPr>
          <a:xfrm>
            <a:off x="2489982" y="32217"/>
            <a:ext cx="9633778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Актуальность и описание проекта</a:t>
            </a:r>
            <a:endParaRPr dirty="0"/>
          </a:p>
        </p:txBody>
      </p:sp>
      <p:pic>
        <p:nvPicPr>
          <p:cNvPr id="123" name="Google Shape;12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505" y="36985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6871" y="3872535"/>
            <a:ext cx="4334329" cy="890616"/>
          </a:xfrm>
          <a:prstGeom prst="rect">
            <a:avLst/>
          </a:prstGeom>
        </p:spPr>
      </p:pic>
      <p:pic>
        <p:nvPicPr>
          <p:cNvPr id="1026" name="Picture 2" descr="https://avatars.mds.yandex.net/i?id=7035af651da2b96a5e183a76610d69388d3ed649-9151245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515" y="957318"/>
            <a:ext cx="4572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75c5592600a7cd1f66a659f0fcb95640-4410421-images-thumbs&amp;n=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604" y="4969868"/>
            <a:ext cx="2857500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02076" y="1119929"/>
            <a:ext cx="4353194" cy="5770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2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</a:rPr>
              <a:t> Чистый и качественный состав воздушного пространства является залогом хорошего самочувствия и сохранения основных показателей здоровья в допустимых пределах.</a:t>
            </a:r>
          </a:p>
          <a:p>
            <a:pPr>
              <a:lnSpc>
                <a:spcPct val="150000"/>
              </a:lnSpc>
            </a:pPr>
            <a:r>
              <a:rPr lang="ru-RU" sz="22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</a:rPr>
              <a:t/>
            </a:r>
            <a:br>
              <a:rPr lang="ru-RU" sz="22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</a:rPr>
            </a:br>
            <a:r>
              <a:rPr lang="ru-RU" sz="22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</a:rPr>
              <a:t>С помощью монитора качества воздуха можно контролировать допустимую концентрацию веществ.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title"/>
          </p:nvPr>
        </p:nvSpPr>
        <p:spPr>
          <a:xfrm>
            <a:off x="2520569" y="-357975"/>
            <a:ext cx="9581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Проблема, которую решает проект</a:t>
            </a:r>
            <a:endParaRPr sz="3200"/>
          </a:p>
        </p:txBody>
      </p:sp>
      <p:pic>
        <p:nvPicPr>
          <p:cNvPr id="132" name="Google Shape;13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302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816407" y="1244172"/>
            <a:ext cx="8989423" cy="120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2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</a:rPr>
              <a:t>Проблема концентрации частиц в воздухе, которые оказывают негативное влияние на здоровье человека.</a:t>
            </a:r>
          </a:p>
        </p:txBody>
      </p:sp>
      <p:pic>
        <p:nvPicPr>
          <p:cNvPr id="2050" name="Picture 2" descr="https://avatars.mds.yandex.net/i?id=25c4dd6966c5494b5cb8b33230e1be12f5552e7d-4471742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407" y="2860718"/>
            <a:ext cx="4300304" cy="285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9457" y="2810063"/>
            <a:ext cx="4356373" cy="2904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75a8c1f4a1_0_6"/>
          <p:cNvSpPr/>
          <p:nvPr/>
        </p:nvSpPr>
        <p:spPr>
          <a:xfrm>
            <a:off x="9719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275a8c1f4a1_0_6"/>
          <p:cNvSpPr txBox="1">
            <a:spLocks noGrp="1"/>
          </p:cNvSpPr>
          <p:nvPr>
            <p:ph type="title"/>
          </p:nvPr>
        </p:nvSpPr>
        <p:spPr>
          <a:xfrm>
            <a:off x="2201632" y="524613"/>
            <a:ext cx="9702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4572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Целевая аудитория </a:t>
            </a:r>
            <a:endParaRPr dirty="0"/>
          </a:p>
        </p:txBody>
      </p:sp>
      <p:sp>
        <p:nvSpPr>
          <p:cNvPr id="141" name="Google Shape;141;g275a8c1f4a1_0_6"/>
          <p:cNvSpPr txBox="1"/>
          <p:nvPr/>
        </p:nvSpPr>
        <p:spPr>
          <a:xfrm>
            <a:off x="2695824" y="3137939"/>
            <a:ext cx="4866119" cy="323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200">
                <a:solidFill>
                  <a:srgbClr val="002060"/>
                </a:solidFill>
                <a:latin typeface="Libre Franklin"/>
                <a:ea typeface="Libre Franklin"/>
                <a:cs typeface="Libre Franklin"/>
              </a:defRPr>
            </a:lvl1pPr>
          </a:lstStyle>
          <a:p>
            <a:pPr>
              <a:lnSpc>
                <a:spcPct val="150000"/>
              </a:lnSpc>
            </a:pPr>
            <a:r>
              <a:rPr lang="ru-RU" dirty="0">
                <a:sym typeface="Libre Franklin"/>
              </a:rPr>
              <a:t>В2С - </a:t>
            </a:r>
            <a:r>
              <a:rPr lang="ru-RU" dirty="0" smtClean="0">
                <a:sym typeface="Libre Franklin"/>
              </a:rPr>
              <a:t>Жители </a:t>
            </a:r>
            <a:r>
              <a:rPr lang="ru-RU" dirty="0">
                <a:sym typeface="Libre Franklin"/>
              </a:rPr>
              <a:t>многоквартирных домов. </a:t>
            </a:r>
            <a:r>
              <a:rPr lang="ru-RU" dirty="0" smtClean="0">
                <a:sym typeface="Libre Franklin"/>
              </a:rPr>
              <a:t/>
            </a:r>
            <a:br>
              <a:rPr lang="ru-RU" dirty="0" smtClean="0">
                <a:sym typeface="Libre Franklin"/>
              </a:rPr>
            </a:br>
            <a:r>
              <a:rPr lang="ru-RU" dirty="0" smtClean="0">
                <a:sym typeface="Libre Franklin"/>
              </a:rPr>
              <a:t>B2B </a:t>
            </a:r>
            <a:r>
              <a:rPr lang="ru-RU" dirty="0">
                <a:sym typeface="Libre Franklin"/>
              </a:rPr>
              <a:t>- Предприятия или заводы. </a:t>
            </a:r>
          </a:p>
          <a:p>
            <a:pPr>
              <a:lnSpc>
                <a:spcPct val="150000"/>
              </a:lnSpc>
            </a:pPr>
            <a:r>
              <a:rPr lang="ru-RU" dirty="0">
                <a:sym typeface="Libre Franklin"/>
              </a:rPr>
              <a:t>B2G - Для лабораторных работ по дисциплине "Инженерная экология".</a:t>
            </a:r>
            <a:endParaRPr dirty="0">
              <a:sym typeface="Libre Franklin"/>
            </a:endParaRPr>
          </a:p>
        </p:txBody>
      </p:sp>
      <p:pic>
        <p:nvPicPr>
          <p:cNvPr id="142" name="Google Shape;142;g275a8c1f4a1_0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19352" y="82266"/>
            <a:ext cx="1944850" cy="1962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275a8c1f4a1_0_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7384" y="127800"/>
            <a:ext cx="2072686" cy="2009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g275a8c1f4a1_0_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2294" y="8010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8273" y="2247126"/>
            <a:ext cx="3487853" cy="2063646"/>
          </a:xfrm>
          <a:prstGeom prst="rect">
            <a:avLst/>
          </a:prstGeom>
        </p:spPr>
      </p:pic>
      <p:pic>
        <p:nvPicPr>
          <p:cNvPr id="3074" name="Picture 2" descr="https://avatars.mds.yandex.net/i?id=d3ddb3a536495d83733995c95ee0c462820f5827-10354927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660" y="3988729"/>
            <a:ext cx="3009279" cy="200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03998" y="4726255"/>
            <a:ext cx="2775558" cy="1850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7"/>
          <p:cNvSpPr txBox="1">
            <a:spLocks noGrp="1"/>
          </p:cNvSpPr>
          <p:nvPr>
            <p:ph type="title"/>
          </p:nvPr>
        </p:nvSpPr>
        <p:spPr>
          <a:xfrm>
            <a:off x="2447778" y="0"/>
            <a:ext cx="980823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Решение, которое предлагает команда</a:t>
            </a:r>
            <a:endParaRPr sz="3200"/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489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3" name="Google Shape;153;p27"/>
          <p:cNvGraphicFramePr/>
          <p:nvPr>
            <p:extLst>
              <p:ext uri="{D42A27DB-BD31-4B8C-83A1-F6EECF244321}">
                <p14:modId xmlns:p14="http://schemas.microsoft.com/office/powerpoint/2010/main" val="4019790800"/>
              </p:ext>
            </p:extLst>
          </p:nvPr>
        </p:nvGraphicFramePr>
        <p:xfrm>
          <a:off x="2729994" y="1245040"/>
          <a:ext cx="6412482" cy="4876680"/>
        </p:xfrm>
        <a:graphic>
          <a:graphicData uri="http://schemas.openxmlformats.org/drawingml/2006/table">
            <a:tbl>
              <a:tblPr>
                <a:noFill/>
                <a:tableStyleId>{1CCEC5A8-A542-4B57-89C1-6FB676712DBC}</a:tableStyleId>
              </a:tblPr>
              <a:tblGrid>
                <a:gridCol w="32062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062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21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Сильные стороны</a:t>
                      </a:r>
                      <a:endParaRPr sz="1600" b="0" i="0" u="none" strike="noStrike" cap="none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Слабые стороны</a:t>
                      </a:r>
                      <a:endParaRPr sz="1600" b="0" i="0" u="none" strike="noStrike" cap="none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63025"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AutoNum type="arabicPeriod"/>
                      </a:pPr>
                      <a:r>
                        <a:rPr lang="ru-RU" sz="1600" b="0" i="0" u="none" strike="noStrike" cap="none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Простота использования</a:t>
                      </a:r>
                      <a:endParaRPr sz="1600" b="0" i="0" u="none" strike="noStrike" cap="none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AutoNum type="arabicPeriod"/>
                      </a:pPr>
                      <a:r>
                        <a:rPr lang="ru-RU" sz="1600" b="0" i="0" u="none" strike="noStrike" cap="none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Цена</a:t>
                      </a:r>
                      <a:endParaRPr sz="1600" b="0" i="0" u="none" strike="noStrike" cap="none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AutoNum type="arabicPeriod"/>
                      </a:pPr>
                      <a:r>
                        <a:rPr lang="ru-RU" sz="1600" b="0" i="0" u="none" strike="noStrike" cap="none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Возможность</a:t>
                      </a:r>
                      <a:r>
                        <a:rPr lang="ru-RU" sz="1600" b="0" i="0" u="none" strike="noStrike" cap="none" baseline="0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 использования внешнего аккумулятора </a:t>
                      </a: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AutoNum type="arabicPeriod"/>
                      </a:pPr>
                      <a:r>
                        <a:rPr lang="ru-RU" sz="1600" b="0" i="0" u="none" strike="noStrike" cap="none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Инструкция по эксплуатации</a:t>
                      </a:r>
                      <a:endParaRPr sz="1600" b="0" i="0" u="none" strike="noStrike" cap="none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AutoNum type="arabicPeriod"/>
                      </a:pPr>
                      <a:r>
                        <a:rPr lang="ru-RU" sz="1600" b="0" i="0" u="none" strike="noStrike" cap="none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Крепление внешнего аккумулятора </a:t>
                      </a: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AutoNum type="arabicPeriod"/>
                      </a:pPr>
                      <a:r>
                        <a:rPr lang="ru-RU" sz="1600" b="0" i="0" u="none" strike="noStrike" cap="none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Определение</a:t>
                      </a:r>
                      <a:r>
                        <a:rPr lang="ru-RU" sz="1600" b="0" i="0" u="none" strike="noStrike" cap="none" baseline="0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 только некоторых концентраций</a:t>
                      </a:r>
                      <a:endParaRPr lang="ru-RU" sz="1600" b="0" i="0" u="none" strike="noStrike" cap="none" dirty="0" smtClean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  <a:p>
                      <a:pPr marL="1397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None/>
                      </a:pPr>
                      <a:endParaRPr sz="1600" b="0" i="0" u="none" strike="noStrike" cap="none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Возможности</a:t>
                      </a:r>
                      <a:endParaRPr sz="1600" b="0" i="0" u="none" strike="noStrike" cap="none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Угрозы</a:t>
                      </a:r>
                      <a:endParaRPr sz="1600" b="0" i="0" u="none" strike="noStrike" cap="none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88750"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AutoNum type="arabicPeriod"/>
                      </a:pPr>
                      <a:r>
                        <a:rPr lang="ru-RU" sz="1600" b="0" i="0" u="none" strike="noStrike" cap="none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Для отслеживания частиц в воздушном пространстве (оценка риска для здоровья человека)</a:t>
                      </a:r>
                      <a:endParaRPr sz="1600" b="0" i="0" u="none" strike="noStrike" cap="none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AutoNum type="arabicPeriod"/>
                      </a:pPr>
                      <a:r>
                        <a:rPr lang="ru-RU" sz="1600" b="0" i="0" u="none" strike="noStrike" cap="none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Для определения запыленности помещения</a:t>
                      </a:r>
                      <a:endParaRPr sz="1600" b="0" i="0" u="none" strike="noStrike" cap="none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AutoNum type="arabicPeriod"/>
                      </a:pPr>
                      <a:r>
                        <a:rPr lang="ru-RU" sz="1600" b="0" i="0" u="none" strike="noStrike" cap="none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Для выполнения лабораторных работ</a:t>
                      </a:r>
                      <a:endParaRPr sz="1600" b="0" i="0" u="none" strike="noStrike" cap="none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AutoNum type="arabicPeriod"/>
                      </a:pPr>
                      <a:r>
                        <a:rPr lang="ru-RU" sz="1600" b="0" i="0" u="none" strike="noStrike" cap="none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Повышение цен</a:t>
                      </a:r>
                      <a:r>
                        <a:rPr lang="en-US" sz="1600" b="0" i="0" u="none" strike="noStrike" cap="none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 </a:t>
                      </a:r>
                      <a:r>
                        <a:rPr lang="ru-RU" sz="1600" b="0" i="0" u="none" strike="noStrike" cap="none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на </a:t>
                      </a:r>
                      <a:r>
                        <a:rPr lang="ru-RU" sz="1600" b="0" i="0" u="none" strike="noStrike" cap="none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комплектующие</a:t>
                      </a:r>
                      <a:endParaRPr lang="en-US" sz="1600" b="0" i="0" u="none" strike="noStrike" cap="none" dirty="0" smtClean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AutoNum type="arabicPeriod"/>
                      </a:pPr>
                      <a:r>
                        <a:rPr lang="ru-RU" sz="1600" b="0" i="0" u="none" strike="noStrike" cap="none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Низкая</a:t>
                      </a:r>
                      <a:r>
                        <a:rPr lang="ru-RU" sz="1600" b="0" i="0" u="none" strike="noStrike" cap="none" baseline="0" dirty="0" smtClean="0">
                          <a:solidFill>
                            <a:srgbClr val="002060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 востребованность</a:t>
                      </a:r>
                      <a:endParaRPr sz="1600" b="0" i="0" u="none" strike="noStrike" cap="none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6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4595" y="1245041"/>
            <a:ext cx="2383258" cy="4876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1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31"/>
          <p:cNvSpPr txBox="1">
            <a:spLocks noGrp="1"/>
          </p:cNvSpPr>
          <p:nvPr>
            <p:ph type="title"/>
          </p:nvPr>
        </p:nvSpPr>
        <p:spPr>
          <a:xfrm>
            <a:off x="2532184" y="32217"/>
            <a:ext cx="9591575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Ценностное предложение и продукт</a:t>
            </a:r>
            <a:endParaRPr/>
          </a:p>
        </p:txBody>
      </p:sp>
      <p:pic>
        <p:nvPicPr>
          <p:cNvPr id="161" name="Google Shape;161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489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7</a:t>
            </a:fld>
            <a:endParaRPr lang="ru-RU"/>
          </a:p>
        </p:txBody>
      </p:sp>
      <p:sp>
        <p:nvSpPr>
          <p:cNvPr id="6" name="Google Shape;163;p31"/>
          <p:cNvSpPr txBox="1"/>
          <p:nvPr/>
        </p:nvSpPr>
        <p:spPr>
          <a:xfrm>
            <a:off x="3192063" y="1152424"/>
            <a:ext cx="2350331" cy="6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1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Продукт</a:t>
            </a:r>
            <a:endParaRPr sz="2800" i="1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7" name="Google Shape;164;p31"/>
          <p:cNvSpPr txBox="1"/>
          <p:nvPr/>
        </p:nvSpPr>
        <p:spPr>
          <a:xfrm>
            <a:off x="9399455" y="1211013"/>
            <a:ext cx="2109956" cy="6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1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Клиент</a:t>
            </a:r>
            <a:endParaRPr sz="2800" i="1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410303" y="1451677"/>
            <a:ext cx="1780264" cy="25806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7987" y="1851852"/>
            <a:ext cx="2634183" cy="17802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7133" y="1901880"/>
            <a:ext cx="1874463" cy="1874463"/>
          </a:xfrm>
          <a:prstGeom prst="rect">
            <a:avLst/>
          </a:prstGeom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205805"/>
              </p:ext>
            </p:extLst>
          </p:nvPr>
        </p:nvGraphicFramePr>
        <p:xfrm>
          <a:off x="3010129" y="4103687"/>
          <a:ext cx="8583511" cy="2138680"/>
        </p:xfrm>
        <a:graphic>
          <a:graphicData uri="http://schemas.openxmlformats.org/drawingml/2006/table">
            <a:tbl>
              <a:tblPr firstRow="1" bandRow="1">
                <a:tableStyleId>{1CCEC5A8-A542-4B57-89C1-6FB676712DBC}</a:tableStyleId>
              </a:tblPr>
              <a:tblGrid>
                <a:gridCol w="938903"/>
                <a:gridCol w="2533623"/>
                <a:gridCol w="1457234"/>
                <a:gridCol w="1131683"/>
                <a:gridCol w="2522068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dk1"/>
                          </a:solidFill>
                          <a:latin typeface="Libre Franklin"/>
                          <a:ea typeface="Libre Franklin"/>
                          <a:cs typeface="Libre Franklin"/>
                        </a:rPr>
                        <a:t>Выгода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Простота эксплуатации</a:t>
                      </a:r>
                    </a:p>
                    <a:p>
                      <a:r>
                        <a:rPr lang="ru-RU" i="1" dirty="0" smtClean="0"/>
                        <a:t>Цена</a:t>
                      </a:r>
                      <a:endParaRPr lang="ru-RU" i="1" dirty="0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Выгоды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b="1" i="0" u="none" strike="noStrike" cap="none" dirty="0">
                        <a:solidFill>
                          <a:schemeClr val="dk1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Удобный и дешевый прибор для использования</a:t>
                      </a:r>
                      <a:endParaRPr lang="ru-RU" i="1" dirty="0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i="1" dirty="0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b="1" i="0" u="none" strike="noStrike" cap="none" dirty="0">
                        <a:solidFill>
                          <a:schemeClr val="dk1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i="1" dirty="0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dk1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Помощь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Ручной монитор качества воздуха для поддержания хорошего самочувствия</a:t>
                      </a:r>
                      <a:endParaRPr lang="ru-RU" i="1" dirty="0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Задачи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b="1" i="0" u="none" strike="noStrike" cap="none" dirty="0">
                        <a:solidFill>
                          <a:schemeClr val="dk1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Забота о здоровье и окружающей среде</a:t>
                      </a:r>
                      <a:endParaRPr lang="ru-RU" i="1" dirty="0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latin typeface="Libre Franklin"/>
                          <a:ea typeface="Libre Franklin"/>
                          <a:cs typeface="Libre Franklin"/>
                          <a:sym typeface="Arial"/>
                        </a:rPr>
                        <a:t>Проблемы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b="1" i="0" u="none" strike="noStrike" cap="none" dirty="0">
                        <a:solidFill>
                          <a:schemeClr val="dk1"/>
                        </a:solidFill>
                        <a:latin typeface="Libre Franklin"/>
                        <a:ea typeface="Libre Franklin"/>
                        <a:cs typeface="Libre Franklin"/>
                        <a:sym typeface="Arial"/>
                      </a:endParaRP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Подорожание</a:t>
                      </a:r>
                      <a:r>
                        <a:rPr lang="ru-RU" i="1" baseline="0" dirty="0" smtClean="0"/>
                        <a:t> цен на комплектующее</a:t>
                      </a:r>
                      <a:endParaRPr lang="ru-RU" i="1" dirty="0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2489982" y="32217"/>
            <a:ext cx="9633778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Рынок и Анализ конкурентов</a:t>
            </a:r>
            <a:endParaRPr sz="3200"/>
          </a:p>
        </p:txBody>
      </p:sp>
      <p:pic>
        <p:nvPicPr>
          <p:cNvPr id="169" name="Google Shape;16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234" y="243240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0" name="Google Shape;170;p29"/>
          <p:cNvGraphicFramePr/>
          <p:nvPr>
            <p:extLst>
              <p:ext uri="{D42A27DB-BD31-4B8C-83A1-F6EECF244321}">
                <p14:modId xmlns:p14="http://schemas.microsoft.com/office/powerpoint/2010/main" val="1427553922"/>
              </p:ext>
            </p:extLst>
          </p:nvPr>
        </p:nvGraphicFramePr>
        <p:xfrm>
          <a:off x="2896527" y="1308269"/>
          <a:ext cx="8820688" cy="4626201"/>
        </p:xfrm>
        <a:graphic>
          <a:graphicData uri="http://schemas.openxmlformats.org/drawingml/2006/table">
            <a:tbl>
              <a:tblPr>
                <a:noFill/>
                <a:tableStyleId>{1CCEC5A8-A542-4B57-89C1-6FB676712DBC}</a:tableStyleId>
              </a:tblPr>
              <a:tblGrid>
                <a:gridCol w="22051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561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541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051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662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 dirty="0"/>
                        <a:t>Название компании</a:t>
                      </a:r>
                      <a:endParaRPr i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/>
                        <a:t>Стоимость продукта</a:t>
                      </a:r>
                      <a:endParaRPr i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/>
                        <a:t>Плюсы</a:t>
                      </a:r>
                      <a:endParaRPr i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 dirty="0"/>
                        <a:t>Минусы</a:t>
                      </a:r>
                      <a:endParaRPr i="1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6402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 smtClean="0"/>
                        <a:t>Fluke (</a:t>
                      </a:r>
                      <a:r>
                        <a:rPr lang="ru-RU" dirty="0" smtClean="0"/>
                        <a:t>счетчик частиц)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0" i="0" dirty="0" smtClean="0">
                          <a:solidFill>
                            <a:srgbClr val="3D3D3D"/>
                          </a:solidFill>
                          <a:effectLst/>
                          <a:latin typeface="gilroy-light"/>
                        </a:rPr>
                        <a:t>1 766 935 руб.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Большой цветной дисплей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Гарантия точности измерений даже на критически важных объектах с требованиями по сертификации ISO </a:t>
                      </a:r>
                      <a:r>
                        <a:rPr lang="ru-RU" dirty="0" err="1" smtClean="0"/>
                        <a:t>Class</a:t>
                      </a:r>
                      <a:r>
                        <a:rPr lang="ru-RU" dirty="0" smtClean="0"/>
                        <a:t> 5 – 9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Цена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0397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Прибор для измерения концентрации пыли HTI-HZ 810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27 405 руб. 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Автономная работа HTI-HZ (810) от встроенного аккумулятора до 9 часов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Отсутствие точной инструкции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1736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Анализатор пыли в воздухе HT Mod:HZ-820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58 748 руб.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Штатив-тренога в комплекте с HT Mod:HZ-820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Отсутствие точной инструкции</a:t>
                      </a:r>
                      <a:endParaRPr lang="ru-RU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3"/>
          <p:cNvSpPr txBox="1">
            <a:spLocks noGrp="1"/>
          </p:cNvSpPr>
          <p:nvPr>
            <p:ph type="title"/>
          </p:nvPr>
        </p:nvSpPr>
        <p:spPr>
          <a:xfrm>
            <a:off x="2518116" y="32217"/>
            <a:ext cx="9605643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Бизнес модель и факторы успеха</a:t>
            </a:r>
            <a:endParaRPr/>
          </a:p>
        </p:txBody>
      </p:sp>
      <p:sp>
        <p:nvSpPr>
          <p:cNvPr id="177" name="Google Shape;177;p33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7963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7" name="Google Shape;190;p33"/>
          <p:cNvGraphicFramePr/>
          <p:nvPr>
            <p:extLst>
              <p:ext uri="{D42A27DB-BD31-4B8C-83A1-F6EECF244321}">
                <p14:modId xmlns:p14="http://schemas.microsoft.com/office/powerpoint/2010/main" val="2781987071"/>
              </p:ext>
            </p:extLst>
          </p:nvPr>
        </p:nvGraphicFramePr>
        <p:xfrm>
          <a:off x="2726934" y="934176"/>
          <a:ext cx="9188006" cy="552758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5970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489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883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44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4618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81299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056069"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/>
                        <a:t>Ключевые партнеры</a:t>
                      </a:r>
                      <a:endParaRPr sz="1500" b="1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500" dirty="0">
                          <a:solidFill>
                            <a:schemeClr val="dk1"/>
                          </a:solidFill>
                        </a:rPr>
                        <a:t>Инвесторы</a:t>
                      </a:r>
                      <a:endParaRPr sz="1500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 err="1" smtClean="0"/>
                        <a:t>Экоцентры</a:t>
                      </a:r>
                      <a:endParaRPr lang="ru-RU" sz="1500" dirty="0" smtClean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 smtClean="0"/>
                        <a:t>Общественные организации</a:t>
                      </a:r>
                      <a:endParaRPr sz="1500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/>
                        <a:t>Ключевые процессы</a:t>
                      </a:r>
                      <a:endParaRPr sz="1500" b="1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/>
                        <a:t>Производство </a:t>
                      </a:r>
                      <a:r>
                        <a:rPr lang="ru-RU" sz="1500" dirty="0" smtClean="0"/>
                        <a:t>приборов</a:t>
                      </a:r>
                      <a:endParaRPr sz="15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/>
                        <a:t>Ценностное предложение</a:t>
                      </a:r>
                      <a:endParaRPr sz="1500" b="1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500" dirty="0" smtClean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 smtClean="0"/>
                        <a:t>Простота</a:t>
                      </a:r>
                      <a:endParaRPr sz="1500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/>
                        <a:t>Доступность</a:t>
                      </a:r>
                      <a:endParaRPr sz="1500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/>
                        <a:t>Информация</a:t>
                      </a:r>
                      <a:endParaRPr sz="1500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/>
                        <a:t>Выгода</a:t>
                      </a:r>
                      <a:endParaRPr sz="15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/>
                        <a:t>Отношения с клиентами</a:t>
                      </a:r>
                      <a:endParaRPr sz="1500" b="1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/>
                        <a:t>Тематические мероприятия</a:t>
                      </a:r>
                      <a:endParaRPr sz="1500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/>
                        <a:t>Скидки постоянным клиентам</a:t>
                      </a:r>
                      <a:endParaRPr sz="1500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 smtClean="0"/>
                        <a:t>Поддержка</a:t>
                      </a:r>
                      <a:endParaRPr sz="15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/>
                        <a:t>Сегменты ЦА</a:t>
                      </a:r>
                      <a:endParaRPr sz="1500" b="1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 smtClean="0"/>
                        <a:t>Предприятия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 smtClean="0"/>
                        <a:t>Образовательные учреждения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 smtClean="0"/>
                        <a:t>Жители многоквартирных домов</a:t>
                      </a:r>
                      <a:endParaRPr sz="15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28217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/>
                        <a:t>Ключевые ресурсы</a:t>
                      </a:r>
                      <a:endParaRPr sz="1500" b="1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/>
                        <a:t>Инвестиции</a:t>
                      </a:r>
                      <a:endParaRPr sz="1500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/>
                        <a:t>Команда</a:t>
                      </a:r>
                      <a:endParaRPr sz="1500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/>
                        <a:t>Каналы сбыта</a:t>
                      </a:r>
                      <a:endParaRPr sz="1500" b="1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/>
                        <a:t>Отраслевые мероприятия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 err="1" smtClean="0"/>
                        <a:t>Экоцентры</a:t>
                      </a:r>
                      <a:endParaRPr lang="ru-RU" sz="1500" dirty="0" smtClean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 smtClean="0"/>
                        <a:t>Телеграмм-канал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 err="1" smtClean="0"/>
                        <a:t>Маркетплейсы</a:t>
                      </a:r>
                      <a:endParaRPr sz="15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37890">
                <a:tc grid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/>
                        <a:t>Структура издержек</a:t>
                      </a:r>
                      <a:endParaRPr sz="1500" b="1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/>
                        <a:t>Закупка компонентов</a:t>
                      </a:r>
                      <a:endParaRPr sz="1500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 smtClean="0"/>
                        <a:t>Оплата </a:t>
                      </a:r>
                      <a:r>
                        <a:rPr lang="ru-RU" sz="1500" dirty="0"/>
                        <a:t>труда работников</a:t>
                      </a:r>
                      <a:endParaRPr sz="1500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/>
                        <a:t>Налоги</a:t>
                      </a:r>
                      <a:endParaRPr sz="15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/>
                        <a:t>Источники доходов</a:t>
                      </a:r>
                      <a:endParaRPr sz="1500" b="1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ru-RU" sz="1500" dirty="0"/>
                        <a:t>Выручка с продаж</a:t>
                      </a:r>
                      <a:endParaRPr sz="15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75a8c1f4a1_0_33"/>
          <p:cNvSpPr txBox="1">
            <a:spLocks noGrp="1"/>
          </p:cNvSpPr>
          <p:nvPr>
            <p:ph type="title"/>
          </p:nvPr>
        </p:nvSpPr>
        <p:spPr>
          <a:xfrm>
            <a:off x="2588454" y="-8"/>
            <a:ext cx="9535200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Финансовые показатели</a:t>
            </a:r>
            <a:endParaRPr sz="3200"/>
          </a:p>
        </p:txBody>
      </p:sp>
      <p:pic>
        <p:nvPicPr>
          <p:cNvPr id="185" name="Google Shape;185;g275a8c1f4a1_0_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5633" y="215105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6" name="Google Shape;186;g275a8c1f4a1_0_33"/>
          <p:cNvGraphicFramePr/>
          <p:nvPr>
            <p:extLst>
              <p:ext uri="{D42A27DB-BD31-4B8C-83A1-F6EECF244321}">
                <p14:modId xmlns:p14="http://schemas.microsoft.com/office/powerpoint/2010/main" val="1226780554"/>
              </p:ext>
            </p:extLst>
          </p:nvPr>
        </p:nvGraphicFramePr>
        <p:xfrm>
          <a:off x="2648038" y="863325"/>
          <a:ext cx="9094308" cy="4967108"/>
        </p:xfrm>
        <a:graphic>
          <a:graphicData uri="http://schemas.openxmlformats.org/drawingml/2006/table">
            <a:tbl>
              <a:tblPr>
                <a:noFill/>
                <a:tableStyleId>{50BF187F-160B-42CE-BC1E-06F6D0083EAD}</a:tableStyleId>
              </a:tblPr>
              <a:tblGrid>
                <a:gridCol w="14496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146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785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757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7479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0042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0042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52528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/>
                        <a:t>Название этапа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/>
                        <a:t>Количества персонала принимающие участие в этапе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Длительность этапа, недели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Затраты на оборудование, рубли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Затраты на оплату труда, рубли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Доп. средства, рубли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Итог на этап, рубли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15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Разработка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1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50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50000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312500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50000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362500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8460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Апробация, мастер-классы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1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2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50000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50000</a:t>
                      </a:r>
                      <a:endParaRPr lang="ru-RU"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100000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15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/>
                        <a:t>Выход на рынок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1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/>
                        <a:t>20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100000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125000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50000</a:t>
                      </a:r>
                      <a:endParaRPr lang="ru-RU"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175000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15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Год на рынке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2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52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100000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650000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50000</a:t>
                      </a:r>
                      <a:endParaRPr lang="ru-RU"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700000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982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итог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1337500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0277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стоимость единицы продукта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/>
                        <a:t>13375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5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5"/>
          <p:cNvSpPr txBox="1">
            <a:spLocks noGrp="1"/>
          </p:cNvSpPr>
          <p:nvPr>
            <p:ph type="title"/>
          </p:nvPr>
        </p:nvSpPr>
        <p:spPr>
          <a:xfrm>
            <a:off x="2602522" y="32217"/>
            <a:ext cx="9521237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Стратегия продвижения</a:t>
            </a:r>
            <a:endParaRPr/>
          </a:p>
        </p:txBody>
      </p:sp>
      <p:pic>
        <p:nvPicPr>
          <p:cNvPr id="194" name="Google Shape;194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504" y="32217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5" name="Google Shape;195;p35"/>
          <p:cNvGraphicFramePr/>
          <p:nvPr>
            <p:extLst>
              <p:ext uri="{D42A27DB-BD31-4B8C-83A1-F6EECF244321}">
                <p14:modId xmlns:p14="http://schemas.microsoft.com/office/powerpoint/2010/main" val="2964350291"/>
              </p:ext>
            </p:extLst>
          </p:nvPr>
        </p:nvGraphicFramePr>
        <p:xfrm>
          <a:off x="2602522" y="1209154"/>
          <a:ext cx="9364300" cy="2389452"/>
        </p:xfrm>
        <a:graphic>
          <a:graphicData uri="http://schemas.openxmlformats.org/drawingml/2006/table">
            <a:tbl>
              <a:tblPr>
                <a:noFill/>
                <a:tableStyleId>{1CCEC5A8-A542-4B57-89C1-6FB676712DBC}</a:tableStyleId>
              </a:tblPr>
              <a:tblGrid>
                <a:gridCol w="47618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024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4164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Каналы коммуникации</a:t>
                      </a:r>
                      <a:endParaRPr sz="16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Коммуникационные форматы</a:t>
                      </a:r>
                      <a:endParaRPr sz="16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47808">
                <a:tc>
                  <a:txBody>
                    <a:bodyPr/>
                    <a:lstStyle/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AutoNum type="arabicPeriod"/>
                      </a:pPr>
                      <a:r>
                        <a:rPr lang="ru-RU" sz="1600" dirty="0" smtClean="0"/>
                        <a:t>Социальные сети (</a:t>
                      </a:r>
                      <a:r>
                        <a:rPr lang="ru-RU" sz="1600" dirty="0" err="1" smtClean="0"/>
                        <a:t>Экоклубы</a:t>
                      </a:r>
                      <a:r>
                        <a:rPr lang="ru-RU" sz="1600" dirty="0" smtClean="0"/>
                        <a:t>, сообщества) </a:t>
                      </a:r>
                    </a:p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AutoNum type="arabicPeriod"/>
                      </a:pPr>
                      <a:r>
                        <a:rPr lang="ru-RU" sz="1600" dirty="0" smtClean="0"/>
                        <a:t>Реклама</a:t>
                      </a:r>
                    </a:p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AutoNum type="arabicPeriod"/>
                      </a:pPr>
                      <a:r>
                        <a:rPr lang="ru-RU" sz="1600" dirty="0" smtClean="0"/>
                        <a:t>Форумы (например,</a:t>
                      </a:r>
                      <a:r>
                        <a:rPr lang="ru-RU" sz="1600" baseline="0" dirty="0" smtClean="0"/>
                        <a:t> Экология большого города)</a:t>
                      </a:r>
                    </a:p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AutoNum type="arabicPeriod"/>
                      </a:pPr>
                      <a:r>
                        <a:rPr lang="ru-RU" sz="1600" baseline="0" dirty="0" smtClean="0"/>
                        <a:t>Общественные организации</a:t>
                      </a:r>
                      <a:endParaRPr sz="16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AutoNum type="arabicPeriod"/>
                      </a:pPr>
                      <a:r>
                        <a:rPr lang="ru-RU" sz="1600" dirty="0" smtClean="0"/>
                        <a:t>Прямые продажи</a:t>
                      </a:r>
                    </a:p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AutoNum type="arabicPeriod"/>
                      </a:pPr>
                      <a:r>
                        <a:rPr lang="ru-RU" sz="1600" dirty="0" smtClean="0"/>
                        <a:t>Мастер-классы</a:t>
                      </a:r>
                    </a:p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AutoNum type="arabicPeriod"/>
                      </a:pPr>
                      <a:r>
                        <a:rPr lang="ru-RU" sz="1600" dirty="0" smtClean="0"/>
                        <a:t>Выезд на предприятия для проведения инвентаризаций источников загрязнения</a:t>
                      </a:r>
                    </a:p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AutoNum type="arabicPeriod"/>
                      </a:pPr>
                      <a:r>
                        <a:rPr lang="ru-RU" sz="1600" dirty="0" smtClean="0"/>
                        <a:t>Выполнение</a:t>
                      </a:r>
                      <a:r>
                        <a:rPr lang="ru-RU" sz="1600" baseline="0" dirty="0" smtClean="0"/>
                        <a:t> лабораторных работ</a:t>
                      </a:r>
                      <a:endParaRPr lang="ru-RU" sz="16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11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403" t="-23398" r="101" b="24420"/>
          <a:stretch/>
        </p:blipFill>
        <p:spPr>
          <a:xfrm>
            <a:off x="2432760" y="2615599"/>
            <a:ext cx="9759240" cy="42424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17721" y="4356054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i="1" dirty="0" smtClean="0"/>
              <a:t>«Чистый воздух есть, проблем нет!»</a:t>
            </a:r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5a8c1f4a1_0_41"/>
          <p:cNvSpPr/>
          <p:nvPr/>
        </p:nvSpPr>
        <p:spPr>
          <a:xfrm>
            <a:off x="9719698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275a8c1f4a1_0_41"/>
          <p:cNvSpPr txBox="1">
            <a:spLocks noGrp="1"/>
          </p:cNvSpPr>
          <p:nvPr>
            <p:ph type="title"/>
          </p:nvPr>
        </p:nvSpPr>
        <p:spPr>
          <a:xfrm>
            <a:off x="2630658" y="0"/>
            <a:ext cx="962529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dirty="0"/>
              <a:t>Текущий статус проекта, д</a:t>
            </a:r>
            <a:r>
              <a:rPr lang="ru-RU" sz="3200" dirty="0"/>
              <a:t>орожная карта </a:t>
            </a:r>
            <a:r>
              <a:rPr lang="ru-RU" sz="3200" dirty="0" smtClean="0"/>
              <a:t>проекта</a:t>
            </a:r>
            <a:endParaRPr sz="3200" dirty="0"/>
          </a:p>
        </p:txBody>
      </p:sp>
      <p:pic>
        <p:nvPicPr>
          <p:cNvPr id="203" name="Google Shape;203;g275a8c1f4a1_0_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222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12</a:t>
            </a:fld>
            <a:endParaRPr lang="ru-RU"/>
          </a:p>
        </p:txBody>
      </p:sp>
      <p:sp>
        <p:nvSpPr>
          <p:cNvPr id="9" name="Google Shape;219;g275a8c1f4a1_0_41"/>
          <p:cNvSpPr/>
          <p:nvPr/>
        </p:nvSpPr>
        <p:spPr>
          <a:xfrm>
            <a:off x="6018750" y="3232643"/>
            <a:ext cx="685357" cy="67142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latin typeface="Libre Franklin"/>
                <a:ea typeface="Libre Franklin"/>
                <a:cs typeface="Libre Franklin"/>
                <a:sym typeface="Libre Franklin"/>
              </a:rPr>
              <a:t>2 этап</a:t>
            </a:r>
            <a:endParaRPr sz="1000" b="1" dirty="0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" name="Google Shape;220;g275a8c1f4a1_0_41"/>
          <p:cNvSpPr/>
          <p:nvPr/>
        </p:nvSpPr>
        <p:spPr>
          <a:xfrm>
            <a:off x="7596706" y="3227641"/>
            <a:ext cx="685357" cy="67142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latin typeface="Libre Franklin"/>
                <a:ea typeface="Libre Franklin"/>
                <a:cs typeface="Libre Franklin"/>
                <a:sym typeface="Libre Franklin"/>
              </a:rPr>
              <a:t>3 этап</a:t>
            </a:r>
            <a:endParaRPr sz="1000" b="1" dirty="0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1" name="Google Shape;221;g275a8c1f4a1_0_41"/>
          <p:cNvSpPr/>
          <p:nvPr/>
        </p:nvSpPr>
        <p:spPr>
          <a:xfrm>
            <a:off x="4440793" y="3232643"/>
            <a:ext cx="685357" cy="67142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latin typeface="Libre Franklin"/>
                <a:ea typeface="Libre Franklin"/>
                <a:cs typeface="Libre Franklin"/>
                <a:sym typeface="Libre Franklin"/>
              </a:rPr>
              <a:t>1</a:t>
            </a:r>
            <a:endParaRPr sz="1000" b="1" dirty="0"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latin typeface="Libre Franklin"/>
                <a:ea typeface="Libre Franklin"/>
                <a:cs typeface="Libre Franklin"/>
                <a:sym typeface="Libre Franklin"/>
              </a:rPr>
              <a:t>этап</a:t>
            </a:r>
            <a:endParaRPr sz="1000" b="1" dirty="0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2" name="Google Shape;222;g275a8c1f4a1_0_41"/>
          <p:cNvSpPr/>
          <p:nvPr/>
        </p:nvSpPr>
        <p:spPr>
          <a:xfrm>
            <a:off x="9174663" y="3227641"/>
            <a:ext cx="685357" cy="67142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>
                <a:latin typeface="Libre Franklin"/>
                <a:ea typeface="Libre Franklin"/>
                <a:cs typeface="Libre Franklin"/>
                <a:sym typeface="Libre Franklin"/>
              </a:rPr>
              <a:t>4 этап</a:t>
            </a:r>
            <a:endParaRPr sz="1000" b="1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cxnSp>
        <p:nvCxnSpPr>
          <p:cNvPr id="13" name="Google Shape;223;g275a8c1f4a1_0_41"/>
          <p:cNvCxnSpPr>
            <a:cxnSpLocks/>
            <a:stCxn id="11" idx="6"/>
            <a:endCxn id="9" idx="2"/>
          </p:cNvCxnSpPr>
          <p:nvPr/>
        </p:nvCxnSpPr>
        <p:spPr>
          <a:xfrm>
            <a:off x="5126150" y="3568355"/>
            <a:ext cx="892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" name="Google Shape;225;g275a8c1f4a1_0_41"/>
          <p:cNvCxnSpPr>
            <a:cxnSpLocks/>
            <a:stCxn id="10" idx="6"/>
          </p:cNvCxnSpPr>
          <p:nvPr/>
        </p:nvCxnSpPr>
        <p:spPr>
          <a:xfrm flipV="1">
            <a:off x="8282063" y="3560032"/>
            <a:ext cx="892627" cy="332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" name="Google Shape;226;g275a8c1f4a1_0_41"/>
          <p:cNvCxnSpPr>
            <a:cxnSpLocks/>
            <a:stCxn id="11" idx="0"/>
          </p:cNvCxnSpPr>
          <p:nvPr/>
        </p:nvCxnSpPr>
        <p:spPr>
          <a:xfrm flipH="1" flipV="1">
            <a:off x="4757260" y="2642701"/>
            <a:ext cx="26212" cy="58994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Google Shape;227;g275a8c1f4a1_0_41"/>
          <p:cNvCxnSpPr/>
          <p:nvPr/>
        </p:nvCxnSpPr>
        <p:spPr>
          <a:xfrm>
            <a:off x="4383965" y="4094798"/>
            <a:ext cx="0" cy="1499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Google Shape;228;g275a8c1f4a1_0_41"/>
          <p:cNvCxnSpPr/>
          <p:nvPr/>
        </p:nvCxnSpPr>
        <p:spPr>
          <a:xfrm>
            <a:off x="5965076" y="2840073"/>
            <a:ext cx="0" cy="1499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Google Shape;229;g275a8c1f4a1_0_41"/>
          <p:cNvCxnSpPr/>
          <p:nvPr/>
        </p:nvCxnSpPr>
        <p:spPr>
          <a:xfrm>
            <a:off x="5965076" y="4094798"/>
            <a:ext cx="0" cy="1499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Google Shape;230;g275a8c1f4a1_0_41"/>
          <p:cNvCxnSpPr/>
          <p:nvPr/>
        </p:nvCxnSpPr>
        <p:spPr>
          <a:xfrm>
            <a:off x="7539879" y="4094798"/>
            <a:ext cx="0" cy="1499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231;g275a8c1f4a1_0_41"/>
          <p:cNvCxnSpPr/>
          <p:nvPr/>
        </p:nvCxnSpPr>
        <p:spPr>
          <a:xfrm>
            <a:off x="9117835" y="4094798"/>
            <a:ext cx="0" cy="1499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232;g275a8c1f4a1_0_41"/>
          <p:cNvCxnSpPr>
            <a:stCxn id="10" idx="0"/>
          </p:cNvCxnSpPr>
          <p:nvPr/>
        </p:nvCxnSpPr>
        <p:spPr>
          <a:xfrm flipH="1" flipV="1">
            <a:off x="7913174" y="2632885"/>
            <a:ext cx="26211" cy="59475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233;g275a8c1f4a1_0_41"/>
          <p:cNvCxnSpPr>
            <a:stCxn id="12" idx="0"/>
          </p:cNvCxnSpPr>
          <p:nvPr/>
        </p:nvCxnSpPr>
        <p:spPr>
          <a:xfrm flipH="1" flipV="1">
            <a:off x="9491130" y="2637699"/>
            <a:ext cx="26212" cy="58994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Google Shape;234;g275a8c1f4a1_0_41"/>
          <p:cNvSpPr txBox="1"/>
          <p:nvPr/>
        </p:nvSpPr>
        <p:spPr>
          <a:xfrm>
            <a:off x="4371853" y="4060754"/>
            <a:ext cx="1121936" cy="624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01.10.2023 </a:t>
            </a:r>
            <a:r>
              <a:rPr lang="ru-RU" sz="11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</a:t>
            </a:r>
            <a:endParaRPr sz="11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10.01.2024</a:t>
            </a:r>
            <a:endParaRPr sz="11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4" name="Google Shape;235;g275a8c1f4a1_0_41"/>
          <p:cNvSpPr txBox="1"/>
          <p:nvPr/>
        </p:nvSpPr>
        <p:spPr>
          <a:xfrm>
            <a:off x="5923925" y="4062546"/>
            <a:ext cx="1121936" cy="624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11.01.2024 </a:t>
            </a:r>
            <a:r>
              <a:rPr lang="ru-RU" sz="11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</a:t>
            </a:r>
            <a:endParaRPr sz="11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10.02.2024</a:t>
            </a:r>
            <a:endParaRPr sz="11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5" name="Google Shape;236;g275a8c1f4a1_0_41"/>
          <p:cNvSpPr txBox="1"/>
          <p:nvPr/>
        </p:nvSpPr>
        <p:spPr>
          <a:xfrm>
            <a:off x="7354211" y="4043111"/>
            <a:ext cx="1121936" cy="624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11.0</a:t>
            </a:r>
            <a:r>
              <a:rPr lang="ru-RU" sz="11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2</a:t>
            </a:r>
            <a:r>
              <a:rPr lang="ru-RU" sz="11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.2024 </a:t>
            </a:r>
            <a:r>
              <a:rPr lang="ru-RU" sz="11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</a:t>
            </a:r>
            <a:endParaRPr sz="11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10.03.2024</a:t>
            </a:r>
            <a:endParaRPr sz="11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1" name="Google Shape;236;g275a8c1f4a1_0_41"/>
          <p:cNvSpPr txBox="1"/>
          <p:nvPr/>
        </p:nvSpPr>
        <p:spPr>
          <a:xfrm>
            <a:off x="8963962" y="4058921"/>
            <a:ext cx="1121936" cy="624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11.03.2024 </a:t>
            </a:r>
            <a:r>
              <a:rPr lang="ru-RU" sz="11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</a:t>
            </a:r>
            <a:endParaRPr sz="11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10.03.202</a:t>
            </a:r>
            <a:r>
              <a:rPr lang="en-US" sz="11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5</a:t>
            </a:r>
            <a:endParaRPr sz="11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cxnSp>
        <p:nvCxnSpPr>
          <p:cNvPr id="33" name="Google Shape;232;g275a8c1f4a1_0_41"/>
          <p:cNvCxnSpPr/>
          <p:nvPr/>
        </p:nvCxnSpPr>
        <p:spPr>
          <a:xfrm flipH="1" flipV="1">
            <a:off x="6362093" y="2659346"/>
            <a:ext cx="26211" cy="59475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" name="Google Shape;223;g275a8c1f4a1_0_41"/>
          <p:cNvCxnSpPr>
            <a:cxnSpLocks/>
          </p:cNvCxnSpPr>
          <p:nvPr/>
        </p:nvCxnSpPr>
        <p:spPr>
          <a:xfrm>
            <a:off x="6704107" y="3579869"/>
            <a:ext cx="892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8" name="Рисунок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4867" y="1211354"/>
            <a:ext cx="1443789" cy="127816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2973" y="2807244"/>
            <a:ext cx="1416351" cy="1208221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4054181" y="4791310"/>
            <a:ext cx="14585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Доработка прототипа (корпус)</a:t>
            </a: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5567750" y="4810339"/>
            <a:ext cx="14585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Серия испытаний и мастер-классов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7372611" y="4791310"/>
            <a:ext cx="10661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Провести социологический опрос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8816156" y="4575867"/>
            <a:ext cx="12451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Собрать серию устройств и выйти на рынок продаж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6"/>
          <a:srcRect l="21590" r="18667"/>
          <a:stretch/>
        </p:blipFill>
        <p:spPr>
          <a:xfrm>
            <a:off x="5445666" y="1208208"/>
            <a:ext cx="1505861" cy="1281309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2564" y="1166588"/>
            <a:ext cx="1700142" cy="132292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6499" y="1204635"/>
            <a:ext cx="1633901" cy="1273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7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37"/>
          <p:cNvSpPr txBox="1">
            <a:spLocks noGrp="1"/>
          </p:cNvSpPr>
          <p:nvPr>
            <p:ph type="title"/>
          </p:nvPr>
        </p:nvSpPr>
        <p:spPr>
          <a:xfrm>
            <a:off x="2718198" y="32225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b="1"/>
              <a:t>Контакты</a:t>
            </a:r>
            <a:endParaRPr sz="3200"/>
          </a:p>
        </p:txBody>
      </p:sp>
      <p:sp>
        <p:nvSpPr>
          <p:cNvPr id="211" name="Google Shape;211;p37"/>
          <p:cNvSpPr txBox="1">
            <a:spLocks noGrp="1"/>
          </p:cNvSpPr>
          <p:nvPr>
            <p:ph type="body" idx="1"/>
          </p:nvPr>
        </p:nvSpPr>
        <p:spPr>
          <a:xfrm>
            <a:off x="2575993" y="4921267"/>
            <a:ext cx="4868515" cy="1350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 dirty="0"/>
              <a:t>Телефон +</a:t>
            </a:r>
            <a:r>
              <a:rPr lang="ru-RU" sz="1800" dirty="0" smtClean="0"/>
              <a:t>79</a:t>
            </a:r>
            <a:r>
              <a:rPr lang="ru-RU" dirty="0" smtClean="0"/>
              <a:t>967900382</a:t>
            </a:r>
            <a:r>
              <a:rPr lang="ru-RU" sz="1800" dirty="0" smtClean="0"/>
              <a:t> </a:t>
            </a:r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dirty="0"/>
              <a:t> </a:t>
            </a:r>
            <a:r>
              <a:rPr lang="ru-RU" dirty="0" smtClean="0"/>
              <a:t>                  +79110841669</a:t>
            </a:r>
            <a:endParaRPr dirty="0"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 dirty="0" err="1"/>
              <a:t>Эл.почта</a:t>
            </a:r>
            <a:r>
              <a:rPr lang="ru-RU" sz="1800" dirty="0"/>
              <a:t> </a:t>
            </a:r>
            <a:r>
              <a:rPr lang="en-US" u="sng" dirty="0" smtClean="0">
                <a:solidFill>
                  <a:schemeClr val="tx1"/>
                </a:solidFill>
                <a:hlinkClick r:id="rId3"/>
              </a:rPr>
              <a:t>temdrevs@gmail.com</a:t>
            </a:r>
            <a:endParaRPr lang="en-US" u="sng" dirty="0" smtClean="0">
              <a:solidFill>
                <a:schemeClr val="tx1"/>
              </a:solidFill>
            </a:endParaRPr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          alexandra.malaya26@gmail.com</a:t>
            </a:r>
            <a:r>
              <a:rPr lang="ru-RU" sz="1800" dirty="0" smtClean="0"/>
              <a:t> </a:t>
            </a:r>
            <a:endParaRPr sz="1800" dirty="0"/>
          </a:p>
        </p:txBody>
      </p:sp>
      <p:sp>
        <p:nvSpPr>
          <p:cNvPr id="212" name="Google Shape;212;p37"/>
          <p:cNvSpPr txBox="1">
            <a:spLocks noGrp="1"/>
          </p:cNvSpPr>
          <p:nvPr>
            <p:ph type="body" idx="2"/>
          </p:nvPr>
        </p:nvSpPr>
        <p:spPr>
          <a:xfrm>
            <a:off x="5142282" y="2568000"/>
            <a:ext cx="69198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dirty="0"/>
              <a:t>СПАСИБО </a:t>
            </a:r>
            <a:r>
              <a:rPr lang="ru-RU" sz="3000" dirty="0" smtClean="0"/>
              <a:t>ЗА </a:t>
            </a:r>
            <a:r>
              <a:rPr lang="ru-RU" sz="3000" dirty="0"/>
              <a:t>ВНИМАНИЕ!</a:t>
            </a:r>
            <a:endParaRPr sz="3000" dirty="0"/>
          </a:p>
        </p:txBody>
      </p:sp>
      <p:pic>
        <p:nvPicPr>
          <p:cNvPr id="213" name="Google Shape;213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9158" y="87769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524</Words>
  <Application>Microsoft Office PowerPoint</Application>
  <PresentationFormat>Широкоэкранный</PresentationFormat>
  <Paragraphs>200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Calibri</vt:lpstr>
      <vt:lpstr>gilroy-light</vt:lpstr>
      <vt:lpstr>Libre Franklin</vt:lpstr>
      <vt:lpstr>Arial</vt:lpstr>
      <vt:lpstr>Тема Office</vt:lpstr>
      <vt:lpstr>Презентация PowerPoint</vt:lpstr>
      <vt:lpstr>Презентация PowerPoint</vt:lpstr>
      <vt:lpstr>Актуальность и описание проекта</vt:lpstr>
      <vt:lpstr>Проблема, которую решает проект</vt:lpstr>
      <vt:lpstr>Целевая аудитория </vt:lpstr>
      <vt:lpstr>Решение, которое предлагает команда</vt:lpstr>
      <vt:lpstr>Ценностное предложение и продукт</vt:lpstr>
      <vt:lpstr>Рынок и Анализ конкурентов</vt:lpstr>
      <vt:lpstr>Бизнес модель и факторы успеха</vt:lpstr>
      <vt:lpstr>Финансовые показатели</vt:lpstr>
      <vt:lpstr>Стратегия продвижения</vt:lpstr>
      <vt:lpstr>Текущий статус проекта, дорожная карта проекта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Артем Безруков</dc:creator>
  <cp:lastModifiedBy>Порохненко Ксения Александровна</cp:lastModifiedBy>
  <cp:revision>31</cp:revision>
  <dcterms:created xsi:type="dcterms:W3CDTF">2022-10-23T14:21:41Z</dcterms:created>
  <dcterms:modified xsi:type="dcterms:W3CDTF">2023-12-07T16:19:00Z</dcterms:modified>
</cp:coreProperties>
</file>