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926"/>
    <a:srgbClr val="2F1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31653-2E12-4BE9-910D-FB6E6B3A283D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F4092-D373-4D80-95B7-3384D654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7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5DC6DB-A908-4C2F-8B2F-2B0B42AB7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B921C45-0564-4010-AF34-074934F5A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B802193-6304-4D2B-BB3A-44F655C07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318D09-2622-4F0C-9A27-136897CF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04B5DC6-B199-482B-BF30-6B762E784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19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AA6F39-8CD3-4A26-856E-CFD2295E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141A79-53F9-4A02-83D7-6F24CCF85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522EDB-2508-41B4-8581-A0D41AC4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5B2349-92F7-4BA5-8390-A063D565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F66420A-30C9-476D-9135-A791CA18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7BB298-83EA-4B2E-B90F-74C34001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35AC45-6FA9-4FA8-9FA7-A0D04931C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B67CA71-F371-4BBE-B685-849B8A27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612BBBA-E36B-4731-9AE0-F99E7A4E2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3FA568-4E9C-4370-A1EA-C7DA1701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1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91477A-A579-401B-A3BD-3E1386D02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A68E5B-4FE6-4ABE-8DDD-4B033312A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1068FE1-6ECF-46B5-A5C7-7D3D9CA80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82085D6-BEB8-4ED9-88F3-05DA4E5D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C2961BB-5DEA-4BF5-A9C2-9A6B9392A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03C4BD8-661F-4E44-84BE-A0558ECB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35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B272E7-7938-4B0E-A081-9FD83222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2B3D1D-5D7E-421D-8BB3-151DDD97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B2C3754-5D94-4D02-938F-123D2F5C3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FEAC4A9-AFEC-48A4-BD32-398FD229C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164E070-41EB-49D6-908D-C67B9A858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335868F-2D00-4F86-86EE-C6884175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B1647C2-3474-43E9-A6E9-D0878E06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7F2951A-06B6-40D9-9A16-40D128839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6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8FD731-164D-43E4-B97E-7D0DEAD90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71F5D2A-0E7E-448D-90CF-8A06A9FE8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BED88F9-32D6-4C15-B09C-7F5C28117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CA4E74C-6CB4-406A-A169-18D6C209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07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0E485C3-70CC-4376-BEC5-E3F9BECB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EA04242-1FA6-464E-AA7D-63FFBA30D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ED9F8A5-A4D7-45D4-B068-1EFFBFB0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6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688D02-68A1-44CB-B28F-6B9CF8DD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18A40A-1A75-4038-8E11-DA3463DF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9C7B4B2-7968-45A9-BC50-F7797CA56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D48C162-11B0-46B2-BCB2-B3C09A4C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012AC09-C389-4EEE-81A2-8DD25ED2C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8C30B51-CB26-44B3-B7C6-18DED853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24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3C2B21-2371-437D-8036-F6DDC6F58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51EA7E2-EAA0-4331-82DA-A80F03A32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BC5A144-F4FB-47DF-9FBB-758B28802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5493B26-AFE7-47BA-B6E4-367911D2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7F83BE-EC66-4EEF-9CE1-9EE5295F7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82C8D66-D6E8-4236-9B42-FBB741F9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7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74E4F8-2EF5-4F6A-B442-97128529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B6C838A-09F6-4E2D-A8EF-996A5ACA1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FF7CCB-7715-4C82-9EC8-567141289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F59BF8-6476-4C42-B06C-0A1890DF4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217B15C-9287-4C48-A2B8-8BCE424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35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B11637A-29DC-4729-AF02-DBE838A3C2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2663296-4017-48EB-BDFD-18D1C61A3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6C59BB-A703-4394-BD95-2EC2B2BF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DD5D93-393A-43B5-B7EF-277B19291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D6FF20-2714-4AC6-A56D-1242103C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9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FD6FA2-0B46-47F9-B388-D001CC4B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FB3A189-C748-46C6-B812-B3E186ADA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381F3C-1D5C-4338-879A-A4D7061200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92CC6-D3C5-4D57-B707-64D8765E6C87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0D66A1-866B-4578-A0A1-7556A37C2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A3A77A-8A42-4A8B-97AC-C35492ECD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3F3ED8-887A-4189-9205-300A7DF17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B11DC68-3B06-456E-AF1B-739BB1761F99}"/>
              </a:ext>
            </a:extLst>
          </p:cNvPr>
          <p:cNvSpPr txBox="1"/>
          <p:nvPr/>
        </p:nvSpPr>
        <p:spPr>
          <a:xfrm>
            <a:off x="2649893" y="5001208"/>
            <a:ext cx="4254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</a:rPr>
              <a:t>Разработка </a:t>
            </a:r>
            <a:r>
              <a:rPr lang="en-US" sz="2200" dirty="0">
                <a:solidFill>
                  <a:schemeClr val="bg1"/>
                </a:solidFill>
              </a:rPr>
              <a:t>WIFI-</a:t>
            </a:r>
            <a:r>
              <a:rPr lang="ru-RU" sz="2200" dirty="0" err="1">
                <a:solidFill>
                  <a:schemeClr val="bg1"/>
                </a:solidFill>
              </a:rPr>
              <a:t>пиролазера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ADCBD6-43DC-4044-B014-15D14501E43D}"/>
              </a:ext>
            </a:extLst>
          </p:cNvPr>
          <p:cNvSpPr txBox="1"/>
          <p:nvPr/>
        </p:nvSpPr>
        <p:spPr>
          <a:xfrm>
            <a:off x="2649893" y="4478694"/>
            <a:ext cx="97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LAZER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6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1E52C8A-FCF9-40D6-BC8F-C5779C172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Объект 4">
            <a:extLst>
              <a:ext uri="{FF2B5EF4-FFF2-40B4-BE49-F238E27FC236}">
                <a16:creationId xmlns:a16="http://schemas.microsoft.com/office/drawing/2014/main" xmlns="" id="{DB078A49-66B1-41B7-B557-8C78069D650B}"/>
              </a:ext>
            </a:extLst>
          </p:cNvPr>
          <p:cNvSpPr txBox="1">
            <a:spLocks/>
          </p:cNvSpPr>
          <p:nvPr/>
        </p:nvSpPr>
        <p:spPr>
          <a:xfrm>
            <a:off x="-1" y="874516"/>
            <a:ext cx="11886773" cy="18016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E31926"/>
                </a:solidFill>
              </a:rPr>
              <a:t>На рынке сувенирной продукции промышленного масштаба распространён метод лазерной гравировки изделий на станке с программным управлением, но при желании использовать данную технологию в мелких масштабах возникает следующая проблема: </a:t>
            </a:r>
            <a:r>
              <a:rPr lang="en-US" sz="2000" dirty="0">
                <a:solidFill>
                  <a:srgbClr val="E31926"/>
                </a:solidFill>
              </a:rPr>
              <a:t> </a:t>
            </a:r>
            <a:endParaRPr lang="ru-RU" sz="2000" dirty="0">
              <a:solidFill>
                <a:srgbClr val="E31926"/>
              </a:solidFill>
            </a:endParaRPr>
          </a:p>
          <a:p>
            <a:r>
              <a:rPr lang="ru-RU" sz="2600" b="1" dirty="0">
                <a:solidFill>
                  <a:srgbClr val="E31926"/>
                </a:solidFill>
              </a:rPr>
              <a:t>Отсутствие готового устройства, использование которого не вызовет проблем у пользователей, не имеющих навыков и опыта работы с ЧПУ оборудованием.</a:t>
            </a:r>
          </a:p>
          <a:p>
            <a:endParaRPr lang="ru-RU" sz="2400" b="1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/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Шкаф для рукоделия последнее время пользуются популярностью Это связано с т...">
            <a:extLst>
              <a:ext uri="{FF2B5EF4-FFF2-40B4-BE49-F238E27FC236}">
                <a16:creationId xmlns:a16="http://schemas.microsoft.com/office/drawing/2014/main" xmlns="" id="{7808109F-C566-40B3-A332-5D2A867EE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7" y="2756852"/>
            <a:ext cx="3691825" cy="147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учная гравировка и тиснение по коже, ручная роспись, покраска с эффектом с...">
            <a:extLst>
              <a:ext uri="{FF2B5EF4-FFF2-40B4-BE49-F238E27FC236}">
                <a16:creationId xmlns:a16="http://schemas.microsoft.com/office/drawing/2014/main" xmlns="" id="{458A44AD-5A7F-4A2C-AC3D-7A3FEB67F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" t="10538" r="-1" b="11166"/>
          <a:stretch/>
        </p:blipFill>
        <p:spPr bwMode="auto">
          <a:xfrm>
            <a:off x="314744" y="4317169"/>
            <a:ext cx="3691825" cy="178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0410F6F6-FC1D-491F-90A1-6DFE43E76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3" b="4374"/>
          <a:stretch/>
        </p:blipFill>
        <p:spPr bwMode="auto">
          <a:xfrm>
            <a:off x="4378956" y="4296111"/>
            <a:ext cx="3890644" cy="178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85A469BE-A656-4F5B-99B4-FE3916983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276" y="2756851"/>
            <a:ext cx="3850004" cy="1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xmlns="" id="{C843A7A5-CE01-4FB0-B55A-748BEA206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302" r="14622" b="3302"/>
          <a:stretch/>
        </p:blipFill>
        <p:spPr bwMode="auto">
          <a:xfrm>
            <a:off x="8641988" y="2756851"/>
            <a:ext cx="3244785" cy="334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09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BEC7B6-6882-4F1F-9288-0FE89FE01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3C8DEA2-F26A-4EEE-9C85-3930CC0C615C}"/>
              </a:ext>
            </a:extLst>
          </p:cNvPr>
          <p:cNvSpPr txBox="1"/>
          <p:nvPr/>
        </p:nvSpPr>
        <p:spPr>
          <a:xfrm>
            <a:off x="3381864" y="185078"/>
            <a:ext cx="1009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E31926"/>
                </a:solidFill>
              </a:rPr>
              <a:t>WI</a:t>
            </a:r>
            <a:r>
              <a:rPr lang="ru-RU" sz="3200" b="1" dirty="0">
                <a:solidFill>
                  <a:srgbClr val="E31926"/>
                </a:solidFill>
              </a:rPr>
              <a:t>-</a:t>
            </a:r>
            <a:r>
              <a:rPr lang="en-US" sz="3200" b="1" dirty="0">
                <a:solidFill>
                  <a:srgbClr val="E31926"/>
                </a:solidFill>
              </a:rPr>
              <a:t>FI  </a:t>
            </a:r>
            <a:r>
              <a:rPr lang="ru-RU" sz="3200" b="1" dirty="0" err="1">
                <a:solidFill>
                  <a:srgbClr val="E31926"/>
                </a:solidFill>
              </a:rPr>
              <a:t>пиролазер</a:t>
            </a:r>
            <a:endParaRPr lang="ru-RU" sz="3200" b="1" dirty="0">
              <a:solidFill>
                <a:srgbClr val="E3192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544ADB-40B2-456B-873C-C92F5CA06F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25" t="21362" r="19566" b="9586"/>
          <a:stretch/>
        </p:blipFill>
        <p:spPr>
          <a:xfrm>
            <a:off x="233680" y="951025"/>
            <a:ext cx="4671036" cy="28629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8FB8B42-F7DC-40EC-A1A9-EB679B3BCD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6" b="2856"/>
          <a:stretch/>
        </p:blipFill>
        <p:spPr>
          <a:xfrm>
            <a:off x="9404852" y="765164"/>
            <a:ext cx="2210216" cy="469775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D9F809F-BD90-4880-BD69-5E41185A3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456" r="9665" b="2273"/>
          <a:stretch/>
        </p:blipFill>
        <p:spPr bwMode="auto">
          <a:xfrm>
            <a:off x="5367331" y="951024"/>
            <a:ext cx="3574905" cy="286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бъект 4">
            <a:extLst>
              <a:ext uri="{FF2B5EF4-FFF2-40B4-BE49-F238E27FC236}">
                <a16:creationId xmlns:a16="http://schemas.microsoft.com/office/drawing/2014/main" xmlns="" id="{2BE0BAB2-5396-49DD-8D5F-472BD3C40851}"/>
              </a:ext>
            </a:extLst>
          </p:cNvPr>
          <p:cNvSpPr txBox="1">
            <a:spLocks/>
          </p:cNvSpPr>
          <p:nvPr/>
        </p:nvSpPr>
        <p:spPr>
          <a:xfrm>
            <a:off x="-5640" y="4253865"/>
            <a:ext cx="962716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700" dirty="0">
                <a:solidFill>
                  <a:srgbClr val="E31926"/>
                </a:solidFill>
              </a:rPr>
              <a:t>Устройство для гравировки на различных материалах, с простым и понятным интерфейсом управления с телефона, которое найдёт применение во многих  домашних мастерских, </a:t>
            </a:r>
            <a:r>
              <a:rPr lang="en-US" sz="2700" dirty="0">
                <a:solidFill>
                  <a:srgbClr val="E31926"/>
                </a:solidFill>
              </a:rPr>
              <a:t>hand made </a:t>
            </a:r>
            <a:r>
              <a:rPr lang="ru-RU" sz="2700" dirty="0">
                <a:solidFill>
                  <a:srgbClr val="E31926"/>
                </a:solidFill>
              </a:rPr>
              <a:t>студиях, и образовательных организациях </a:t>
            </a:r>
            <a:r>
              <a:rPr lang="en-US" sz="2700" dirty="0">
                <a:solidFill>
                  <a:srgbClr val="E31926"/>
                </a:solidFill>
              </a:rPr>
              <a:t> </a:t>
            </a:r>
            <a:endParaRPr lang="ru-RU" sz="2700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/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38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4B2AFAB-2228-4BAE-837D-32FB92258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C98BF61D-4DEB-40ED-BB04-AD777296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40" y="1571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E31926"/>
                </a:solidFill>
              </a:rPr>
              <a:t>Готовность устройства к работе прямо из коробки</a:t>
            </a:r>
          </a:p>
          <a:p>
            <a:r>
              <a:rPr lang="ru-RU" dirty="0">
                <a:solidFill>
                  <a:srgbClr val="E31926"/>
                </a:solidFill>
              </a:rPr>
              <a:t>Не требует сборки и настройки</a:t>
            </a:r>
          </a:p>
          <a:p>
            <a:r>
              <a:rPr lang="ru-RU" dirty="0">
                <a:solidFill>
                  <a:srgbClr val="E31926"/>
                </a:solidFill>
              </a:rPr>
              <a:t>Автономное устройство, не требующее дополнительного оборудования</a:t>
            </a:r>
          </a:p>
          <a:p>
            <a:r>
              <a:rPr lang="ru-RU" dirty="0">
                <a:solidFill>
                  <a:srgbClr val="E31926"/>
                </a:solidFill>
              </a:rPr>
              <a:t>Управление через мобильное приложение при подключении через </a:t>
            </a:r>
            <a:r>
              <a:rPr lang="en-US" dirty="0">
                <a:solidFill>
                  <a:srgbClr val="E31926"/>
                </a:solidFill>
              </a:rPr>
              <a:t>WI</a:t>
            </a:r>
            <a:r>
              <a:rPr lang="ru-RU" dirty="0">
                <a:solidFill>
                  <a:srgbClr val="E31926"/>
                </a:solidFill>
              </a:rPr>
              <a:t>-</a:t>
            </a:r>
            <a:r>
              <a:rPr lang="en-US" dirty="0">
                <a:solidFill>
                  <a:srgbClr val="E31926"/>
                </a:solidFill>
              </a:rPr>
              <a:t>FI </a:t>
            </a:r>
            <a:endParaRPr lang="ru-RU" dirty="0">
              <a:solidFill>
                <a:srgbClr val="E31926"/>
              </a:solidFill>
            </a:endParaRPr>
          </a:p>
          <a:p>
            <a:r>
              <a:rPr lang="ru-RU" dirty="0">
                <a:solidFill>
                  <a:srgbClr val="E31926"/>
                </a:solidFill>
              </a:rPr>
              <a:t>Простой и понятный интерфейс управления</a:t>
            </a:r>
          </a:p>
          <a:p>
            <a:r>
              <a:rPr lang="ru-RU" dirty="0">
                <a:solidFill>
                  <a:srgbClr val="E31926"/>
                </a:solidFill>
              </a:rPr>
              <a:t>Российская сборка и гарантийное обслуживание</a:t>
            </a:r>
          </a:p>
          <a:p>
            <a:r>
              <a:rPr lang="ru-RU" dirty="0">
                <a:solidFill>
                  <a:srgbClr val="E31926"/>
                </a:solidFill>
              </a:rPr>
              <a:t>Безопасность сделки, продажа через проверенные торговые площадки</a:t>
            </a:r>
          </a:p>
          <a:p>
            <a:endParaRPr lang="ru-RU" dirty="0"/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/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>
              <a:solidFill>
                <a:srgbClr val="E3192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17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889446D-DFB9-4AC9-BF5C-CD6560FE3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2FC820-AF11-4E4D-AA62-0CAA6381D1F9}"/>
              </a:ext>
            </a:extLst>
          </p:cNvPr>
          <p:cNvSpPr txBox="1"/>
          <p:nvPr/>
        </p:nvSpPr>
        <p:spPr>
          <a:xfrm>
            <a:off x="3981450" y="1895475"/>
            <a:ext cx="333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Разработка опытного образца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A3C72979-9D89-4D8A-A275-A6378387CA72}"/>
              </a:ext>
            </a:extLst>
          </p:cNvPr>
          <p:cNvCxnSpPr>
            <a:cxnSpLocks/>
          </p:cNvCxnSpPr>
          <p:nvPr/>
        </p:nvCxnSpPr>
        <p:spPr>
          <a:xfrm>
            <a:off x="4105275" y="2222625"/>
            <a:ext cx="2569845" cy="114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3D4ED3-7F20-4DC2-BF68-8CA4D8FFA1BF}"/>
              </a:ext>
            </a:extLst>
          </p:cNvPr>
          <p:cNvSpPr txBox="1"/>
          <p:nvPr/>
        </p:nvSpPr>
        <p:spPr>
          <a:xfrm>
            <a:off x="901065" y="3046926"/>
            <a:ext cx="333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Продажи 4 устройств</a:t>
            </a:r>
          </a:p>
          <a:p>
            <a:r>
              <a:rPr lang="ru-RU" sz="1400" dirty="0">
                <a:solidFill>
                  <a:schemeClr val="bg1"/>
                </a:solidFill>
              </a:rPr>
              <a:t>Развитие производства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DE0EA5A1-6EF8-4FA3-B73F-954DCABDB45C}"/>
              </a:ext>
            </a:extLst>
          </p:cNvPr>
          <p:cNvCxnSpPr>
            <a:cxnSpLocks/>
          </p:cNvCxnSpPr>
          <p:nvPr/>
        </p:nvCxnSpPr>
        <p:spPr>
          <a:xfrm>
            <a:off x="973455" y="3308536"/>
            <a:ext cx="17240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2B450FA-00B8-4F71-931D-A8B591D9B870}"/>
              </a:ext>
            </a:extLst>
          </p:cNvPr>
          <p:cNvSpPr txBox="1"/>
          <p:nvPr/>
        </p:nvSpPr>
        <p:spPr>
          <a:xfrm>
            <a:off x="2882741" y="3046926"/>
            <a:ext cx="333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Выход на торговую площадку</a:t>
            </a:r>
          </a:p>
          <a:p>
            <a:r>
              <a:rPr lang="ru-RU" sz="1400" dirty="0">
                <a:solidFill>
                  <a:schemeClr val="bg1"/>
                </a:solidFill>
              </a:rPr>
              <a:t>Начало продаж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E23D1CF-8F97-4BD1-B629-C14D492D92F0}"/>
              </a:ext>
            </a:extLst>
          </p:cNvPr>
          <p:cNvCxnSpPr>
            <a:cxnSpLocks/>
          </p:cNvCxnSpPr>
          <p:nvPr/>
        </p:nvCxnSpPr>
        <p:spPr>
          <a:xfrm>
            <a:off x="2955131" y="3308536"/>
            <a:ext cx="159448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E60131C-B9A9-4D12-8152-F249EA557ED9}"/>
              </a:ext>
            </a:extLst>
          </p:cNvPr>
          <p:cNvSpPr/>
          <p:nvPr/>
        </p:nvSpPr>
        <p:spPr>
          <a:xfrm>
            <a:off x="3802380" y="3977640"/>
            <a:ext cx="1051560" cy="137160"/>
          </a:xfrm>
          <a:prstGeom prst="rect">
            <a:avLst/>
          </a:prstGeom>
          <a:solidFill>
            <a:srgbClr val="2F1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5A2B3E8-F496-4281-BF73-206C29E5E5CF}"/>
              </a:ext>
            </a:extLst>
          </p:cNvPr>
          <p:cNvSpPr/>
          <p:nvPr/>
        </p:nvSpPr>
        <p:spPr>
          <a:xfrm>
            <a:off x="6096000" y="4007882"/>
            <a:ext cx="1051560" cy="137160"/>
          </a:xfrm>
          <a:prstGeom prst="rect">
            <a:avLst/>
          </a:prstGeom>
          <a:solidFill>
            <a:srgbClr val="2F1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CC45C14-0B12-4CA4-92F4-DC31AE72AB86}"/>
              </a:ext>
            </a:extLst>
          </p:cNvPr>
          <p:cNvSpPr/>
          <p:nvPr/>
        </p:nvSpPr>
        <p:spPr>
          <a:xfrm>
            <a:off x="1831181" y="4007882"/>
            <a:ext cx="866299" cy="91440"/>
          </a:xfrm>
          <a:prstGeom prst="rect">
            <a:avLst/>
          </a:prstGeom>
          <a:solidFill>
            <a:srgbClr val="2F1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5620E3E4-1F00-4FAE-83CD-6709BCB7BC27}"/>
              </a:ext>
            </a:extLst>
          </p:cNvPr>
          <p:cNvCxnSpPr>
            <a:cxnSpLocks/>
          </p:cNvCxnSpPr>
          <p:nvPr/>
        </p:nvCxnSpPr>
        <p:spPr>
          <a:xfrm>
            <a:off x="5755005" y="3207714"/>
            <a:ext cx="288988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699D94-9AEB-4C65-8459-41B642641EC6}"/>
              </a:ext>
            </a:extLst>
          </p:cNvPr>
          <p:cNvSpPr txBox="1"/>
          <p:nvPr/>
        </p:nvSpPr>
        <p:spPr>
          <a:xfrm>
            <a:off x="1444228" y="5124807"/>
            <a:ext cx="558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Масштабирование объёмов производства и продаж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3368F37-3696-45F1-8222-69BAC79DA509}"/>
              </a:ext>
            </a:extLst>
          </p:cNvPr>
          <p:cNvSpPr txBox="1"/>
          <p:nvPr/>
        </p:nvSpPr>
        <p:spPr>
          <a:xfrm>
            <a:off x="5755005" y="2877649"/>
            <a:ext cx="333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Создание первой модели станка</a:t>
            </a:r>
          </a:p>
        </p:txBody>
      </p:sp>
    </p:spTree>
    <p:extLst>
      <p:ext uri="{BB962C8B-B14F-4D97-AF65-F5344CB8AC3E}">
        <p14:creationId xmlns:p14="http://schemas.microsoft.com/office/powerpoint/2010/main" val="252910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77DB085-9F4B-4594-A083-0FE276939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A0FF8BA-5CF4-42D7-A702-74BC02AB4E1C}"/>
              </a:ext>
            </a:extLst>
          </p:cNvPr>
          <p:cNvSpPr txBox="1"/>
          <p:nvPr/>
        </p:nvSpPr>
        <p:spPr>
          <a:xfrm>
            <a:off x="5059680" y="350550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Ценностное предложение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521A88-6D1B-4CA0-9541-0F23487C3535}"/>
              </a:ext>
            </a:extLst>
          </p:cNvPr>
          <p:cNvSpPr txBox="1"/>
          <p:nvPr/>
        </p:nvSpPr>
        <p:spPr>
          <a:xfrm>
            <a:off x="548640" y="4195335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Необходимые ресурсы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9970AF3-3CF3-4888-AFE3-BEFAB3A63398}"/>
              </a:ext>
            </a:extLst>
          </p:cNvPr>
          <p:cNvSpPr txBox="1"/>
          <p:nvPr/>
        </p:nvSpPr>
        <p:spPr>
          <a:xfrm>
            <a:off x="5059680" y="2339691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Целевая аудитория</a:t>
            </a:r>
          </a:p>
        </p:txBody>
      </p:sp>
      <p:sp>
        <p:nvSpPr>
          <p:cNvPr id="9" name="Объект 4">
            <a:extLst>
              <a:ext uri="{FF2B5EF4-FFF2-40B4-BE49-F238E27FC236}">
                <a16:creationId xmlns:a16="http://schemas.microsoft.com/office/drawing/2014/main" xmlns="" id="{E354A776-C05E-4F96-ACC4-07127A4FE267}"/>
              </a:ext>
            </a:extLst>
          </p:cNvPr>
          <p:cNvSpPr txBox="1">
            <a:spLocks/>
          </p:cNvSpPr>
          <p:nvPr/>
        </p:nvSpPr>
        <p:spPr>
          <a:xfrm>
            <a:off x="5303520" y="922197"/>
            <a:ext cx="6370320" cy="18016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E31926"/>
                </a:solidFill>
              </a:rPr>
              <a:t>WI-FI </a:t>
            </a:r>
            <a:r>
              <a:rPr lang="ru-RU" sz="2600" b="1" dirty="0" err="1">
                <a:solidFill>
                  <a:srgbClr val="E31926"/>
                </a:solidFill>
              </a:rPr>
              <a:t>пиропринтер</a:t>
            </a:r>
            <a:r>
              <a:rPr lang="ru-RU" sz="2600" b="1" dirty="0">
                <a:solidFill>
                  <a:srgbClr val="E31926"/>
                </a:solidFill>
              </a:rPr>
              <a:t> для гравировки на различных материалах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xmlns="" id="{0FAF561F-39A0-49F9-B3F6-F931083D0E89}"/>
              </a:ext>
            </a:extLst>
          </p:cNvPr>
          <p:cNvSpPr txBox="1">
            <a:spLocks/>
          </p:cNvSpPr>
          <p:nvPr/>
        </p:nvSpPr>
        <p:spPr>
          <a:xfrm>
            <a:off x="777240" y="2821059"/>
            <a:ext cx="3644954" cy="111907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>
                <a:solidFill>
                  <a:srgbClr val="E31926"/>
                </a:solidFill>
              </a:rPr>
              <a:t>Торговые площадки, такие как </a:t>
            </a:r>
            <a:r>
              <a:rPr lang="ru-RU" sz="2600" b="1" dirty="0" err="1">
                <a:solidFill>
                  <a:srgbClr val="E31926"/>
                </a:solidFill>
              </a:rPr>
              <a:t>Яндекс.Маркет</a:t>
            </a:r>
            <a:r>
              <a:rPr lang="ru-RU" sz="2600" b="1" dirty="0">
                <a:solidFill>
                  <a:srgbClr val="E31926"/>
                </a:solidFill>
              </a:rPr>
              <a:t>, </a:t>
            </a:r>
            <a:r>
              <a:rPr lang="en-US" sz="2600" b="1" dirty="0">
                <a:solidFill>
                  <a:srgbClr val="E31926"/>
                </a:solidFill>
              </a:rPr>
              <a:t>Ozon</a:t>
            </a:r>
            <a:r>
              <a:rPr lang="ru-RU" sz="2600" b="1" dirty="0">
                <a:solidFill>
                  <a:srgbClr val="E31926"/>
                </a:solidFill>
              </a:rPr>
              <a:t>, </a:t>
            </a:r>
            <a:r>
              <a:rPr lang="ru-RU" sz="2600" b="1" dirty="0" err="1">
                <a:solidFill>
                  <a:srgbClr val="E31926"/>
                </a:solidFill>
              </a:rPr>
              <a:t>Авито</a:t>
            </a:r>
            <a:r>
              <a:rPr lang="ru-RU" sz="2600" b="1" dirty="0">
                <a:solidFill>
                  <a:srgbClr val="E31926"/>
                </a:solidFill>
              </a:rPr>
              <a:t> </a:t>
            </a:r>
          </a:p>
        </p:txBody>
      </p:sp>
      <p:sp>
        <p:nvSpPr>
          <p:cNvPr id="11" name="Объект 4">
            <a:extLst>
              <a:ext uri="{FF2B5EF4-FFF2-40B4-BE49-F238E27FC236}">
                <a16:creationId xmlns:a16="http://schemas.microsoft.com/office/drawing/2014/main" xmlns="" id="{6770DCB2-4906-4362-A7D7-53179B37E239}"/>
              </a:ext>
            </a:extLst>
          </p:cNvPr>
          <p:cNvSpPr txBox="1">
            <a:spLocks/>
          </p:cNvSpPr>
          <p:nvPr/>
        </p:nvSpPr>
        <p:spPr>
          <a:xfrm>
            <a:off x="7810338" y="4572000"/>
            <a:ext cx="3756822" cy="112122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>
                <a:solidFill>
                  <a:srgbClr val="E31926"/>
                </a:solidFill>
              </a:rPr>
              <a:t>Продажи через торговые площадки</a:t>
            </a:r>
          </a:p>
          <a:p>
            <a:r>
              <a:rPr lang="ru-RU" sz="2600" b="1" dirty="0">
                <a:solidFill>
                  <a:srgbClr val="E31926"/>
                </a:solidFill>
              </a:rPr>
              <a:t>Прямые продажи </a:t>
            </a:r>
          </a:p>
          <a:p>
            <a:endParaRPr lang="ru-RU" sz="2600" b="1" dirty="0">
              <a:solidFill>
                <a:srgbClr val="E31926"/>
              </a:solidFill>
            </a:endParaRP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xmlns="" id="{C54839F6-5F7B-47FD-A406-4703230D5B3F}"/>
              </a:ext>
            </a:extLst>
          </p:cNvPr>
          <p:cNvSpPr txBox="1">
            <a:spLocks/>
          </p:cNvSpPr>
          <p:nvPr/>
        </p:nvSpPr>
        <p:spPr>
          <a:xfrm>
            <a:off x="873542" y="4676192"/>
            <a:ext cx="5809359" cy="101703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>
                <a:solidFill>
                  <a:srgbClr val="E31926"/>
                </a:solidFill>
              </a:rPr>
              <a:t>Зарубежные электронные комплектующие </a:t>
            </a:r>
          </a:p>
          <a:p>
            <a:r>
              <a:rPr lang="ru-RU" sz="2600" b="1" dirty="0">
                <a:solidFill>
                  <a:srgbClr val="E31926"/>
                </a:solidFill>
              </a:rPr>
              <a:t>Лазерная резка комплектующих на стороне </a:t>
            </a:r>
          </a:p>
        </p:txBody>
      </p:sp>
      <p:sp>
        <p:nvSpPr>
          <p:cNvPr id="13" name="Объект 4">
            <a:extLst>
              <a:ext uri="{FF2B5EF4-FFF2-40B4-BE49-F238E27FC236}">
                <a16:creationId xmlns:a16="http://schemas.microsoft.com/office/drawing/2014/main" xmlns="" id="{9C4D85D1-7704-4ABC-8EBA-9A29249C0C91}"/>
              </a:ext>
            </a:extLst>
          </p:cNvPr>
          <p:cNvSpPr txBox="1">
            <a:spLocks/>
          </p:cNvSpPr>
          <p:nvPr/>
        </p:nvSpPr>
        <p:spPr>
          <a:xfrm>
            <a:off x="5199434" y="2790785"/>
            <a:ext cx="6367726" cy="10170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E31926"/>
                </a:solidFill>
              </a:rPr>
              <a:t>домашние мастерские</a:t>
            </a:r>
          </a:p>
          <a:p>
            <a:r>
              <a:rPr lang="en-US" sz="2400" b="1" dirty="0">
                <a:solidFill>
                  <a:srgbClr val="E31926"/>
                </a:solidFill>
              </a:rPr>
              <a:t>hand made </a:t>
            </a:r>
            <a:r>
              <a:rPr lang="ru-RU" sz="2400" b="1" dirty="0">
                <a:solidFill>
                  <a:srgbClr val="E31926"/>
                </a:solidFill>
              </a:rPr>
              <a:t>студии</a:t>
            </a:r>
          </a:p>
          <a:p>
            <a:r>
              <a:rPr lang="ru-RU" sz="2400" b="1" dirty="0">
                <a:solidFill>
                  <a:srgbClr val="E31926"/>
                </a:solidFill>
              </a:rPr>
              <a:t>образовательные организации </a:t>
            </a:r>
            <a:r>
              <a:rPr lang="en-US" sz="2400" b="1" dirty="0">
                <a:solidFill>
                  <a:srgbClr val="E31926"/>
                </a:solidFill>
              </a:rPr>
              <a:t> </a:t>
            </a:r>
            <a:endParaRPr lang="ru-RU" sz="2400" b="1" dirty="0">
              <a:solidFill>
                <a:srgbClr val="E31926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12A9565-57AB-438A-A09D-24D476C891FB}"/>
              </a:ext>
            </a:extLst>
          </p:cNvPr>
          <p:cNvSpPr txBox="1"/>
          <p:nvPr/>
        </p:nvSpPr>
        <p:spPr>
          <a:xfrm>
            <a:off x="640080" y="2196227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Каналы сбыта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CF1A2D5-507B-4962-A99B-863A7985CAFD}"/>
              </a:ext>
            </a:extLst>
          </p:cNvPr>
          <p:cNvSpPr txBox="1"/>
          <p:nvPr/>
        </p:nvSpPr>
        <p:spPr>
          <a:xfrm>
            <a:off x="7624354" y="4195334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Потоки поступления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2584898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FB6C4F9-3605-4D1A-A6DC-8880BD428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648303"/>
              </p:ext>
            </p:extLst>
          </p:nvPr>
        </p:nvGraphicFramePr>
        <p:xfrm>
          <a:off x="172960" y="877914"/>
          <a:ext cx="7766708" cy="518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7243">
                  <a:extLst>
                    <a:ext uri="{9D8B030D-6E8A-4147-A177-3AD203B41FA5}">
                      <a16:colId xmlns:a16="http://schemas.microsoft.com/office/drawing/2014/main" xmlns="" val="2042187997"/>
                    </a:ext>
                  </a:extLst>
                </a:gridCol>
                <a:gridCol w="806686">
                  <a:extLst>
                    <a:ext uri="{9D8B030D-6E8A-4147-A177-3AD203B41FA5}">
                      <a16:colId xmlns:a16="http://schemas.microsoft.com/office/drawing/2014/main" xmlns="" val="2871793483"/>
                    </a:ext>
                  </a:extLst>
                </a:gridCol>
                <a:gridCol w="846036">
                  <a:extLst>
                    <a:ext uri="{9D8B030D-6E8A-4147-A177-3AD203B41FA5}">
                      <a16:colId xmlns:a16="http://schemas.microsoft.com/office/drawing/2014/main" xmlns="" val="3196456618"/>
                    </a:ext>
                  </a:extLst>
                </a:gridCol>
                <a:gridCol w="993601">
                  <a:extLst>
                    <a:ext uri="{9D8B030D-6E8A-4147-A177-3AD203B41FA5}">
                      <a16:colId xmlns:a16="http://schemas.microsoft.com/office/drawing/2014/main" xmlns="" val="4009406352"/>
                    </a:ext>
                  </a:extLst>
                </a:gridCol>
                <a:gridCol w="747660">
                  <a:extLst>
                    <a:ext uri="{9D8B030D-6E8A-4147-A177-3AD203B41FA5}">
                      <a16:colId xmlns:a16="http://schemas.microsoft.com/office/drawing/2014/main" xmlns="" val="100847151"/>
                    </a:ext>
                  </a:extLst>
                </a:gridCol>
                <a:gridCol w="767335">
                  <a:extLst>
                    <a:ext uri="{9D8B030D-6E8A-4147-A177-3AD203B41FA5}">
                      <a16:colId xmlns:a16="http://schemas.microsoft.com/office/drawing/2014/main" xmlns="" val="2248777109"/>
                    </a:ext>
                  </a:extLst>
                </a:gridCol>
                <a:gridCol w="718147">
                  <a:extLst>
                    <a:ext uri="{9D8B030D-6E8A-4147-A177-3AD203B41FA5}">
                      <a16:colId xmlns:a16="http://schemas.microsoft.com/office/drawing/2014/main" xmlns="" val="3376748385"/>
                    </a:ext>
                  </a:extLst>
                </a:gridCol>
              </a:tblGrid>
              <a:tr h="257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3772414283"/>
                  </a:ext>
                </a:extLst>
              </a:tr>
              <a:tr h="296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затраты,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-650000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1815359603"/>
                  </a:ext>
                </a:extLst>
              </a:tr>
              <a:tr h="584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Денежный поток от операционной деятельности (приток - отток),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121827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245854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2677419452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Приток,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3199581936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объём продаж, шт.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3836204103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цена,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3754193048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Отток, руб.: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-208173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-414146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-860420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-860420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-860420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2389182680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сырьё и материалы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-264000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-550000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638124009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зарплата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-42966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-85932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-179025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-179025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-179025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3803821749"/>
                  </a:ext>
                </a:extLst>
              </a:tr>
              <a:tr h="296511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накладные, прочие расходы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1511828090"/>
                  </a:ext>
                </a:extLst>
              </a:tr>
              <a:tr h="25711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налоги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-11207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-42214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-109395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-109395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-109395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3540171921"/>
                  </a:ext>
                </a:extLst>
              </a:tr>
              <a:tr h="296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денежный поток,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-528173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245854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514580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835665235"/>
                  </a:ext>
                </a:extLst>
              </a:tr>
              <a:tr h="504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денежный поток нарастающим итогом,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-648173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-402318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112262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626842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1141422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83618257"/>
                  </a:ext>
                </a:extLst>
              </a:tr>
              <a:tr h="504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суммарный денежный поток,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-447604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176569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313189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265415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224928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1564532383"/>
                  </a:ext>
                </a:extLst>
              </a:tr>
              <a:tr h="584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суммарный денежный поток нарастающим итогом,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-120000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-567604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-391035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-77846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187569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412496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9" marR="8449" marT="8449" marB="0" anchor="ctr"/>
                </a:tc>
                <a:extLst>
                  <a:ext uri="{0D108BD9-81ED-4DB2-BD59-A6C34878D82A}">
                    <a16:rowId xmlns:a16="http://schemas.microsoft.com/office/drawing/2014/main" xmlns="" val="18357964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384310"/>
              </p:ext>
            </p:extLst>
          </p:nvPr>
        </p:nvGraphicFramePr>
        <p:xfrm>
          <a:off x="8112629" y="1226635"/>
          <a:ext cx="3628210" cy="1906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6854">
                  <a:extLst>
                    <a:ext uri="{9D8B030D-6E8A-4147-A177-3AD203B41FA5}">
                      <a16:colId xmlns:a16="http://schemas.microsoft.com/office/drawing/2014/main" xmlns="" val="1941277231"/>
                    </a:ext>
                  </a:extLst>
                </a:gridCol>
                <a:gridCol w="1381356">
                  <a:extLst>
                    <a:ext uri="{9D8B030D-6E8A-4147-A177-3AD203B41FA5}">
                      <a16:colId xmlns:a16="http://schemas.microsoft.com/office/drawing/2014/main" xmlns="" val="3969042775"/>
                    </a:ext>
                  </a:extLst>
                </a:gridCol>
              </a:tblGrid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412 496,31 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63214605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17478098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45272291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окуп. </a:t>
                      </a:r>
                      <a:r>
                        <a:rPr lang="en-US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2,78 лет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08997801"/>
                  </a:ext>
                </a:extLst>
              </a:tr>
              <a:tr h="381372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Диск. срок окуп. </a:t>
                      </a:r>
                      <a:r>
                        <a:rPr lang="en-US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DPP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3,29 лет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0233951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309052" y="4118584"/>
            <a:ext cx="34317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Источники финансирования: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Гранты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конкурсы.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Предзаказы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обственные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61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69D3E62-5E8D-46E9-A8B6-D0293E22B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536C0B-2325-4384-9842-DCF272F5CAA1}"/>
              </a:ext>
            </a:extLst>
          </p:cNvPr>
          <p:cNvSpPr txBox="1"/>
          <p:nvPr/>
        </p:nvSpPr>
        <p:spPr>
          <a:xfrm>
            <a:off x="4599992" y="2407299"/>
            <a:ext cx="7409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/>
              <a:t>Брюхнина</a:t>
            </a:r>
            <a:r>
              <a:rPr lang="ru-RU" sz="4000" dirty="0"/>
              <a:t> Дарья Максимовна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D412E7-7644-4392-AD7A-B2522D89CEB6}"/>
              </a:ext>
            </a:extLst>
          </p:cNvPr>
          <p:cNvSpPr txBox="1"/>
          <p:nvPr/>
        </p:nvSpPr>
        <p:spPr>
          <a:xfrm>
            <a:off x="4451772" y="3434759"/>
            <a:ext cx="79724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Подпишитесь, чтобы увидеть этапы развития проекта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463E5765-F3F2-4FF2-94A4-0E57F07BF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t="4145" r="4663" b="3972"/>
          <a:stretch/>
        </p:blipFill>
        <p:spPr bwMode="auto">
          <a:xfrm>
            <a:off x="753872" y="2609850"/>
            <a:ext cx="2818003" cy="285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667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2954</TotalTime>
  <Words>454</Words>
  <Application>Microsoft Office PowerPoint</Application>
  <PresentationFormat>Произвольный</PresentationFormat>
  <Paragraphs>168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Пользователь Windows</cp:lastModifiedBy>
  <cp:revision>9</cp:revision>
  <dcterms:created xsi:type="dcterms:W3CDTF">2022-10-26T10:09:13Z</dcterms:created>
  <dcterms:modified xsi:type="dcterms:W3CDTF">2023-11-11T10:08:37Z</dcterms:modified>
</cp:coreProperties>
</file>