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9000">
              <a:schemeClr val="tx2">
                <a:alpha val="74000"/>
                <a:lumMod val="92000"/>
                <a:lumOff val="8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453C9-E21B-1694-29E9-E29B96302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0397" y="1865153"/>
            <a:ext cx="8915399" cy="2262781"/>
          </a:xfrm>
        </p:spPr>
        <p:txBody>
          <a:bodyPr>
            <a:normAutofit/>
          </a:bodyPr>
          <a:lstStyle/>
          <a:p>
            <a:r>
              <a:rPr lang="ru-RU" sz="4400" dirty="0">
                <a:solidFill>
                  <a:schemeClr val="tx1"/>
                </a:solidFill>
                <a:cs typeface="Times New Roman" panose="02020603050405020304" pitchFamily="18" charset="0"/>
              </a:rPr>
              <a:t>Р</a:t>
            </a:r>
            <a:r>
              <a:rPr lang="ru" sz="4400" dirty="0">
                <a:solidFill>
                  <a:schemeClr val="tx1"/>
                </a:solidFill>
                <a:cs typeface="Times New Roman" panose="02020603050405020304" pitchFamily="18" charset="0"/>
              </a:rPr>
              <a:t>азработка и внедрение интеллектуальной платформы для диагностики компетенций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787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9C5F84-34FD-3B6F-58C4-90951C3A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1D487C-41AE-0093-2F8F-ED02BB654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729" y="993959"/>
            <a:ext cx="5309605" cy="3631203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A3186AF-8347-A070-6E91-E08FBEEC871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0" y="993959"/>
            <a:ext cx="5991026" cy="363120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Интеллектуальная платформа </a:t>
            </a:r>
            <a:r>
              <a:rPr lang="ru-RU" dirty="0">
                <a:solidFill>
                  <a:schemeClr val="tx1"/>
                </a:solidFill>
              </a:rPr>
              <a:t>для диагностики компетенций представляет собой современное решение, позволяющее оценивать навыки и знания сотрудников. Эта система помогает выявлять </a:t>
            </a:r>
            <a:r>
              <a:rPr lang="ru-RU" b="1" dirty="0">
                <a:solidFill>
                  <a:schemeClr val="tx1"/>
                </a:solidFill>
              </a:rPr>
              <a:t>сильные</a:t>
            </a:r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ru-RU" b="1" dirty="0">
                <a:solidFill>
                  <a:schemeClr val="tx1"/>
                </a:solidFill>
              </a:rPr>
              <a:t>слабые</a:t>
            </a:r>
            <a:r>
              <a:rPr lang="ru-RU" dirty="0">
                <a:solidFill>
                  <a:schemeClr val="tx1"/>
                </a:solidFill>
              </a:rPr>
              <a:t> стороны, что способствует </a:t>
            </a:r>
            <a:r>
              <a:rPr lang="ru-RU" b="1" dirty="0">
                <a:solidFill>
                  <a:schemeClr val="tx1"/>
                </a:solidFill>
              </a:rPr>
              <a:t>развитию</a:t>
            </a:r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ru-RU" b="1" dirty="0">
                <a:solidFill>
                  <a:schemeClr val="tx1"/>
                </a:solidFill>
              </a:rPr>
              <a:t>оптимизации</a:t>
            </a:r>
            <a:r>
              <a:rPr lang="ru-RU" dirty="0">
                <a:solidFill>
                  <a:schemeClr val="tx1"/>
                </a:solidFill>
              </a:rPr>
              <a:t> кадрового потенциала организации на различного рода предприятиях, а так же формированию </a:t>
            </a:r>
            <a:r>
              <a:rPr lang="ru-RU" b="1" dirty="0">
                <a:solidFill>
                  <a:schemeClr val="tx1"/>
                </a:solidFill>
              </a:rPr>
              <a:t>стабильного</a:t>
            </a:r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ru-RU" b="1" dirty="0">
                <a:solidFill>
                  <a:schemeClr val="tx1"/>
                </a:solidFill>
              </a:rPr>
              <a:t>результативного рабочего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438958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228CC3-7F15-8C27-6BCF-53F174DBF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44753F-9F47-BB02-9A72-9C86E08F4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62" y="106326"/>
            <a:ext cx="10042009" cy="66666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36CCB-9603-6CF7-4923-569B40A71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1713" y="220073"/>
            <a:ext cx="7113014" cy="128089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Преимущества внедрения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4F8302-4642-A3BF-C1FB-8EBBECA17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3954" y="4427814"/>
            <a:ext cx="8915400" cy="190919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Внедрение интеллектуальной платформы обеспечивает </a:t>
            </a:r>
            <a:r>
              <a:rPr lang="ru-RU" sz="2000" b="1" dirty="0">
                <a:solidFill>
                  <a:schemeClr val="tx2"/>
                </a:solidFill>
              </a:rPr>
              <a:t>повышение </a:t>
            </a:r>
            <a:r>
              <a:rPr lang="ru-RU" sz="2000" dirty="0">
                <a:solidFill>
                  <a:schemeClr val="tx2"/>
                </a:solidFill>
              </a:rPr>
              <a:t>качества оценки, </a:t>
            </a:r>
            <a:r>
              <a:rPr lang="ru-RU" sz="2000" b="1" dirty="0">
                <a:solidFill>
                  <a:schemeClr val="tx2"/>
                </a:solidFill>
              </a:rPr>
              <a:t>снижение</a:t>
            </a:r>
            <a:r>
              <a:rPr lang="ru-RU" sz="2000" dirty="0">
                <a:solidFill>
                  <a:schemeClr val="tx2"/>
                </a:solidFill>
              </a:rPr>
              <a:t> затрат на обучение и </a:t>
            </a:r>
            <a:r>
              <a:rPr lang="ru-RU" sz="2000" b="1" dirty="0">
                <a:solidFill>
                  <a:schemeClr val="tx2"/>
                </a:solidFill>
              </a:rPr>
              <a:t>ускорение</a:t>
            </a:r>
            <a:r>
              <a:rPr lang="ru-RU" sz="2000" dirty="0">
                <a:solidFill>
                  <a:schemeClr val="tx2"/>
                </a:solidFill>
              </a:rPr>
              <a:t> процесса адаптации новых сотрудников. Также это способствует более </a:t>
            </a:r>
            <a:r>
              <a:rPr lang="ru-RU" sz="2000" b="1" dirty="0">
                <a:solidFill>
                  <a:schemeClr val="tx2"/>
                </a:solidFill>
              </a:rPr>
              <a:t>эффективному</a:t>
            </a:r>
            <a:r>
              <a:rPr lang="ru-RU" sz="2000" dirty="0">
                <a:solidFill>
                  <a:schemeClr val="tx2"/>
                </a:solidFill>
              </a:rPr>
              <a:t> управлению талантами и </a:t>
            </a:r>
            <a:r>
              <a:rPr lang="ru-RU" sz="2000" b="1" dirty="0">
                <a:solidFill>
                  <a:schemeClr val="tx2"/>
                </a:solidFill>
              </a:rPr>
              <a:t>увеличению</a:t>
            </a:r>
            <a:r>
              <a:rPr lang="ru-RU" sz="2000" dirty="0">
                <a:solidFill>
                  <a:schemeClr val="tx2"/>
                </a:solidFill>
              </a:rPr>
              <a:t> производительности труда</a:t>
            </a:r>
          </a:p>
        </p:txBody>
      </p:sp>
    </p:spTree>
    <p:extLst>
      <p:ext uri="{BB962C8B-B14F-4D97-AF65-F5344CB8AC3E}">
        <p14:creationId xmlns:p14="http://schemas.microsoft.com/office/powerpoint/2010/main" val="2171261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3A7365-5C95-7CB4-00EE-60323F37D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7AC3DC-EA49-983D-2A3D-CECEB92FA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1315133" cy="5677786"/>
          </a:xfrm>
          <a:prstGeom prst="rect">
            <a:avLst/>
          </a:prstGeom>
          <a:effectLst>
            <a:glow rad="203200">
              <a:schemeClr val="accent1">
                <a:alpha val="47000"/>
              </a:schemeClr>
            </a:glow>
            <a:outerShdw blurRad="190500" dist="914400" dir="10680000" sx="49000" sy="49000" algn="ctr" rotWithShape="0">
              <a:srgbClr val="000000">
                <a:alpha val="80000"/>
              </a:srgbClr>
            </a:outerShdw>
            <a:softEdge rad="0"/>
          </a:effectLst>
          <a:scene3d>
            <a:camera prst="orthographicFront"/>
            <a:lightRig rig="threePt" dir="t"/>
          </a:scene3d>
          <a:sp3d prstMaterial="dkEdge"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9052A377-F76E-2DF5-CAFC-0977C8882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5" y="1180214"/>
            <a:ext cx="6108910" cy="318114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Основные </a:t>
            </a:r>
            <a:r>
              <a:rPr lang="ru-RU" b="1" dirty="0">
                <a:solidFill>
                  <a:schemeClr val="bg1"/>
                </a:solidFill>
              </a:rPr>
              <a:t>цели разработки </a:t>
            </a:r>
            <a:r>
              <a:rPr lang="ru-RU" dirty="0">
                <a:solidFill>
                  <a:schemeClr val="bg1"/>
                </a:solidFill>
              </a:rPr>
              <a:t>платформы включают в себя создание эффективного инструмента для </a:t>
            </a:r>
            <a:r>
              <a:rPr lang="ru-RU" b="1" dirty="0">
                <a:solidFill>
                  <a:schemeClr val="bg1"/>
                </a:solidFill>
              </a:rPr>
              <a:t>оценки</a:t>
            </a:r>
            <a:r>
              <a:rPr lang="ru-RU" dirty="0">
                <a:solidFill>
                  <a:schemeClr val="bg1"/>
                </a:solidFill>
              </a:rPr>
              <a:t> компетенций, автоматизацию процесса диагностики и </a:t>
            </a:r>
            <a:r>
              <a:rPr lang="ru-RU" b="1" dirty="0">
                <a:solidFill>
                  <a:schemeClr val="bg1"/>
                </a:solidFill>
              </a:rPr>
              <a:t>улучшение</a:t>
            </a:r>
            <a:r>
              <a:rPr lang="ru-RU" dirty="0">
                <a:solidFill>
                  <a:schemeClr val="bg1"/>
                </a:solidFill>
              </a:rPr>
              <a:t> процессов обучения. Это позволит организациям более точно определять </a:t>
            </a:r>
            <a:r>
              <a:rPr lang="ru-RU" b="1" dirty="0">
                <a:solidFill>
                  <a:schemeClr val="bg1"/>
                </a:solidFill>
              </a:rPr>
              <a:t>потребности</a:t>
            </a:r>
            <a:r>
              <a:rPr lang="ru-RU" dirty="0">
                <a:solidFill>
                  <a:schemeClr val="bg1"/>
                </a:solidFill>
              </a:rPr>
              <a:t> в развитии сотрудников, их качества и целенаправленность мышления и 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293835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D17C328-69A1-6142-6539-A7EA34B2A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glow rad="50800">
              <a:schemeClr val="accent1">
                <a:alpha val="83000"/>
              </a:schemeClr>
            </a:glow>
            <a:outerShdw blurRad="368300" dist="203200" dir="2400000" sx="83000" sy="83000" algn="ctr" rotWithShape="0">
              <a:srgbClr val="000000"/>
            </a:outerShdw>
            <a:softEdge rad="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8E632-0507-A411-CF81-430C3820E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4135" y="220073"/>
            <a:ext cx="3361308" cy="128089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Наш продукт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E34A91-0318-E977-18B9-59BA5E42E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1814" y="1294514"/>
            <a:ext cx="4625347" cy="42689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 основе нашего продукта лежит идея </a:t>
            </a:r>
            <a:r>
              <a:rPr lang="ru-RU" b="1" dirty="0">
                <a:solidFill>
                  <a:schemeClr val="tx1"/>
                </a:solidFill>
              </a:rPr>
              <a:t>оптимизации</a:t>
            </a:r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ru-RU" b="1" dirty="0">
                <a:solidFill>
                  <a:schemeClr val="tx1"/>
                </a:solidFill>
              </a:rPr>
              <a:t>каталогизации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компетенций</a:t>
            </a:r>
            <a:r>
              <a:rPr lang="ru-RU" dirty="0">
                <a:solidFill>
                  <a:schemeClr val="tx1"/>
                </a:solidFill>
              </a:rPr>
              <a:t> человека путем прохождения им несложных тестов и  логических задач через приложение на телефоне или компьютере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С помощью наработанной базы психологических знаний и  искусственного интеллекта будет сделан </a:t>
            </a:r>
            <a:r>
              <a:rPr lang="ru-RU" b="1" dirty="0">
                <a:solidFill>
                  <a:schemeClr val="tx1"/>
                </a:solidFill>
              </a:rPr>
              <a:t>вывод о вероятной компетенции </a:t>
            </a:r>
            <a:r>
              <a:rPr lang="ru-RU" dirty="0">
                <a:solidFill>
                  <a:schemeClr val="tx1"/>
                </a:solidFill>
              </a:rPr>
              <a:t>человека в конкретной области медицины, будет определено его </a:t>
            </a:r>
            <a:r>
              <a:rPr lang="ru-RU" b="1" dirty="0">
                <a:solidFill>
                  <a:schemeClr val="tx1"/>
                </a:solidFill>
              </a:rPr>
              <a:t>развитие софт-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b="1" dirty="0">
                <a:solidFill>
                  <a:schemeClr val="tx1"/>
                </a:solidFill>
              </a:rPr>
              <a:t>хардскиллов</a:t>
            </a:r>
            <a:r>
              <a:rPr lang="ru-RU" dirty="0">
                <a:solidFill>
                  <a:schemeClr val="tx1"/>
                </a:solidFill>
              </a:rPr>
              <a:t>, будут даны оптимальные стратегии их формирования.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E8E6A6-4350-B4D3-780E-512ABE796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49" y="1294514"/>
            <a:ext cx="6932427" cy="426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7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6F9CC8-1A81-C033-16CF-7C57B8825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0CC759-CA99-E601-F1A4-85264D98E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0637" y="308344"/>
            <a:ext cx="6997642" cy="70496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Уникальность нашего продукта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DDEE39-9225-F323-D7B2-8260F577E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7803" y="1299258"/>
            <a:ext cx="4678510" cy="5250398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Уникальность нашего продукта состоит в </a:t>
            </a:r>
            <a:r>
              <a:rPr lang="ru-RU" b="1" dirty="0">
                <a:solidFill>
                  <a:schemeClr val="bg1"/>
                </a:solidFill>
              </a:rPr>
              <a:t>значимости развития компетенций</a:t>
            </a:r>
            <a:r>
              <a:rPr lang="ru-RU" dirty="0">
                <a:solidFill>
                  <a:schemeClr val="bg1"/>
                </a:solidFill>
              </a:rPr>
              <a:t> человека , </a:t>
            </a:r>
            <a:r>
              <a:rPr lang="ru-RU" b="1" dirty="0">
                <a:solidFill>
                  <a:schemeClr val="bg1"/>
                </a:solidFill>
              </a:rPr>
              <a:t>оптимизации</a:t>
            </a:r>
            <a:r>
              <a:rPr lang="ru-RU" dirty="0">
                <a:solidFill>
                  <a:schemeClr val="bg1"/>
                </a:solidFill>
              </a:rPr>
              <a:t> его личностных предиспозиций в научной, трудовой, исследовательской медицине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На данный момент </a:t>
            </a:r>
            <a:r>
              <a:rPr lang="ru-RU" b="1" dirty="0">
                <a:solidFill>
                  <a:schemeClr val="bg1"/>
                </a:solidFill>
              </a:rPr>
              <a:t>не существует </a:t>
            </a:r>
            <a:r>
              <a:rPr lang="ru-RU" dirty="0">
                <a:solidFill>
                  <a:schemeClr val="bg1"/>
                </a:solidFill>
              </a:rPr>
              <a:t>подобных </a:t>
            </a:r>
            <a:r>
              <a:rPr lang="ru-RU" b="1" dirty="0">
                <a:solidFill>
                  <a:schemeClr val="bg1"/>
                </a:solidFill>
              </a:rPr>
              <a:t>аналогов</a:t>
            </a:r>
            <a:r>
              <a:rPr lang="ru-RU" dirty="0">
                <a:solidFill>
                  <a:schemeClr val="bg1"/>
                </a:solidFill>
              </a:rPr>
              <a:t> нашему приложению, но </a:t>
            </a:r>
            <a:r>
              <a:rPr lang="ru-RU" b="1" dirty="0">
                <a:solidFill>
                  <a:schemeClr val="bg1"/>
                </a:solidFill>
              </a:rPr>
              <a:t>существует</a:t>
            </a:r>
            <a:r>
              <a:rPr lang="ru-RU" dirty="0">
                <a:solidFill>
                  <a:schemeClr val="bg1"/>
                </a:solidFill>
              </a:rPr>
              <a:t> большая </a:t>
            </a:r>
            <a:r>
              <a:rPr lang="ru-RU" b="1" dirty="0">
                <a:solidFill>
                  <a:schemeClr val="bg1"/>
                </a:solidFill>
              </a:rPr>
              <a:t>потребность</a:t>
            </a:r>
            <a:r>
              <a:rPr lang="ru-RU" dirty="0">
                <a:solidFill>
                  <a:schemeClr val="bg1"/>
                </a:solidFill>
              </a:rPr>
              <a:t> людей в определении и развитии своих качеств, а так же оптимизации их в рабочем русле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Наше приложение будет помогать </a:t>
            </a:r>
            <a:r>
              <a:rPr lang="ru-RU" b="0" i="0" dirty="0">
                <a:solidFill>
                  <a:schemeClr val="bg1"/>
                </a:solidFill>
                <a:effectLst/>
              </a:rPr>
              <a:t>пользователям учиться в </a:t>
            </a:r>
            <a:r>
              <a:rPr lang="ru-RU" b="1" i="0" dirty="0">
                <a:solidFill>
                  <a:schemeClr val="bg1"/>
                </a:solidFill>
                <a:effectLst/>
              </a:rPr>
              <a:t>удобное время</a:t>
            </a:r>
            <a:r>
              <a:rPr lang="ru-RU" b="0" i="0" dirty="0">
                <a:solidFill>
                  <a:schemeClr val="bg1"/>
                </a:solidFill>
                <a:effectLst/>
              </a:rPr>
              <a:t> и в </a:t>
            </a:r>
            <a:r>
              <a:rPr lang="ru-RU" b="1" i="0" dirty="0">
                <a:solidFill>
                  <a:schemeClr val="bg1"/>
                </a:solidFill>
                <a:effectLst/>
              </a:rPr>
              <a:t>любом месте</a:t>
            </a:r>
            <a:r>
              <a:rPr lang="ru-RU" b="0" i="0" dirty="0">
                <a:solidFill>
                  <a:schemeClr val="bg1"/>
                </a:solidFill>
                <a:effectLst/>
              </a:rPr>
              <a:t>, а также </a:t>
            </a:r>
            <a:r>
              <a:rPr lang="ru-RU" b="1" i="0" dirty="0">
                <a:solidFill>
                  <a:schemeClr val="bg1"/>
                </a:solidFill>
                <a:effectLst/>
              </a:rPr>
              <a:t>индивидуально подстраивать обучение</a:t>
            </a:r>
            <a:r>
              <a:rPr lang="ru-RU" b="0" i="0" dirty="0">
                <a:solidFill>
                  <a:schemeClr val="bg1"/>
                </a:solidFill>
                <a:effectLst/>
              </a:rPr>
              <a:t> под свои потребности и темп усвоения информации.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E940BF-5FA4-3C24-C396-0864BC7DF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14" y="1299258"/>
            <a:ext cx="6485388" cy="425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06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E50A3116-3D42-1572-97D4-779558552C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1382"/>
            <a:ext cx="12192000" cy="686938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E11401-06BD-D5C2-926D-98AEE10D4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981" y="305518"/>
            <a:ext cx="5562247" cy="1280890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2824679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94</TotalTime>
  <Words>279</Words>
  <Application>Microsoft Office PowerPoint</Application>
  <PresentationFormat>Широкоэкранный</PresentationFormat>
  <Paragraphs>13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Times New Roman</vt:lpstr>
      <vt:lpstr>Wingdings 3</vt:lpstr>
      <vt:lpstr>Легкий дым</vt:lpstr>
      <vt:lpstr>Разработка и внедрение интеллектуальной платформы для диагностики компетенций</vt:lpstr>
      <vt:lpstr>Презентация PowerPoint</vt:lpstr>
      <vt:lpstr>Преимущества внедрения</vt:lpstr>
      <vt:lpstr>Презентация PowerPoint</vt:lpstr>
      <vt:lpstr>Наш продукт </vt:lpstr>
      <vt:lpstr>Уникальность нашего продукта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Иван Лапшин</dc:creator>
  <cp:lastModifiedBy>Иван Лапшин</cp:lastModifiedBy>
  <cp:revision>3</cp:revision>
  <dcterms:created xsi:type="dcterms:W3CDTF">2024-10-30T20:47:59Z</dcterms:created>
  <dcterms:modified xsi:type="dcterms:W3CDTF">2024-10-30T22:30:16Z</dcterms:modified>
</cp:coreProperties>
</file>