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78" r:id="rId6"/>
    <p:sldId id="291" r:id="rId7"/>
    <p:sldId id="298" r:id="rId8"/>
    <p:sldId id="299" r:id="rId9"/>
    <p:sldId id="292" r:id="rId10"/>
    <p:sldId id="293" r:id="rId11"/>
    <p:sldId id="294" r:id="rId12"/>
    <p:sldId id="295" r:id="rId13"/>
    <p:sldId id="296" r:id="rId14"/>
    <p:sldId id="281" r:id="rId15"/>
    <p:sldId id="297" r:id="rId16"/>
    <p:sldId id="282" r:id="rId17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25" d="100"/>
          <a:sy n="125" d="100"/>
        </p:scale>
        <p:origin x="-252" y="228"/>
      </p:cViewPr>
      <p:guideLst>
        <p:guide orient="horz" pos="4143"/>
        <p:guide orient="horz" pos="165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uslugi.yandex.ru/profile/OooStrojgid-606686?occupationId=/remont-i-stroitel_stvo&amp;serviceId=/remont-i-stroitel_stvo/proektirovanie-i-smety/proektirovanie-otoplenia-i-vodosnabjenia&amp;specId=/remont-i-stroitel_stvo/santehniceskie-raboty-i-otoplenie&amp;text=%D0%BF%D1%80%D0%BE%D0%B5%D0%BA%D1%82%D0%B8%D1%80%D0%BE%D0%B2%D0%B0%D0%BD%D0%B8%D0%B5+%D1%81%D0%B8%D1%81%D1%82%D0%B5%D0%BC+%D0%BE%D1%82%D0%BE%D0%BF%D0%BB%D0%B5%D0%BD%D0%B8%D1%8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838366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Разработка проекта внутренних инженерных систем с учётом энергосберегающих мероприятий для офисного зданиях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делаем инженерные системы более </a:t>
            </a:r>
            <a:r>
              <a:rPr lang="ru-RU" sz="2000" dirty="0" err="1" smtClean="0"/>
              <a:t>энергоэффективными</a:t>
            </a:r>
            <a:r>
              <a:rPr lang="ru-RU" sz="2000" dirty="0" smtClean="0"/>
              <a:t> и  экономичными.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</a:t>
            </a:r>
            <a:r>
              <a:rPr lang="ru-RU" dirty="0" smtClean="0"/>
              <a:t>проекта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6224263" y="569196"/>
            <a:ext cx="5274218" cy="5145087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000" dirty="0"/>
              <a:t>Актуальность проекта заключается в следующем:</a:t>
            </a:r>
            <a:br>
              <a:rPr lang="ru-RU" sz="2000" dirty="0"/>
            </a:br>
            <a:r>
              <a:rPr lang="ru-RU" sz="2000" dirty="0"/>
              <a:t>1. Энергосбережение: Внедрение энергосберегающих мероприятий позволяет снизить потребление энергии и в результате сократить затраты на электроэнергию и отопление. </a:t>
            </a:r>
            <a:br>
              <a:rPr lang="ru-RU" sz="2000" dirty="0"/>
            </a:br>
            <a:r>
              <a:rPr lang="ru-RU" sz="2000" dirty="0"/>
              <a:t>2. Комфорт: Разработка внутренних инженерных систем, учитывающих энергосберегающие мероприятия, позволяет обеспечить комфортные условия работы для сотрудников. Такие меры, как оптимальное освещение, эффективное использование отопления и кондиционирования, создание зон комфорта и контроль за качеством воздуха, способствуют повышению эффективности и производительности.</a:t>
            </a:r>
            <a:br>
              <a:rPr lang="ru-RU" sz="2000" dirty="0"/>
            </a:br>
            <a:r>
              <a:rPr lang="ru-RU" sz="2000" dirty="0"/>
              <a:t>3. Экономические выгоды: Внедрение энергосберегающих мероприятий может привести к существенным экономическим выгодам в долгосрочной перспективе. Снижение </a:t>
            </a:r>
            <a:r>
              <a:rPr lang="ru-RU" sz="2000" dirty="0" err="1"/>
              <a:t>энергозатрат</a:t>
            </a:r>
            <a:r>
              <a:rPr lang="ru-RU" sz="2000" dirty="0"/>
              <a:t> и оптимизация использования ресурсов позволят компании сократить расходы на эксплуатацию здания и обеспечить возврат вложений.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33147" y="2643823"/>
            <a:ext cx="3525645" cy="393319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4294967295"/>
          </p:nvPr>
        </p:nvSpPr>
        <p:spPr>
          <a:xfrm>
            <a:off x="311110" y="982663"/>
            <a:ext cx="11566564" cy="5145087"/>
          </a:xfrm>
        </p:spPr>
        <p:txBody>
          <a:bodyPr/>
          <a:lstStyle/>
          <a:p>
            <a:r>
              <a:rPr lang="ru-RU" sz="2400" dirty="0"/>
              <a:t>На поддержание микроклимата в офисных зданиях уходит большое количество ресурсов  и финансовых затрат. Данный проект направлен на улучшение </a:t>
            </a:r>
            <a:r>
              <a:rPr lang="ru-RU" sz="2400" dirty="0" err="1"/>
              <a:t>энергоэффективности</a:t>
            </a:r>
            <a:r>
              <a:rPr lang="ru-RU" sz="2400" dirty="0"/>
              <a:t> оборудования и снижение денежных затрат на содержание офисных зданий.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Одно из наиболее перспективных, </a:t>
            </a:r>
            <a:r>
              <a:rPr lang="ru-RU" sz="2000" dirty="0" err="1"/>
              <a:t>малозатратных</a:t>
            </a:r>
            <a:r>
              <a:rPr lang="ru-RU" sz="2000" dirty="0"/>
              <a:t> и </a:t>
            </a:r>
            <a:r>
              <a:rPr lang="ru-RU" sz="2000" dirty="0" err="1"/>
              <a:t>быстроокупаемых</a:t>
            </a:r>
            <a:r>
              <a:rPr lang="ru-RU" sz="2000" dirty="0"/>
              <a:t> энергосберегающих мероприятий в системах механической вентиляции – это утилизация теплоты вытяжного воздуха для частичного подогрева притока в холодный период года. Утилизация теплоты вытяжного воздуха – процесс вторичного использования тепловой энергии в системе вентиляции.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572" y="3164618"/>
            <a:ext cx="2927203" cy="296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6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1150" y="1"/>
            <a:ext cx="11119150" cy="777014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Один из вариантов утилизации теплоты вытяжного </a:t>
            </a:r>
            <a:r>
              <a:rPr lang="ru-RU" sz="2800" dirty="0" smtClean="0"/>
              <a:t>воздуха</a:t>
            </a:r>
            <a:r>
              <a:rPr lang="ru-RU" sz="2800" dirty="0"/>
              <a:t/>
            </a:r>
            <a:br>
              <a:rPr lang="ru-RU" sz="2800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6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1 - многоступенчатый воздушный клапан с ручным или автоматическим приводом; </a:t>
            </a:r>
          </a:p>
          <a:p>
            <a:r>
              <a:rPr lang="ru-RU" dirty="0"/>
              <a:t>2 -  фильтр для очистки воздуха;</a:t>
            </a:r>
          </a:p>
          <a:p>
            <a:r>
              <a:rPr lang="ru-RU" dirty="0"/>
              <a:t>3 – теплоотдающий теплообменник; </a:t>
            </a:r>
          </a:p>
          <a:p>
            <a:r>
              <a:rPr lang="ru-RU" dirty="0"/>
              <a:t>4 – </a:t>
            </a:r>
            <a:r>
              <a:rPr lang="ru-RU" dirty="0" err="1"/>
              <a:t>теплоизвлекающий</a:t>
            </a:r>
            <a:r>
              <a:rPr lang="ru-RU" dirty="0"/>
              <a:t> теплообменник; </a:t>
            </a:r>
          </a:p>
          <a:p>
            <a:r>
              <a:rPr lang="ru-RU" dirty="0"/>
              <a:t>5 – соединительные трубопроводы; </a:t>
            </a:r>
          </a:p>
          <a:p>
            <a:r>
              <a:rPr lang="ru-RU" dirty="0"/>
              <a:t>6 – насос циркуляции промежуточного теплоносителя – антифриза; </a:t>
            </a:r>
          </a:p>
          <a:p>
            <a:r>
              <a:rPr lang="ru-RU" dirty="0"/>
              <a:t>7 – герметичный расширительный сосуд; </a:t>
            </a:r>
          </a:p>
          <a:p>
            <a:r>
              <a:rPr lang="ru-RU" dirty="0"/>
              <a:t>8 – калорифер подогрева от подачи в трубки горячей воды; </a:t>
            </a:r>
          </a:p>
          <a:p>
            <a:r>
              <a:rPr lang="ru-RU" dirty="0"/>
              <a:t>9 – приточный вентилятор; </a:t>
            </a:r>
          </a:p>
          <a:p>
            <a:r>
              <a:rPr lang="ru-RU" dirty="0"/>
              <a:t>10 – патрубок для присоединения приточного воздуховода; </a:t>
            </a:r>
          </a:p>
          <a:p>
            <a:r>
              <a:rPr lang="ru-RU" dirty="0"/>
              <a:t>11 – вытяжной вентилятор; </a:t>
            </a:r>
          </a:p>
          <a:p>
            <a:r>
              <a:rPr lang="ru-RU" dirty="0"/>
              <a:t>12 – патрубок присоединения воздуховода выброса воздуха; </a:t>
            </a:r>
          </a:p>
          <a:p>
            <a:r>
              <a:rPr lang="ru-RU" dirty="0"/>
              <a:t>13 – блок адиабатного увлажнения воздуха;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61" y="1240402"/>
            <a:ext cx="4882103" cy="447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0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Основными клиентами являются </a:t>
            </a:r>
            <a:r>
              <a:rPr lang="ru-RU" dirty="0" smtClean="0"/>
              <a:t>большие офисные здания на промышленных предприятиях, </a:t>
            </a:r>
            <a:r>
              <a:rPr lang="ru-RU" dirty="0"/>
              <a:t>которые сталкиваться с такой проблемой, как большие финансовые затраты на систему топления. В среднем за отопительный сезон - это </a:t>
            </a:r>
            <a:r>
              <a:rPr lang="ru-RU" dirty="0" smtClean="0"/>
              <a:t>653 000 рублей</a:t>
            </a:r>
            <a:r>
              <a:rPr lang="ru-RU" dirty="0"/>
              <a:t>. Где </a:t>
            </a:r>
            <a:r>
              <a:rPr lang="ru-RU" dirty="0" smtClean="0"/>
              <a:t>600 (8 *</a:t>
            </a:r>
            <a:r>
              <a:rPr lang="ru-RU" dirty="0"/>
              <a:t> </a:t>
            </a:r>
            <a:r>
              <a:rPr lang="ru-RU" dirty="0" smtClean="0"/>
              <a:t>75) </a:t>
            </a:r>
            <a:r>
              <a:rPr lang="ru-RU" dirty="0"/>
              <a:t>это плата за отопление  и </a:t>
            </a:r>
            <a:r>
              <a:rPr lang="ru-RU" dirty="0" smtClean="0"/>
              <a:t>53 </a:t>
            </a:r>
            <a:r>
              <a:rPr lang="ru-RU" dirty="0"/>
              <a:t>тысяча это плата за подготовку тепловых сетей к сезону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Предлагаемой нами установкой мы можем снизить финансовые затраты до 352 000 рублей за сезон.</a:t>
            </a:r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122" y="3555295"/>
            <a:ext cx="3414056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Планируется производить прямые продажи: продавец – покупатель . Мы выбрали данный канал сбыта так как это позволяет снизить цену на готовый </a:t>
            </a:r>
            <a:r>
              <a:rPr lang="ru-RU" sz="2000" dirty="0" smtClean="0"/>
              <a:t>продукт. На данный момент мы планируем запускать рекламу через социальные сети. Это позволит нам привлечь внимание к нашему проекту и тем самым получить первых клиентов</a:t>
            </a:r>
            <a:r>
              <a:rPr lang="en-GB" sz="2000" dirty="0" smtClean="0"/>
              <a:t>, </a:t>
            </a:r>
            <a:r>
              <a:rPr lang="ru-RU" sz="2000" dirty="0" smtClean="0"/>
              <a:t>а в будущей перспективе новых клиентов и развитие нашего </a:t>
            </a:r>
            <a:r>
              <a:rPr lang="ru-RU" sz="2000" dirty="0" err="1" smtClean="0"/>
              <a:t>стартапа</a:t>
            </a:r>
            <a:r>
              <a:rPr lang="ru-RU" sz="2000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345" y="2948826"/>
            <a:ext cx="3602344" cy="359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7391038" y="983208"/>
            <a:ext cx="4039262" cy="2249619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Наша организация планирует работу на рынке товаров и услуг (потребительский рынок). Объём занимаемого рынка приблизительно составляет 6% при учёте продаж только в Вологодской области. </a:t>
            </a:r>
            <a:endParaRPr lang="ru-RU" sz="2400" dirty="0" smtClean="0"/>
          </a:p>
          <a:p>
            <a:endParaRPr lang="ru-RU" sz="2400" dirty="0"/>
          </a:p>
          <a:p>
            <a:r>
              <a:rPr lang="en-GB" sz="2000" dirty="0"/>
              <a:t>TAM</a:t>
            </a:r>
            <a:r>
              <a:rPr lang="ru-RU" sz="2000" dirty="0"/>
              <a:t>: </a:t>
            </a:r>
            <a:r>
              <a:rPr lang="ru-RU" sz="2000" dirty="0" smtClean="0"/>
              <a:t>107 500 000</a:t>
            </a:r>
            <a:endParaRPr lang="en-GB" sz="2000" dirty="0"/>
          </a:p>
          <a:p>
            <a:r>
              <a:rPr lang="en-GB" sz="2000" dirty="0"/>
              <a:t>SAM</a:t>
            </a:r>
            <a:r>
              <a:rPr lang="ru-RU" sz="2000" dirty="0"/>
              <a:t>:</a:t>
            </a:r>
            <a:r>
              <a:rPr lang="en-GB" sz="2000" dirty="0"/>
              <a:t> </a:t>
            </a:r>
            <a:r>
              <a:rPr lang="ru-RU" sz="2000" dirty="0" smtClean="0"/>
              <a:t>58 250 000</a:t>
            </a:r>
            <a:endParaRPr lang="en-GB" sz="2000" dirty="0"/>
          </a:p>
          <a:p>
            <a:r>
              <a:rPr lang="en-GB" sz="2000" dirty="0"/>
              <a:t>SOM</a:t>
            </a:r>
            <a:r>
              <a:rPr lang="ru-RU" sz="2000" dirty="0" smtClean="0"/>
              <a:t>: 0 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038" y="3699155"/>
            <a:ext cx="3566469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411212"/>
              </p:ext>
            </p:extLst>
          </p:nvPr>
        </p:nvGraphicFramePr>
        <p:xfrm>
          <a:off x="2060705" y="1062176"/>
          <a:ext cx="76200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0">
                  <a:extLst>
                    <a:ext uri="{9D8B030D-6E8A-4147-A177-3AD203B41FA5}">
                      <a16:colId xmlns="" xmlns:a16="http://schemas.microsoft.com/office/drawing/2014/main" val="1341907808"/>
                    </a:ext>
                  </a:extLst>
                </a:gridCol>
              </a:tblGrid>
              <a:tr h="3139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Основные конкуренты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65748876"/>
                  </a:ext>
                </a:extLst>
              </a:tr>
              <a:tr h="313980">
                <a:tc>
                  <a:txBody>
                    <a:bodyPr/>
                    <a:lstStyle/>
                    <a:p>
                      <a:pPr algn="l"/>
                      <a:r>
                        <a:rPr lang="ru-RU" sz="2300" b="1" i="0" u="sng" strike="noStrike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Наш</a:t>
                      </a:r>
                      <a:r>
                        <a:rPr lang="ru-RU" sz="2300" b="1" i="0" u="sng" strike="noStrike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Город</a:t>
                      </a:r>
                      <a:endParaRPr lang="ru-RU" u="sng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2160424"/>
                  </a:ext>
                </a:extLst>
              </a:tr>
              <a:tr h="313980">
                <a:tc>
                  <a:txBody>
                    <a:bodyPr/>
                    <a:lstStyle/>
                    <a:p>
                      <a:pPr algn="l"/>
                      <a:r>
                        <a:rPr lang="ru-RU" sz="2300" b="1" i="0" u="sng" strike="noStrike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2.</a:t>
                      </a:r>
                      <a:r>
                        <a:rPr lang="ru-RU" sz="2300" b="1" i="0" u="sng" strike="noStrike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 </a:t>
                      </a:r>
                      <a:r>
                        <a:rPr lang="ru-RU" sz="2300" b="1" i="0" u="sng" strike="noStrike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 Эко Строй </a:t>
                      </a:r>
                      <a:endParaRPr lang="ru-RU" u="sng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3851128"/>
                  </a:ext>
                </a:extLst>
              </a:tr>
              <a:tr h="313980">
                <a:tc>
                  <a:txBody>
                    <a:bodyPr/>
                    <a:lstStyle/>
                    <a:p>
                      <a:pPr algn="l"/>
                      <a:r>
                        <a:rPr lang="ru-RU" sz="2300" b="1" i="0" u="sng" strike="noStrike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2300" b="1" i="0" u="sng" strike="noStrike" kern="12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Термостепс</a:t>
                      </a:r>
                      <a:endParaRPr lang="ru-RU" u="sng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13669703"/>
                  </a:ext>
                </a:extLst>
              </a:tr>
              <a:tr h="313980">
                <a:tc>
                  <a:txBody>
                    <a:bodyPr/>
                    <a:lstStyle/>
                    <a:p>
                      <a:pPr algn="l"/>
                      <a:r>
                        <a:rPr lang="ru-RU" sz="2300" b="1" i="0" u="sng" strike="noStrike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4.</a:t>
                      </a:r>
                      <a:r>
                        <a:rPr lang="ru-RU" sz="2300" b="1" i="0" u="sng" strike="noStrike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 </a:t>
                      </a:r>
                      <a:r>
                        <a:rPr lang="ru-RU" sz="2300" b="1" i="0" u="sng" strike="noStrike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ООО "</a:t>
                      </a:r>
                      <a:r>
                        <a:rPr lang="ru-RU" sz="2300" b="1" i="0" u="sng" strike="noStrike" kern="12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СтройГид</a:t>
                      </a:r>
                      <a:r>
                        <a:rPr lang="ru-RU" sz="2300" b="1" i="0" u="sng" strike="noStrike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"</a:t>
                      </a:r>
                      <a:endParaRPr lang="ru-RU" u="sng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396215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58" y="3301038"/>
            <a:ext cx="6081745" cy="342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На данном этапе планируется плат по привлечению внимания к данному проекту. Поиск инвесторов</a:t>
            </a:r>
            <a:r>
              <a:rPr lang="en-GB" sz="2200" dirty="0"/>
              <a:t>, </a:t>
            </a:r>
            <a:r>
              <a:rPr lang="ru-RU" sz="2200" dirty="0"/>
              <a:t>которые будут заинтересованы в нашем проекта и могут дать толчок к дальнейшему развитию. На данном этапе нами произведён анализ и отбор всей необходимой информации для реализации </a:t>
            </a:r>
            <a:r>
              <a:rPr lang="ru-RU" sz="2200" dirty="0" err="1"/>
              <a:t>стартапа</a:t>
            </a:r>
            <a:r>
              <a:rPr lang="ru-RU" sz="2200" dirty="0"/>
              <a:t>. Так же сделаны все необходимые расчёты</a:t>
            </a:r>
            <a:r>
              <a:rPr lang="en-GB" sz="2200" dirty="0"/>
              <a:t>, </a:t>
            </a:r>
            <a:r>
              <a:rPr lang="ru-RU" sz="2200" dirty="0"/>
              <a:t>которые нужны для проектирования и улучшения системы вентиляции и теплоснабжения. В следующем году планируем принять участие в «Умнике» для получения инвестиций</a:t>
            </a:r>
            <a:r>
              <a:rPr lang="en-GB" sz="2200" dirty="0"/>
              <a:t>, </a:t>
            </a:r>
            <a:r>
              <a:rPr lang="ru-RU" sz="2200" dirty="0"/>
              <a:t>которые необходимы для реализации </a:t>
            </a:r>
            <a:r>
              <a:rPr lang="ru-RU" sz="2200" dirty="0" err="1"/>
              <a:t>стартапа</a:t>
            </a:r>
            <a:r>
              <a:rPr lang="ru-RU" sz="2200" dirty="0" smtClean="0"/>
              <a:t>.</a:t>
            </a:r>
          </a:p>
          <a:p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73" y="3555295"/>
            <a:ext cx="3757291" cy="280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6042204" y="983208"/>
            <a:ext cx="5516563" cy="4363068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1. Разработка бизнес-стратегии.</a:t>
            </a:r>
            <a:br>
              <a:rPr lang="ru-RU" dirty="0"/>
            </a:br>
            <a:r>
              <a:rPr lang="ru-RU" dirty="0"/>
              <a:t>2. Создание бизнес-плана.</a:t>
            </a:r>
            <a:br>
              <a:rPr lang="ru-RU" dirty="0"/>
            </a:br>
            <a:r>
              <a:rPr lang="ru-RU" dirty="0"/>
              <a:t>3. Проектирование продукта.</a:t>
            </a:r>
            <a:br>
              <a:rPr lang="ru-RU" dirty="0"/>
            </a:br>
            <a:r>
              <a:rPr lang="ru-RU" dirty="0"/>
              <a:t>4. Привлечение финансирования.</a:t>
            </a:r>
            <a:br>
              <a:rPr lang="ru-RU" dirty="0"/>
            </a:br>
            <a:r>
              <a:rPr lang="ru-RU" dirty="0"/>
              <a:t>5. Масштабирование бизнеса.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Стоимость установки и её внедрение обойдётся заказчику в 430 000 рублей.</a:t>
            </a:r>
          </a:p>
          <a:p>
            <a:r>
              <a:rPr lang="ru-RU" dirty="0" smtClean="0"/>
              <a:t>В эту стоимость входят все монтажные работы и сам калорифер</a:t>
            </a:r>
            <a:r>
              <a:rPr lang="en-GB" dirty="0" smtClean="0"/>
              <a:t>, </a:t>
            </a:r>
            <a:r>
              <a:rPr lang="ru-RU" dirty="0" smtClean="0"/>
              <a:t>стоимость которого варьируется в пределах 200 000 – 250 000 рублей.	 Срок окупаемости проекта составит приблизительно 2  года</a:t>
            </a:r>
            <a:r>
              <a:rPr lang="ru-RU" dirty="0"/>
              <a:t>.</a:t>
            </a:r>
            <a:r>
              <a:rPr lang="ru-RU" dirty="0" smtClean="0"/>
              <a:t>																															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39" y="2660579"/>
            <a:ext cx="4062454" cy="40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11315700" y="6637020"/>
            <a:ext cx="205816" cy="6554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34" name="Picture 10" descr="http://gladston.ru/upload/iblock/b59/img_1833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832" y="1189356"/>
            <a:ext cx="2328545" cy="274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5506" y="4037701"/>
            <a:ext cx="2343806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Бычков Никита </a:t>
            </a:r>
            <a:r>
              <a:rPr lang="ru-RU" sz="1400" dirty="0" smtClean="0"/>
              <a:t>–производитель</a:t>
            </a:r>
          </a:p>
          <a:p>
            <a:r>
              <a:rPr lang="ru-RU" sz="1400" dirty="0" smtClean="0"/>
              <a:t>Контактный номер 8-921-053-82-86</a:t>
            </a:r>
          </a:p>
          <a:p>
            <a:r>
              <a:rPr lang="ru-RU" sz="1400" dirty="0" err="1" smtClean="0"/>
              <a:t>Трекер</a:t>
            </a:r>
            <a:r>
              <a:rPr lang="ru-RU" sz="1400" dirty="0" smtClean="0"/>
              <a:t>: Антонова Юлия Валерьевна</a:t>
            </a:r>
            <a:endParaRPr lang="ru-RU" sz="1400" dirty="0" smtClean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593547" y="4038150"/>
            <a:ext cx="1825109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Буторов</a:t>
            </a:r>
            <a:r>
              <a:rPr lang="ru-RU" sz="1400" dirty="0" smtClean="0"/>
              <a:t> Семен </a:t>
            </a:r>
            <a:r>
              <a:rPr lang="ru-RU" sz="1400" dirty="0" smtClean="0"/>
              <a:t>– лидер</a:t>
            </a:r>
          </a:p>
          <a:p>
            <a:r>
              <a:rPr lang="ru-RU" sz="1400" dirty="0" smtClean="0"/>
              <a:t>Контактный номер 8-911-446-21-25</a:t>
            </a:r>
          </a:p>
          <a:p>
            <a:r>
              <a:rPr lang="ru-RU" sz="1400" dirty="0" err="1" smtClean="0"/>
              <a:t>Трекер</a:t>
            </a:r>
            <a:r>
              <a:rPr lang="ru-RU" sz="1400" dirty="0" smtClean="0"/>
              <a:t>: Антонова Юлия Валерьевна</a:t>
            </a:r>
            <a:endParaRPr lang="ru-RU" sz="1400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08551" y="4038151"/>
            <a:ext cx="1825109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Макаров </a:t>
            </a:r>
            <a:r>
              <a:rPr lang="ru-RU" sz="1400" dirty="0" smtClean="0"/>
              <a:t>Михаил-администратор</a:t>
            </a:r>
          </a:p>
          <a:p>
            <a:r>
              <a:rPr lang="ru-RU" sz="1400" dirty="0" err="1"/>
              <a:t>Трекер</a:t>
            </a:r>
            <a:r>
              <a:rPr lang="ru-RU" sz="1400"/>
              <a:t>: </a:t>
            </a:r>
            <a:r>
              <a:rPr lang="ru-RU" sz="1400" smtClean="0"/>
              <a:t>Антонова </a:t>
            </a:r>
            <a:r>
              <a:rPr lang="ru-RU" sz="1400" dirty="0"/>
              <a:t>Юлия Валерьевна</a:t>
            </a:r>
          </a:p>
          <a:p>
            <a:endParaRPr lang="ru-RU" dirty="0"/>
          </a:p>
        </p:txBody>
      </p:sp>
      <p:pic>
        <p:nvPicPr>
          <p:cNvPr id="1026" name="Picture 2" descr="https://sun9-70.userapi.com/impg/u3YlHBjicqZVKmWkOA3sfG7j1trpwTWFYIHUlQ/LdGcGCdyHsE.jpg?size=959x960&amp;quality=95&amp;sign=581ed860b617c24b3ba4ac1fe1abb17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46" y="1189356"/>
            <a:ext cx="2566694" cy="274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7.userapi.com/impg/kJE8Ls3_rjTkFmhO77HcYSwQWbO0-CHlnE89gQ/wxm1gnluTos.jpg?size=853x1280&amp;quality=95&amp;sign=38d5b6c97ad7664d136c18949dd1aa8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78" y="1189356"/>
            <a:ext cx="2842262" cy="274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purl.org/dc/elements/1.1/"/>
    <ds:schemaRef ds:uri="http://schemas.microsoft.com/office/2006/documentManagement/types"/>
    <ds:schemaRef ds:uri="2b9d9955-93fb-4bd4-bcdb-8e7ddc259c20"/>
    <ds:schemaRef ds:uri="http://purl.org/dc/terms/"/>
    <ds:schemaRef ds:uri="4c612441-9502-4d03-96ef-459065c861af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2551</TotalTime>
  <Words>578</Words>
  <Application>Microsoft Office PowerPoint</Application>
  <PresentationFormat>Произвольный</PresentationFormat>
  <Paragraphs>67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Презентация</vt:lpstr>
      <vt:lpstr>Разработка проекта внутренних инженерных систем с учётом энергосберегающих мероприятий для офисного зданиях </vt:lpstr>
      <vt:lpstr>Актуальность проекта</vt:lpstr>
      <vt:lpstr>Проблема</vt:lpstr>
      <vt:lpstr>Решение</vt:lpstr>
      <vt:lpstr>Один из вариантов утилизации теплоты вытяжного воздуха 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Admin</cp:lastModifiedBy>
  <cp:revision>310</cp:revision>
  <dcterms:created xsi:type="dcterms:W3CDTF">2022-04-04T12:37:27Z</dcterms:created>
  <dcterms:modified xsi:type="dcterms:W3CDTF">2023-11-22T06:34:55Z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