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27.jpg" ContentType="image/png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269" r:id="rId3"/>
    <p:sldId id="270" r:id="rId4"/>
    <p:sldId id="271" r:id="rId5"/>
    <p:sldId id="274" r:id="rId6"/>
    <p:sldId id="276" r:id="rId7"/>
    <p:sldId id="273" r:id="rId8"/>
    <p:sldId id="272" r:id="rId9"/>
    <p:sldId id="277" r:id="rId10"/>
    <p:sldId id="279" r:id="rId11"/>
    <p:sldId id="278" r:id="rId12"/>
    <p:sldId id="280" r:id="rId13"/>
    <p:sldId id="281" r:id="rId14"/>
  </p:sldIdLst>
  <p:sldSz cx="12192000" cy="6858000"/>
  <p:notesSz cx="12192000" cy="6858000"/>
  <p:embeddedFontLst>
    <p:embeddedFont>
      <p:font typeface="Bahnschrift Light Condensed" panose="020B0502040204020203" pitchFamily="34" charset="0"/>
      <p:regular r:id="rId16"/>
    </p:embeddedFont>
    <p:embeddedFont>
      <p:font typeface="Bahnschrift Light SemiCondensed" panose="020B0502040204020203" pitchFamily="34" charset="0"/>
      <p:regular r:id="rId17"/>
    </p:embeddedFont>
    <p:embeddedFont>
      <p:font typeface="Bahnschrift SemiCondensed" panose="020B0502040204020203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F99"/>
    <a:srgbClr val="4E577A"/>
    <a:srgbClr val="3C435E"/>
    <a:srgbClr val="FFCC99"/>
    <a:srgbClr val="9BA3BF"/>
    <a:srgbClr val="426666"/>
    <a:srgbClr val="000B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5" autoAdjust="0"/>
    <p:restoredTop sz="93772" autoAdjust="0"/>
  </p:normalViewPr>
  <p:slideViewPr>
    <p:cSldViewPr>
      <p:cViewPr varScale="1">
        <p:scale>
          <a:sx n="82" d="100"/>
          <a:sy n="82" d="100"/>
        </p:scale>
        <p:origin x="68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5891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362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011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557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93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93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041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041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041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041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041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B779-82A3-4BA9-B839-952E84C45A30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0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B779-82A3-4BA9-B839-952E84C45A30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4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B779-82A3-4BA9-B839-952E84C45A30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90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B779-82A3-4BA9-B839-952E84C45A30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77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B779-82A3-4BA9-B839-952E84C45A30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44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B779-82A3-4BA9-B839-952E84C45A30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0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B779-82A3-4BA9-B839-952E84C45A30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2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B779-82A3-4BA9-B839-952E84C45A30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8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B779-82A3-4BA9-B839-952E84C45A30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2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B779-82A3-4BA9-B839-952E84C45A30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3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B779-82A3-4BA9-B839-952E84C45A30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1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4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2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1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2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860994"/>
            <a:ext cx="651893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4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4" y="3175194"/>
            <a:ext cx="434576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2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183314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5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1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6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1" y="68769"/>
              <a:ext cx="2638651" cy="3692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2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1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6" y="2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491662"/>
            <a:ext cx="3774043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5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2" y="65756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9" y="3003412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464173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3926840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3" y="4738557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6"/>
            <a:ext cx="156501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7" y="3153598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600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2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5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1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6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1" y="68769"/>
              <a:ext cx="2638651" cy="3692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4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5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2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9" y="1526968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2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2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1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2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10" y="771576"/>
            <a:ext cx="651893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5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10712550" cy="43896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183314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1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6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1" y="68769"/>
              <a:ext cx="2638651" cy="3692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2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1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8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5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491662"/>
            <a:ext cx="3774043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2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5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183314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1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6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1" y="68769"/>
              <a:ext cx="2638651" cy="3692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4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2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6B779-82A3-4BA9-B839-952E84C45A30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9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49" r:id="rId12"/>
    <p:sldLayoutId id="2147483651" r:id="rId13"/>
    <p:sldLayoutId id="2147483652" r:id="rId14"/>
    <p:sldLayoutId id="2147483653" r:id="rId15"/>
    <p:sldLayoutId id="2147483654" r:id="rId16"/>
    <p:sldLayoutId id="2147483655" r:id="rId17"/>
    <p:sldLayoutId id="2147483656" r:id="rId18"/>
    <p:sldLayoutId id="2147483657" r:id="rId19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9.png"/><Relationship Id="rId5" Type="http://schemas.openxmlformats.org/officeDocument/2006/relationships/image" Target="../media/image6.jpeg"/><Relationship Id="rId10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0.png"/><Relationship Id="rId7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21.png"/><Relationship Id="rId4" Type="http://schemas.openxmlformats.org/officeDocument/2006/relationships/image" Target="../media/image11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0.png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31.png"/><Relationship Id="rId5" Type="http://schemas.openxmlformats.org/officeDocument/2006/relationships/image" Target="../media/image11.png"/><Relationship Id="rId10" Type="http://schemas.openxmlformats.org/officeDocument/2006/relationships/image" Target="../media/image30.png"/><Relationship Id="rId4" Type="http://schemas.openxmlformats.org/officeDocument/2006/relationships/image" Target="../media/image10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5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34.png"/><Relationship Id="rId4" Type="http://schemas.openxmlformats.org/officeDocument/2006/relationships/image" Target="../media/image10.png"/><Relationship Id="rId9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3C435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1" name="Google Shape;111;p1"/>
          <p:cNvPicPr/>
          <p:nvPr/>
        </p:nvPicPr>
        <p:blipFill>
          <a:blip r:embed="rId2">
            <a:alphaModFix/>
            <a:duotone>
              <a:prstClr val="black"/>
              <a:schemeClr val="tx2">
                <a:tint val="45000"/>
                <a:satMod val="400000"/>
              </a:schemeClr>
            </a:duotone>
          </a:blip>
          <a:stretch/>
        </p:blipFill>
        <p:spPr bwMode="auto">
          <a:xfrm>
            <a:off x="9840416" y="150796"/>
            <a:ext cx="2218851" cy="17660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423592" y="2276872"/>
            <a:ext cx="710878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InkSight</a:t>
            </a:r>
            <a:endParaRPr lang="ru-RU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Condensed" panose="020B0502040204020203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" r="77663" b="361"/>
          <a:stretch/>
        </p:blipFill>
        <p:spPr>
          <a:xfrm>
            <a:off x="0" y="0"/>
            <a:ext cx="273162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344480" y="150796"/>
            <a:ext cx="2042667" cy="521659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3724647" y="4138920"/>
            <a:ext cx="4392488" cy="0"/>
          </a:xfrm>
          <a:prstGeom prst="line">
            <a:avLst/>
          </a:prstGeom>
          <a:ln w="12700">
            <a:solidFill>
              <a:srgbClr val="636F9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4648" y="4149080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9BA3BF"/>
                </a:solidFill>
                <a:latin typeface="Bahnschrift Light Condensed" panose="020B0502040204020203" pitchFamily="34" charset="0"/>
              </a:rPr>
              <a:t>АВТОМАТИЗАЦИЯ СУДЕБНО-ПОЧЕРКОВЕДЧЕСКОЙ ЭКСПЕРТИЗЫ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675" t="14956" r="19575" b="25579"/>
          <a:stretch/>
        </p:blipFill>
        <p:spPr>
          <a:xfrm>
            <a:off x="10963945" y="5661248"/>
            <a:ext cx="1036711" cy="1036711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010" b="93720" l="19308" r="99308">
                        <a14:foregroundMark x1="34692" y1="35266" x2="36077" y2="25604"/>
                        <a14:foregroundMark x1="36846" y1="28986" x2="37308" y2="34783"/>
                        <a14:foregroundMark x1="39231" y1="36232" x2="39308" y2="58937"/>
                        <a14:foregroundMark x1="47000" y1="31401" x2="47769" y2="28502"/>
                        <a14:foregroundMark x1="47769" y1="28502" x2="47769" y2="28502"/>
                        <a14:foregroundMark x1="44308" y1="64734" x2="44538" y2="61836"/>
                        <a14:foregroundMark x1="49000" y1="31401" x2="49077" y2="55556"/>
                        <a14:foregroundMark x1="51692" y1="31884" x2="51462" y2="42512"/>
                        <a14:foregroundMark x1="53154" y1="44444" x2="54231" y2="59420"/>
                        <a14:foregroundMark x1="34692" y1="84541" x2="35077" y2="79227"/>
                        <a14:foregroundMark x1="34231" y1="80193" x2="34692" y2="85024"/>
                        <a14:foregroundMark x1="34385" y1="87923" x2="34846" y2="84541"/>
                        <a14:foregroundMark x1="36077" y1="82609" x2="36923" y2="82609"/>
                        <a14:foregroundMark x1="36000" y1="78744" x2="36000" y2="87440"/>
                        <a14:foregroundMark x1="37000" y1="78744" x2="37000" y2="87440"/>
                        <a14:foregroundMark x1="38077" y1="78744" x2="38154" y2="85990"/>
                        <a14:foregroundMark x1="39077" y1="80193" x2="38385" y2="82609"/>
                        <a14:foregroundMark x1="40231" y1="79710" x2="40231" y2="84058"/>
                        <a14:foregroundMark x1="40385" y1="87923" x2="40769" y2="87923"/>
                        <a14:foregroundMark x1="42154" y1="79710" x2="42308" y2="86473"/>
                        <a14:foregroundMark x1="44077" y1="79227" x2="44077" y2="87440"/>
                        <a14:foregroundMark x1="46154" y1="78744" x2="45923" y2="84541"/>
                        <a14:foregroundMark x1="46154" y1="86957" x2="46462" y2="87440"/>
                        <a14:foregroundMark x1="47769" y1="78261" x2="47769" y2="86957"/>
                        <a14:foregroundMark x1="48769" y1="79227" x2="48769" y2="86957"/>
                        <a14:foregroundMark x1="49846" y1="77778" x2="50615" y2="77778"/>
                        <a14:foregroundMark x1="50308" y1="78744" x2="50308" y2="86957"/>
                        <a14:foregroundMark x1="51769" y1="78261" x2="51692" y2="86473"/>
                        <a14:foregroundMark x1="53769" y1="78261" x2="54077" y2="78744"/>
                        <a14:foregroundMark x1="40462" y1="77778" x2="40846" y2="77778"/>
                        <a14:foregroundMark x1="40615" y1="82126" x2="41077" y2="82126"/>
                        <a14:foregroundMark x1="39231" y1="87440" x2="39231" y2="83092"/>
                        <a14:foregroundMark x1="54000" y1="87923" x2="54000" y2="79227"/>
                        <a14:foregroundMark x1="42231" y1="78261" x2="42846" y2="77778"/>
                        <a14:foregroundMark x1="44923" y1="78261" x2="44923" y2="80193"/>
                        <a14:foregroundMark x1="44538" y1="83092" x2="44846" y2="83092"/>
                        <a14:foregroundMark x1="46462" y1="77778" x2="46077" y2="77295"/>
                        <a14:foregroundMark x1="52462" y1="77778" x2="51385" y2="78261"/>
                        <a14:backgroundMark x1="40615" y1="79710" x2="40769" y2="80193"/>
                        <a14:backgroundMark x1="40615" y1="84058" x2="40615" y2="84058"/>
                        <a14:backgroundMark x1="44385" y1="80193" x2="44692" y2="80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494"/>
          <a:stretch/>
        </p:blipFill>
        <p:spPr bwMode="auto">
          <a:xfrm>
            <a:off x="6384032" y="684"/>
            <a:ext cx="3334549" cy="76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82731" y1="39609" x2="82731" y2="39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90" y="123400"/>
            <a:ext cx="1872208" cy="692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25"/>
          <a:stretch/>
        </p:blipFill>
        <p:spPr bwMode="auto">
          <a:xfrm>
            <a:off x="4799856" y="65391"/>
            <a:ext cx="1656184" cy="771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3C435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35360" y="256118"/>
            <a:ext cx="2054687" cy="5247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90872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ПРОБЛЕМА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801" y="5589240"/>
            <a:ext cx="1462153" cy="1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 bwMode="auto">
          <a:xfrm>
            <a:off x="839416" y="1988840"/>
            <a:ext cx="10528461" cy="2123658"/>
          </a:xfrm>
          <a:prstGeom prst="rect">
            <a:avLst/>
          </a:prstGeom>
          <a:solidFill>
            <a:srgbClr val="636F99"/>
          </a:solidFill>
          <a:ln>
            <a:solidFill>
              <a:srgbClr val="9BA3BF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Судебно-почерковедческая экспертиза – длительный и трудоёмкий процесс, подверженный искажению результатов исследования в связи с человеческим фактором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endParaRPr lang="ru-RU" sz="20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endParaRPr lang="ru-RU" sz="20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r>
              <a:rPr lang="ru-RU" sz="2400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</a:rPr>
              <a:t>ЗАДЕРЖКИ СУДЕБНОГО ПРОИЗВОДСТВА И УВЕЛИЧЕНИЕ ЗАТРАТ НА ЭКСПЕРТИЗУ</a:t>
            </a:r>
          </a:p>
        </p:txBody>
      </p:sp>
      <p:sp>
        <p:nvSpPr>
          <p:cNvPr id="18" name="Стрелка вправо 17"/>
          <p:cNvSpPr/>
          <p:nvPr/>
        </p:nvSpPr>
        <p:spPr>
          <a:xfrm rot="5400000">
            <a:off x="5730940" y="2936811"/>
            <a:ext cx="745412" cy="57766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85" y="131040"/>
            <a:ext cx="1652987" cy="77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017" y="178997"/>
            <a:ext cx="2947358" cy="67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 bwMode="auto">
          <a:xfrm>
            <a:off x="830424" y="3933056"/>
            <a:ext cx="10528461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endParaRPr lang="ru-RU" sz="2400" dirty="0">
              <a:solidFill>
                <a:srgbClr val="FFCC99"/>
              </a:solidFill>
              <a:latin typeface="Bahnschrift Light Condensed" panose="020B0502040204020203" pitchFamily="34" charset="0"/>
            </a:endParaRPr>
          </a:p>
          <a:p>
            <a:pPr algn="just"/>
            <a:r>
              <a:rPr lang="ru-RU" sz="2400" dirty="0">
                <a:solidFill>
                  <a:srgbClr val="FFCC99"/>
                </a:solidFill>
                <a:latin typeface="Bahnschrift Light Condensed" panose="020B0502040204020203" pitchFamily="34" charset="0"/>
              </a:rPr>
              <a:t>Предлагаемое решение: удовлетворить потребности государственных и негосударственных судебно-экспертных учреждений в повышении качества, скорости и надежности судебно-почерковедческой экспертизы посредством создания автоматизированной системы для её проведения.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391283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3C435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35360" y="256118"/>
            <a:ext cx="2054687" cy="5247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90872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ПРОДУКТ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801" y="5589240"/>
            <a:ext cx="1462153" cy="1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 bwMode="auto">
          <a:xfrm>
            <a:off x="792121" y="1957563"/>
            <a:ext cx="10528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CC99"/>
                </a:solidFill>
                <a:latin typeface="Bahnschrift Light Condensed" panose="020B0502040204020203" pitchFamily="34" charset="0"/>
              </a:rPr>
              <a:t>Автоматизированная система для проведения судебно-почерковедческих экспертиз, основанная на использовании больших нейронных сетей или алгоритмов машинного обучения.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85" y="131040"/>
            <a:ext cx="1652987" cy="77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017" y="178997"/>
            <a:ext cx="2947358" cy="67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 bwMode="auto">
          <a:xfrm>
            <a:off x="2639616" y="4657221"/>
            <a:ext cx="8680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Автоматизированная система, обеспечивает быстрое и точное сравнение почерков, устраняя задержки обработки дел, что является важным аспектом для судебных и следственных органов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1" y="3212976"/>
            <a:ext cx="1167576" cy="11675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47" y="4727722"/>
            <a:ext cx="1059325" cy="105932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 bwMode="auto">
          <a:xfrm>
            <a:off x="2659149" y="3381265"/>
            <a:ext cx="86614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В качестве потребителей могут выступать государственные (МВД, Минюст, МЧС) и негосударственные судебно-экспертные учреждения (далее СЭУ)</a:t>
            </a:r>
          </a:p>
        </p:txBody>
      </p:sp>
    </p:spTree>
    <p:extLst>
      <p:ext uri="{BB962C8B-B14F-4D97-AF65-F5344CB8AC3E}">
        <p14:creationId xmlns:p14="http://schemas.microsoft.com/office/powerpoint/2010/main" val="57700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3C435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35360" y="256118"/>
            <a:ext cx="2054687" cy="5247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90872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ТЕХНОЛОГИЯ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801" y="5589240"/>
            <a:ext cx="1462153" cy="1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 bwMode="auto">
          <a:xfrm>
            <a:off x="839416" y="1916832"/>
            <a:ext cx="104974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Система автоматизации процесса проведения судебно-почерковедческой экспертизы </a:t>
            </a:r>
            <a:r>
              <a:rPr lang="ru-RU" sz="2400" dirty="0">
                <a:solidFill>
                  <a:srgbClr val="FFCC99"/>
                </a:solidFill>
                <a:latin typeface="Bahnschrift Light Condensed" panose="020B0502040204020203" pitchFamily="34" charset="0"/>
              </a:rPr>
              <a:t>на основе нейронной сети или алгоритмов машинного обучения с формированием отчета прогнозирования вероятности ошибок результата при помощи методов статистического или математического моделирования,</a:t>
            </a:r>
            <a:r>
              <a:rPr lang="ru-RU" sz="24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 а также программное обеспечение для ПК или </a:t>
            </a:r>
            <a:r>
              <a:rPr lang="ru-RU" sz="2400" dirty="0" err="1">
                <a:solidFill>
                  <a:schemeClr val="bg1"/>
                </a:solidFill>
                <a:latin typeface="Bahnschrift Light Condensed" panose="020B0502040204020203" pitchFamily="34" charset="0"/>
              </a:rPr>
              <a:t>web</a:t>
            </a:r>
            <a:r>
              <a:rPr lang="ru-RU" sz="24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-сайт в качестве интерфейса коммуникации.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85" y="131040"/>
            <a:ext cx="1652987" cy="77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017" y="178997"/>
            <a:ext cx="2947358" cy="67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157" y="4214190"/>
            <a:ext cx="1548000" cy="154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132" y="4503094"/>
            <a:ext cx="1202100" cy="12021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0" y="4424709"/>
            <a:ext cx="1435460" cy="135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9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3C435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35360" y="256118"/>
            <a:ext cx="2054687" cy="5247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05273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УРОВЕНЬ ГОТОВНОСТИ ПРОЕКТА 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TRL2</a:t>
            </a:r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801" y="5589240"/>
            <a:ext cx="1462153" cy="1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85" y="131040"/>
            <a:ext cx="1652987" cy="77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017" y="178997"/>
            <a:ext cx="2947358" cy="67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75520" y="2136919"/>
            <a:ext cx="8861280" cy="1508105"/>
          </a:xfrm>
          <a:prstGeom prst="rect">
            <a:avLst/>
          </a:prstGeom>
          <a:solidFill>
            <a:srgbClr val="636F99"/>
          </a:solidFill>
          <a:ln>
            <a:solidFill>
              <a:srgbClr val="9BA3BF"/>
            </a:solidFill>
          </a:ln>
        </p:spPr>
        <p:txBody>
          <a:bodyPr wrap="square" rtlCol="0">
            <a:spAutoFit/>
          </a:bodyPr>
          <a:lstStyle/>
          <a:p>
            <a:pPr lvl="0" algn="ctr" rtl="0">
              <a:buClrTx/>
            </a:pPr>
            <a:r>
              <a:rPr lang="ru-RU" sz="2300" kern="1200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  <a:ea typeface="+mn-ea"/>
                <a:cs typeface="+mn-cs"/>
              </a:rPr>
              <a:t>МАТЕРИАЛЬНАЯ БАЗА И РЕСУРСЫ</a:t>
            </a:r>
          </a:p>
          <a:p>
            <a:pPr lvl="0" rtl="0">
              <a:buClrTx/>
            </a:pPr>
            <a:r>
              <a:rPr lang="ru-RU" sz="2300" kern="1200" dirty="0">
                <a:solidFill>
                  <a:prstClr val="white"/>
                </a:solidFill>
                <a:latin typeface="Bahnschrift Light Condensed" panose="020B0502040204020203" pitchFamily="34" charset="0"/>
                <a:ea typeface="+mn-ea"/>
                <a:cs typeface="+mn-cs"/>
              </a:rPr>
              <a:t>- ограничен бюджет, необходимо искать внешнее финансирование или партнерство</a:t>
            </a:r>
          </a:p>
          <a:p>
            <a:pPr lvl="0" rtl="0">
              <a:buClrTx/>
            </a:pPr>
            <a:r>
              <a:rPr lang="ru-RU" sz="2300" kern="1200" dirty="0">
                <a:solidFill>
                  <a:prstClr val="white"/>
                </a:solidFill>
                <a:latin typeface="Bahnschrift Light Condensed" panose="020B0502040204020203" pitchFamily="34" charset="0"/>
                <a:ea typeface="+mn-ea"/>
                <a:cs typeface="+mn-cs"/>
              </a:rPr>
              <a:t>-требуются большие вычислительные ресурсы для обучения и тестирования нейронных сетей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5519" y="4153143"/>
            <a:ext cx="8861281" cy="1508105"/>
          </a:xfrm>
          <a:prstGeom prst="rect">
            <a:avLst/>
          </a:prstGeom>
          <a:solidFill>
            <a:srgbClr val="636F99"/>
          </a:solidFill>
          <a:ln>
            <a:solidFill>
              <a:srgbClr val="9BA3BF"/>
            </a:solidFill>
          </a:ln>
        </p:spPr>
        <p:txBody>
          <a:bodyPr wrap="square" rtlCol="0">
            <a:spAutoFit/>
          </a:bodyPr>
          <a:lstStyle/>
          <a:p>
            <a:pPr lvl="0" algn="ctr" rtl="0">
              <a:buClrTx/>
            </a:pPr>
            <a:r>
              <a:rPr lang="ru-RU" sz="2300" kern="1200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  <a:ea typeface="+mn-ea"/>
                <a:cs typeface="+mn-cs"/>
              </a:rPr>
              <a:t>КАДРОВЫЙ ПОТЕНЦИАЛ</a:t>
            </a:r>
          </a:p>
          <a:p>
            <a:pPr lvl="0" rtl="0">
              <a:buClrTx/>
            </a:pPr>
            <a:r>
              <a:rPr lang="ru-RU" sz="2300" kern="1200" dirty="0">
                <a:solidFill>
                  <a:prstClr val="white"/>
                </a:solidFill>
                <a:latin typeface="Bahnschrift Light Condensed" panose="020B0502040204020203" pitchFamily="34" charset="0"/>
                <a:ea typeface="+mn-ea"/>
                <a:cs typeface="+mn-cs"/>
              </a:rPr>
              <a:t>- сформирована </a:t>
            </a:r>
            <a:r>
              <a:rPr lang="ru-RU" sz="2300" kern="1200" dirty="0" err="1">
                <a:solidFill>
                  <a:prstClr val="white"/>
                </a:solidFill>
                <a:latin typeface="Bahnschrift Light Condensed" panose="020B0502040204020203" pitchFamily="34" charset="0"/>
                <a:ea typeface="+mn-ea"/>
                <a:cs typeface="+mn-cs"/>
              </a:rPr>
              <a:t>мультидисциплинарная</a:t>
            </a:r>
            <a:r>
              <a:rPr lang="ru-RU" sz="2300" kern="1200" dirty="0">
                <a:solidFill>
                  <a:prstClr val="white"/>
                </a:solidFill>
                <a:latin typeface="Bahnschrift Light Condensed" panose="020B0502040204020203" pitchFamily="34" charset="0"/>
                <a:ea typeface="+mn-ea"/>
                <a:cs typeface="+mn-cs"/>
              </a:rPr>
              <a:t> команда с пониманием области машинного обучения, веб-разработки и судебной экспертизы</a:t>
            </a:r>
          </a:p>
          <a:p>
            <a:pPr lvl="0" rtl="0">
              <a:buClrTx/>
            </a:pPr>
            <a:r>
              <a:rPr lang="ru-RU" sz="2300" kern="1200" dirty="0">
                <a:solidFill>
                  <a:prstClr val="white"/>
                </a:solidFill>
                <a:latin typeface="Bahnschrift Light Condensed" panose="020B0502040204020203" pitchFamily="34" charset="0"/>
                <a:ea typeface="+mn-ea"/>
                <a:cs typeface="+mn-cs"/>
              </a:rPr>
              <a:t>- требуется привлечение внешних экспертов для заполнения пробелов в компетенциях</a:t>
            </a:r>
          </a:p>
        </p:txBody>
      </p:sp>
    </p:spTree>
    <p:extLst>
      <p:ext uri="{BB962C8B-B14F-4D97-AF65-F5344CB8AC3E}">
        <p14:creationId xmlns:p14="http://schemas.microsoft.com/office/powerpoint/2010/main" val="94403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3C435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35360" y="256118"/>
            <a:ext cx="2054687" cy="5247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06551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УРОВЕНЬ ГОТОВНОСТИ ПРОЕКТА 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TRL2</a:t>
            </a:r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801" y="5589240"/>
            <a:ext cx="1462153" cy="1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85" y="131040"/>
            <a:ext cx="1652987" cy="77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017" y="178997"/>
            <a:ext cx="2947358" cy="67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75520" y="2147372"/>
            <a:ext cx="8861280" cy="1569660"/>
          </a:xfrm>
          <a:prstGeom prst="rect">
            <a:avLst/>
          </a:prstGeom>
          <a:solidFill>
            <a:srgbClr val="636F99"/>
          </a:solidFill>
          <a:ln>
            <a:solidFill>
              <a:srgbClr val="9BA3BF"/>
            </a:solidFill>
          </a:ln>
        </p:spPr>
        <p:txBody>
          <a:bodyPr wrap="square" rtlCol="0">
            <a:spAutoFit/>
          </a:bodyPr>
          <a:lstStyle/>
          <a:p>
            <a:pPr algn="ctr">
              <a:buClr>
                <a:srgbClr val="FFCC99"/>
              </a:buClr>
              <a:buFontTx/>
              <a:buNone/>
            </a:pPr>
            <a:r>
              <a:rPr lang="ru-RU" sz="2400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</a:rPr>
              <a:t>ОРГАНИЗАЦИОННОЕ РАЗВИТИЕ</a:t>
            </a:r>
          </a:p>
          <a:p>
            <a:pPr rtl="0">
              <a:buClr>
                <a:schemeClr val="bg1"/>
              </a:buClr>
              <a:defRPr/>
            </a:pPr>
            <a:r>
              <a:rPr lang="ru-RU" sz="24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- выявлен основной концептуальный подход системы</a:t>
            </a:r>
          </a:p>
          <a:p>
            <a:pPr rtl="0">
              <a:buClr>
                <a:schemeClr val="bg1"/>
              </a:buClr>
              <a:defRPr/>
            </a:pPr>
            <a:r>
              <a:rPr lang="ru-RU" sz="24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- определены роли в команде</a:t>
            </a:r>
          </a:p>
          <a:p>
            <a:pPr>
              <a:buClr>
                <a:schemeClr val="bg1"/>
              </a:buClr>
            </a:pPr>
            <a:r>
              <a:rPr lang="ru-RU" sz="24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- сформирована инициативная группа студентов-исследователей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5519" y="4153143"/>
            <a:ext cx="8861281" cy="1508105"/>
          </a:xfrm>
          <a:prstGeom prst="rect">
            <a:avLst/>
          </a:prstGeom>
          <a:solidFill>
            <a:srgbClr val="636F99"/>
          </a:solidFill>
          <a:ln>
            <a:solidFill>
              <a:srgbClr val="9BA3BF"/>
            </a:solidFill>
          </a:ln>
        </p:spPr>
        <p:txBody>
          <a:bodyPr wrap="square" rtlCol="0">
            <a:spAutoFit/>
          </a:bodyPr>
          <a:lstStyle/>
          <a:p>
            <a:pPr lvl="0" algn="ctr" rtl="0">
              <a:buClrTx/>
            </a:pPr>
            <a:r>
              <a:rPr lang="ru-RU" sz="2300" kern="1200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  <a:ea typeface="+mn-ea"/>
                <a:cs typeface="+mn-cs"/>
              </a:rPr>
              <a:t>ПО ИТОГАМ АКСЕЛЕРАЦИОННОЙ ПРОГРАММЫ</a:t>
            </a:r>
          </a:p>
          <a:p>
            <a:pPr lvl="0" rtl="0">
              <a:buClrTx/>
            </a:pPr>
            <a:r>
              <a:rPr lang="ru-RU" sz="2300" kern="1200" dirty="0">
                <a:solidFill>
                  <a:prstClr val="white"/>
                </a:solidFill>
                <a:latin typeface="Bahnschrift Light Condensed" panose="020B0502040204020203" pitchFamily="34" charset="0"/>
                <a:ea typeface="+mn-ea"/>
                <a:cs typeface="+mn-cs"/>
              </a:rPr>
              <a:t>- уточнена проблематика и потребности целевого рынка</a:t>
            </a:r>
          </a:p>
          <a:p>
            <a:pPr lvl="0" rtl="0">
              <a:buClrTx/>
            </a:pPr>
            <a:r>
              <a:rPr lang="ru-RU" sz="2300" kern="1200" dirty="0">
                <a:solidFill>
                  <a:prstClr val="white"/>
                </a:solidFill>
                <a:latin typeface="Bahnschrift Light Condensed" panose="020B0502040204020203" pitchFamily="34" charset="0"/>
                <a:ea typeface="+mn-ea"/>
                <a:cs typeface="+mn-cs"/>
              </a:rPr>
              <a:t>- разработана базовая концепция алгоритмов и работы системы</a:t>
            </a:r>
          </a:p>
          <a:p>
            <a:pPr lvl="0" rtl="0">
              <a:buClrTx/>
            </a:pPr>
            <a:r>
              <a:rPr lang="ru-RU" sz="2300" kern="1200" dirty="0">
                <a:solidFill>
                  <a:prstClr val="white"/>
                </a:solidFill>
                <a:latin typeface="Bahnschrift Light Condensed" panose="020B0502040204020203" pitchFamily="34" charset="0"/>
                <a:ea typeface="+mn-ea"/>
                <a:cs typeface="+mn-cs"/>
              </a:rPr>
              <a:t>- создана презентация проекта для инвесторов и партнеров</a:t>
            </a:r>
          </a:p>
        </p:txBody>
      </p:sp>
    </p:spTree>
    <p:extLst>
      <p:ext uri="{BB962C8B-B14F-4D97-AF65-F5344CB8AC3E}">
        <p14:creationId xmlns:p14="http://schemas.microsoft.com/office/powerpoint/2010/main" val="2987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3C435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335360" y="256118"/>
            <a:ext cx="2054687" cy="5247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05273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РЫНОК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801" y="5589240"/>
            <a:ext cx="1462153" cy="1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 bwMode="auto">
          <a:xfrm>
            <a:off x="623391" y="2012907"/>
            <a:ext cx="10945217" cy="2677656"/>
          </a:xfrm>
          <a:prstGeom prst="rect">
            <a:avLst/>
          </a:prstGeom>
          <a:solidFill>
            <a:srgbClr val="636F99"/>
          </a:solidFill>
          <a:ln>
            <a:solidFill>
              <a:srgbClr val="9BA3B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Согласно статистке (ЭКЦ МВД России, РФЦСЭ Минюста России и др.) в стране на протяжении трех десятилетий наблюдается устойчивый рост производства судебно-почерковедческих экспертиз, в связи с увеличением документооборота и высоким уровнем его вовлечения в криминальную сферу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just"/>
            <a:endParaRPr lang="ru-RU" sz="24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just"/>
            <a:endParaRPr lang="ru-RU" sz="24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r>
              <a:rPr lang="ru-RU" sz="2400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</a:rPr>
              <a:t>НАЛИЧИЕ ЗАИНТЕРЕСОВАННЫХ И ПЛАТЕЖЕСПОСОБНЫХ ПОТРЕБИТЕЛЕЙ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85" y="131040"/>
            <a:ext cx="1652987" cy="77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017" y="178997"/>
            <a:ext cx="2947358" cy="67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3356992"/>
            <a:ext cx="579438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6032" y1="21136" x2="33413" y2="11514"/>
                        <a14:foregroundMark x1="46825" y1="14748" x2="41984" y2="188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114" y="5013176"/>
            <a:ext cx="1463150" cy="147244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042" y="5157192"/>
            <a:ext cx="1285154" cy="1277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768" y="5019491"/>
            <a:ext cx="962724" cy="14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21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3C435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335360" y="256118"/>
            <a:ext cx="2054687" cy="5247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05273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АНАЛОГИ И КОНКУРЕНТЫ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801" y="5589240"/>
            <a:ext cx="1462153" cy="1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 bwMode="auto">
          <a:xfrm>
            <a:off x="2249076" y="2086886"/>
            <a:ext cx="90573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rgbClr val="FFCC99"/>
                </a:solidFill>
                <a:latin typeface="Bahnschrift Light Condensed" panose="020B0502040204020203" pitchFamily="34" charset="0"/>
              </a:rPr>
              <a:t>Аналогом данной разработки является традиционный метод производства почерковедческой экспертизы. </a:t>
            </a:r>
            <a:r>
              <a:rPr lang="ru-RU" sz="24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В свою очередь предлагаемая система автоматизации, созданная на основе передовых технологий машинного обучения превосходит существующий метод по следующим критериям: быстрота, качество, точность.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85" y="131040"/>
            <a:ext cx="1652987" cy="77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017" y="178997"/>
            <a:ext cx="2947358" cy="67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50" y="4500992"/>
            <a:ext cx="1082505" cy="10825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7000">
                        <a14:foregroundMark x1="37444" y1="41154" x2="37444" y2="55577"/>
                        <a14:foregroundMark x1="44000" y1="40962" x2="43556" y2="559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68" y="2588330"/>
            <a:ext cx="1620179" cy="93610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2228571" y="4072749"/>
            <a:ext cx="90778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FFCC99"/>
                </a:solidFill>
                <a:latin typeface="Bahnschrift Light Condensed" pitchFamily="34" charset="0"/>
              </a:rPr>
              <a:t>Потенциальными конкурентами являются экспертно-криминалистические подразделения органов внутренних дел (далее ЭКП ОВД),</a:t>
            </a:r>
            <a:r>
              <a:rPr lang="ru-RU" sz="2400" dirty="0">
                <a:solidFill>
                  <a:schemeClr val="bg1"/>
                </a:solidFill>
                <a:latin typeface="Bahnschrift Light Condensed" pitchFamily="34" charset="0"/>
              </a:rPr>
              <a:t> занимающиеся разработкой и совершенствованием криминалистических средств и методов. Однако из-за ограниченности бюджетного финансирования данные организации не могут полноценно конкурировать с представленной разработкой.</a:t>
            </a:r>
          </a:p>
        </p:txBody>
      </p:sp>
    </p:spTree>
    <p:extLst>
      <p:ext uri="{BB962C8B-B14F-4D97-AF65-F5344CB8AC3E}">
        <p14:creationId xmlns:p14="http://schemas.microsoft.com/office/powerpoint/2010/main" val="370452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3C435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35360" y="256118"/>
            <a:ext cx="2054687" cy="5247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05273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БИЗНЕС-МОДЕЛЬ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801" y="5589240"/>
            <a:ext cx="1462153" cy="1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85" y="131040"/>
            <a:ext cx="1652987" cy="77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017" y="178997"/>
            <a:ext cx="2947358" cy="67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0358" y="4365104"/>
            <a:ext cx="49429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Партнерские отношения с пользователями/оказание различных услуг для поддержания связи и дальнейшего развития технологии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548" y="3068960"/>
            <a:ext cx="2212844" cy="22128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 bwMode="auto">
          <a:xfrm>
            <a:off x="125341" y="2492896"/>
            <a:ext cx="4896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Возмездное предоставление временной лицензии на использование разработки на определенный срок 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7215479" y="4365104"/>
            <a:ext cx="50224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Предоставление консультации и обучение для клиентов, </a:t>
            </a:r>
          </a:p>
          <a:p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использующих технологии </a:t>
            </a:r>
          </a:p>
          <a:p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и продукты «</a:t>
            </a:r>
            <a:r>
              <a:rPr lang="en-US" sz="2400" dirty="0" err="1">
                <a:solidFill>
                  <a:schemeClr val="bg1"/>
                </a:solidFill>
                <a:latin typeface="Bahnschrift Light SemiCondensed" pitchFamily="34" charset="0"/>
              </a:rPr>
              <a:t>InkSight</a:t>
            </a:r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»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7215480" y="2492896"/>
            <a:ext cx="4883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Для финансирования </a:t>
            </a:r>
          </a:p>
          <a:p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разработки и коммерциализации </a:t>
            </a:r>
          </a:p>
          <a:p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продуктов планируется </a:t>
            </a:r>
          </a:p>
          <a:p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привлечение инвестиций</a:t>
            </a:r>
          </a:p>
        </p:txBody>
      </p:sp>
    </p:spTree>
    <p:extLst>
      <p:ext uri="{BB962C8B-B14F-4D97-AF65-F5344CB8AC3E}">
        <p14:creationId xmlns:p14="http://schemas.microsoft.com/office/powerpoint/2010/main" val="41446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3C435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35360" y="256118"/>
            <a:ext cx="2054687" cy="5247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857969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ФИНАНСОВЫЙ ПЛАН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801" y="170656"/>
            <a:ext cx="1462153" cy="1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205" y="131040"/>
            <a:ext cx="1652987" cy="77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146" y="178997"/>
            <a:ext cx="2947358" cy="67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292191"/>
              </p:ext>
            </p:extLst>
          </p:nvPr>
        </p:nvGraphicFramePr>
        <p:xfrm>
          <a:off x="551385" y="2060848"/>
          <a:ext cx="11089230" cy="426892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047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4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803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Доходы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</a:t>
                      </a:r>
                      <a:r>
                        <a:rPr lang="ru-RU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Единоразовые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Bahnschrift Light Condensed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4 365 000 ₽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Клиенты, чел.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34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Разработка </a:t>
                      </a:r>
                      <a:r>
                        <a:rPr lang="ru-RU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нейросети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Bahnschrift Light Condensed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4 000 000 ₽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6 000 000 ₽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Стоимость лицензии, руб. в мес.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  500 000 ₽ 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Разработка ПО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250 000 ₽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Выручка, руб. в мес.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1 500 000 ₽ 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31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Разработка Вебсайта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100 000 ₽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Прибыль, руб. в мес.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1 263 500 ₽ 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Оформление патента</a:t>
                      </a:r>
                      <a:r>
                        <a:rPr lang="ru-RU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лицензионного договора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15 000 ₽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Постоянные, руб. в мес.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151 500 ₽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Окупаемость, мес.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3,6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5,2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4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Обучение и обслуживание нейронной сети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75 000 ₽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Аренда выделенного сервера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25 000 ₽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4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Реклама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50 000 ₽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4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Интернет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1 500 ₽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4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Переменные, руб. в мес.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85 000 ₽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4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Получение сравнительных образцов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10 000 ₽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4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З/п программистов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75 000 ₽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4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Итог: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4 601 500 ₽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6 601 500 ₽</a:t>
                      </a:r>
                    </a:p>
                  </a:txBody>
                  <a:tcPr marL="9525" marR="9525" marT="9525" marB="0" anchor="ctr">
                    <a:solidFill>
                      <a:srgbClr val="636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7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   Из них в месяц: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236 500 ₽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Bahnschrift Light Condensed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9BA3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55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3C435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35360" y="256118"/>
            <a:ext cx="2054687" cy="5247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05273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СОЦИАЛЬНО-ЗНАЧИМЫЕ ЭФФЕКТЫ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801" y="5589240"/>
            <a:ext cx="1462153" cy="1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85" y="131040"/>
            <a:ext cx="1652987" cy="77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017" y="178997"/>
            <a:ext cx="2947358" cy="67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959" y="1844824"/>
            <a:ext cx="1008112" cy="10081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5"/>
          <a:stretch/>
        </p:blipFill>
        <p:spPr>
          <a:xfrm>
            <a:off x="2675181" y="1916832"/>
            <a:ext cx="1125923" cy="1018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 bwMode="auto">
          <a:xfrm>
            <a:off x="797672" y="2965008"/>
            <a:ext cx="4880943" cy="3416320"/>
          </a:xfrm>
          <a:prstGeom prst="rect">
            <a:avLst/>
          </a:prstGeom>
          <a:solidFill>
            <a:srgbClr val="636F99"/>
          </a:solidFill>
          <a:ln>
            <a:solidFill>
              <a:srgbClr val="9BA3B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КАЧЕСТВЕННЫЙ ЭФФЕКТ</a:t>
            </a:r>
          </a:p>
          <a:p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 - делегирование задач на автоматизированные системы</a:t>
            </a:r>
          </a:p>
          <a:p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 - уменьшение нагрузки на человеческий ресурс</a:t>
            </a:r>
          </a:p>
          <a:p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 - минимизация человеческого фактора</a:t>
            </a:r>
          </a:p>
          <a:p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 - облегчение поиска квалифицированных специалистов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6567544" y="2965008"/>
            <a:ext cx="4880943" cy="2308324"/>
          </a:xfrm>
          <a:prstGeom prst="rect">
            <a:avLst/>
          </a:prstGeom>
          <a:solidFill>
            <a:srgbClr val="636F99"/>
          </a:solidFill>
          <a:ln>
            <a:solidFill>
              <a:srgbClr val="9BA3B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 </a:t>
            </a:r>
            <a:r>
              <a:rPr lang="ru-RU" sz="2400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КОЛИЧЕСТВЕННЫЙ ЭФФЕКТ</a:t>
            </a:r>
          </a:p>
          <a:p>
            <a:pPr>
              <a:buClr>
                <a:schemeClr val="bg1"/>
              </a:buClr>
            </a:pPr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 - экономическая выгода</a:t>
            </a:r>
          </a:p>
          <a:p>
            <a:pPr>
              <a:buClr>
                <a:schemeClr val="bg1"/>
              </a:buClr>
            </a:pPr>
            <a:r>
              <a:rPr lang="ru-RU" sz="2400" dirty="0">
                <a:solidFill>
                  <a:schemeClr val="bg1"/>
                </a:solidFill>
                <a:latin typeface="Bahnschrift Light SemiCondensed" pitchFamily="34" charset="0"/>
              </a:rPr>
              <a:t> - сокращение расходов государственного и муниципального бюджета </a:t>
            </a:r>
          </a:p>
          <a:p>
            <a:pPr>
              <a:buClr>
                <a:schemeClr val="bg1"/>
              </a:buClr>
            </a:pP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70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3C435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35360" y="256118"/>
            <a:ext cx="2054687" cy="5247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05273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КОМАНДА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801" y="5589240"/>
            <a:ext cx="1462153" cy="1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85" y="131040"/>
            <a:ext cx="1652987" cy="77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017" y="178997"/>
            <a:ext cx="2947358" cy="67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104" y="2673136"/>
            <a:ext cx="1980000" cy="198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8" t="31126" r="29476" b="28114"/>
          <a:stretch/>
        </p:blipFill>
        <p:spPr>
          <a:xfrm>
            <a:off x="7326916" y="2492896"/>
            <a:ext cx="1980000" cy="1980000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3" t="30508" r="22163" b="27750"/>
          <a:stretch/>
        </p:blipFill>
        <p:spPr>
          <a:xfrm>
            <a:off x="2783632" y="2492896"/>
            <a:ext cx="1980000" cy="1980000"/>
          </a:xfrm>
          <a:prstGeom prst="ellipse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1" r="10796" b="23290"/>
          <a:stretch/>
        </p:blipFill>
        <p:spPr>
          <a:xfrm>
            <a:off x="551384" y="2276872"/>
            <a:ext cx="1980000" cy="1980000"/>
          </a:xfrm>
          <a:prstGeom prst="ellipse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1" t="6960" r="12051" b="36115"/>
          <a:stretch/>
        </p:blipFill>
        <p:spPr>
          <a:xfrm>
            <a:off x="9588608" y="2276872"/>
            <a:ext cx="1980000" cy="1980000"/>
          </a:xfrm>
          <a:prstGeom prst="ellipse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799397" y="4809346"/>
            <a:ext cx="25954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ЛИДЕР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Bahnschrift Light SemiCondensed" pitchFamily="34" charset="0"/>
              </a:rPr>
              <a:t>Долгова Алина</a:t>
            </a:r>
          </a:p>
        </p:txBody>
      </p:sp>
      <p:sp>
        <p:nvSpPr>
          <p:cNvPr id="22" name="TextBox 21"/>
          <p:cNvSpPr txBox="1"/>
          <p:nvPr/>
        </p:nvSpPr>
        <p:spPr bwMode="auto">
          <a:xfrm>
            <a:off x="7019189" y="4593322"/>
            <a:ext cx="25954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ПРЕДПРИНИМАТЕЛЬ</a:t>
            </a:r>
            <a:endParaRPr lang="ru-RU" sz="2000" b="1" dirty="0">
              <a:solidFill>
                <a:schemeClr val="bg1"/>
              </a:solidFill>
              <a:latin typeface="Bahnschrift Light SemiCondensed" pitchFamily="34" charset="0"/>
            </a:endParaRP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Bahnschrift Light SemiCondensed" pitchFamily="34" charset="0"/>
              </a:rPr>
              <a:t>Саргсян Гурген</a:t>
            </a:r>
            <a:endParaRPr lang="ru-RU" sz="2000" b="1" dirty="0">
              <a:solidFill>
                <a:srgbClr val="FFCC99"/>
              </a:solidFill>
              <a:latin typeface="Bahnschrift Light SemiCondense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2475905" y="4593322"/>
            <a:ext cx="25954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ПРОИЗВОДИТЕЛЬ</a:t>
            </a:r>
            <a:endParaRPr lang="ru-RU" sz="2000" b="1" dirty="0">
              <a:solidFill>
                <a:schemeClr val="bg1"/>
              </a:solidFill>
              <a:latin typeface="Bahnschrift Light SemiCondensed" pitchFamily="34" charset="0"/>
            </a:endParaRP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Bahnschrift Light SemiCondensed" pitchFamily="34" charset="0"/>
              </a:rPr>
              <a:t>Семейкина Мария</a:t>
            </a:r>
            <a:endParaRPr lang="ru-RU" sz="2000" b="1" dirty="0">
              <a:solidFill>
                <a:srgbClr val="FFCC99"/>
              </a:solidFill>
              <a:latin typeface="Bahnschrift Light SemiCondensed" pitchFamily="34" charset="0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243657" y="4373830"/>
            <a:ext cx="25954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ИНТЕГРАТОР</a:t>
            </a:r>
            <a:endParaRPr lang="ru-RU" sz="2000" b="1" dirty="0">
              <a:solidFill>
                <a:schemeClr val="bg1"/>
              </a:solidFill>
              <a:latin typeface="Bahnschrift Light SemiCondensed" pitchFamily="34" charset="0"/>
            </a:endParaRP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Bahnschrift Light SemiCondensed" pitchFamily="34" charset="0"/>
              </a:rPr>
              <a:t>Корольчук Валерия</a:t>
            </a:r>
            <a:endParaRPr lang="ru-RU" sz="2000" b="1" dirty="0">
              <a:solidFill>
                <a:srgbClr val="FFCC99"/>
              </a:solidFill>
              <a:latin typeface="Bahnschrift Light SemiCondensed" pitchFamily="34" charset="0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9280881" y="4373830"/>
            <a:ext cx="25954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АДМИНИСТРАТОР</a:t>
            </a:r>
            <a:endParaRPr lang="ru-RU" sz="2000" b="1" dirty="0">
              <a:solidFill>
                <a:schemeClr val="bg1"/>
              </a:solidFill>
              <a:latin typeface="Bahnschrift Light SemiCondensed" pitchFamily="34" charset="0"/>
            </a:endParaRP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Bahnschrift Light SemiCondensed" pitchFamily="34" charset="0"/>
              </a:rPr>
              <a:t>Акимов Виталий</a:t>
            </a:r>
            <a:endParaRPr lang="ru-RU" sz="2000" b="1" dirty="0">
              <a:solidFill>
                <a:srgbClr val="FFCC99"/>
              </a:solidFill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18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3C435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35360" y="256118"/>
            <a:ext cx="2054687" cy="5247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05273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КОНТАКТНАЯ ИНФОРМАЦИЯ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801" y="5589240"/>
            <a:ext cx="1462153" cy="1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85" y="131040"/>
            <a:ext cx="1652987" cy="77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017" y="178997"/>
            <a:ext cx="2947358" cy="67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352" y="2592288"/>
            <a:ext cx="1268760" cy="12687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6" t="34163" r="19119" b="31402"/>
          <a:stretch/>
        </p:blipFill>
        <p:spPr>
          <a:xfrm>
            <a:off x="1487488" y="2275809"/>
            <a:ext cx="3235011" cy="3897424"/>
          </a:xfrm>
          <a:prstGeom prst="round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980266"/>
            <a:ext cx="721458" cy="6728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32104" y="3901355"/>
            <a:ext cx="3619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itchFamily="34" charset="0"/>
              </a:rPr>
              <a:t>8</a:t>
            </a: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itchFamily="34" charset="0"/>
              </a:rPr>
              <a:t> </a:t>
            </a:r>
            <a:r>
              <a:rPr lang="ru-RU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itchFamily="34" charset="0"/>
              </a:rPr>
              <a:t>(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itchFamily="34" charset="0"/>
              </a:rPr>
              <a:t>904) 774 – 44 - 21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32104" y="2903502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itchFamily="34" charset="0"/>
              </a:rPr>
              <a:t>vvv.aaa0722@mail.ru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3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1262</TotalTime>
  <Words>740</Words>
  <Application>Microsoft Office PowerPoint</Application>
  <DocSecurity>0</DocSecurity>
  <PresentationFormat>Широкоэкранный</PresentationFormat>
  <Paragraphs>167</Paragraphs>
  <Slides>13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Bahnschrift SemiCondensed</vt:lpstr>
      <vt:lpstr>Bahnschrift Light SemiCondensed</vt:lpstr>
      <vt:lpstr>Arial</vt:lpstr>
      <vt:lpstr>Helvetica Neue</vt:lpstr>
      <vt:lpstr>Calibri</vt:lpstr>
      <vt:lpstr>Bahnschrift Light Condensed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Виталий Акимов СЭ-201</cp:lastModifiedBy>
  <cp:revision>156</cp:revision>
  <dcterms:modified xsi:type="dcterms:W3CDTF">2023-12-06T15:08:01Z</dcterms:modified>
  <dc:identifier/>
  <dc:language/>
  <cp:version/>
</cp:coreProperties>
</file>