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1"/>
  </p:sldMasterIdLst>
  <p:notesMasterIdLst>
    <p:notesMasterId r:id="rId11"/>
  </p:notesMasterIdLst>
  <p:sldIdLst>
    <p:sldId id="256" r:id="rId2"/>
    <p:sldId id="264" r:id="rId3"/>
    <p:sldId id="257" r:id="rId4"/>
    <p:sldId id="266" r:id="rId5"/>
    <p:sldId id="268" r:id="rId6"/>
    <p:sldId id="269" r:id="rId7"/>
    <p:sldId id="262" r:id="rId8"/>
    <p:sldId id="263" r:id="rId9"/>
    <p:sldId id="26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EF"/>
    <a:srgbClr val="F2F2F2"/>
    <a:srgbClr val="E0E0E0"/>
    <a:srgbClr val="CDC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70" autoAdjust="0"/>
    <p:restoredTop sz="92075" autoAdjust="0"/>
  </p:normalViewPr>
  <p:slideViewPr>
    <p:cSldViewPr snapToGrid="0" snapToObjects="1" showGuides="1">
      <p:cViewPr>
        <p:scale>
          <a:sx n="100" d="100"/>
          <a:sy n="100" d="100"/>
        </p:scale>
        <p:origin x="-298" y="8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EA6DE2-8F62-314B-BF17-532492BA1EDC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DD5905-F791-C74B-A6B2-5351758DE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732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D5905-F791-C74B-A6B2-5351758DE3C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490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D5905-F791-C74B-A6B2-5351758DE3C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549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914AA-3082-458C-8705-0E6F14E0C205}" type="datetime1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7447F-376F-428B-B435-81D3D3831F9F}" type="datetime1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08B3B-21C2-48E2-A08B-0805249ABFC3}" type="datetime1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6DC9-2EE8-4D65-9AAE-18C4197726E4}" type="datetime1">
              <a:rPr lang="ru-RU" smtClean="0"/>
              <a:t>27.10.2024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B24-8A08-4874-8978-97F37D300327}" type="datetime1">
              <a:rPr lang="ru-RU" smtClean="0"/>
              <a:t>27.10.2024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E7E0-731F-484F-B751-9DE9CCA7C196}" type="datetime1">
              <a:rPr lang="ru-RU" smtClean="0"/>
              <a:t>27.10.2024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8B41-FE38-4C89-9F74-23C3DADBEFC6}" type="datetime1">
              <a:rPr lang="ru-RU" smtClean="0"/>
              <a:t>27.10.2024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03A69-7E3A-4F04-B749-3E2A2A42614F}" type="datetime1">
              <a:rPr lang="ru-RU" smtClean="0"/>
              <a:t>27.10.2024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7F11B-8257-4D54-92D1-2D82A2A9ADA0}" type="datetime1">
              <a:rPr lang="ru-RU" smtClean="0"/>
              <a:t>27.10.2024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CC58-558D-4299-8535-32DBD62B9B7E}" type="datetime1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39642-5153-4053-A9E3-51EF31EDC0A9}" type="datetime1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0DA6B22-532D-4990-B53E-6809A2FB1F1D}" type="datetime1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61EB464-EA12-814F-9B67-23A25253A29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7" Type="http://schemas.openxmlformats.org/officeDocument/2006/relationships/image" Target="../media/image8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.png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6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6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6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0.png" /><Relationship Id="rId5" Type="http://schemas.openxmlformats.org/officeDocument/2006/relationships/image" Target="../media/image19.jpeg" /><Relationship Id="rId4" Type="http://schemas.openxmlformats.org/officeDocument/2006/relationships/image" Target="../media/image18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+yANZi6gdX1E3YjAy" TargetMode="External" /><Relationship Id="rId2" Type="http://schemas.openxmlformats.org/officeDocument/2006/relationships/hyperlink" Target="https://pt.2035.university/project/mik-teleskop" TargetMode="Externa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7417D9-1C5B-D44D-BCEF-F18E49C9D0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536655"/>
            <a:ext cx="9763125" cy="166005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Создание телескопической антенны для FPV- дрона</a:t>
            </a:r>
            <a:endParaRPr lang="ru-RU" sz="2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295C78A-19AC-B74C-A3E8-CC3D1508EE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350" y="3388099"/>
            <a:ext cx="11172825" cy="316155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dirty="0">
                <a:solidFill>
                  <a:schemeClr val="tx1"/>
                </a:solidFill>
              </a:rPr>
              <a:t>Компания-заказчик: ООО «Акватория»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dirty="0">
                <a:solidFill>
                  <a:schemeClr val="tx1"/>
                </a:solidFill>
              </a:rPr>
              <a:t>Название команды: 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МИК Телескоп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dirty="0">
                <a:solidFill>
                  <a:schemeClr val="tx1"/>
                </a:solidFill>
              </a:rPr>
              <a:t>Куратор: 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Баранов Александр Михайлович, </a:t>
            </a:r>
            <a:r>
              <a:rPr lang="ru-RU" sz="2000" dirty="0">
                <a:solidFill>
                  <a:schemeClr val="tx1"/>
                </a:solidFill>
                <a:latin typeface="+mj-lt"/>
              </a:rPr>
              <a:t>доктор технических наук, профессор кафедры 1204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la-Latn" dirty="0">
                <a:solidFill>
                  <a:schemeClr val="tx1"/>
                </a:solidFill>
              </a:rPr>
              <a:t>Te</a:t>
            </a:r>
            <a:r>
              <a:rPr lang="en-US" dirty="0">
                <a:solidFill>
                  <a:schemeClr val="tx1"/>
                </a:solidFill>
              </a:rPr>
              <a:t>amlead</a:t>
            </a:r>
            <a:r>
              <a:rPr lang="ru-RU" dirty="0">
                <a:solidFill>
                  <a:schemeClr val="tx1"/>
                </a:solidFill>
              </a:rPr>
              <a:t>: </a:t>
            </a:r>
            <a:r>
              <a:rPr lang="ru-RU" dirty="0">
                <a:solidFill>
                  <a:schemeClr val="tx1"/>
                </a:solidFill>
                <a:latin typeface="+mj-lt"/>
              </a:rPr>
              <a:t>Баранова Екатерина Александровна,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студент МАИ 4 курс 9 институт 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16970" r="8952" b="16168"/>
          <a:stretch/>
        </p:blipFill>
        <p:spPr>
          <a:xfrm>
            <a:off x="4676775" y="485332"/>
            <a:ext cx="2028825" cy="1743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3737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47472"/>
            <a:ext cx="10972800" cy="990600"/>
          </a:xfrm>
        </p:spPr>
        <p:txBody>
          <a:bodyPr/>
          <a:lstStyle/>
          <a:p>
            <a:r>
              <a:rPr lang="ru-RU" dirty="0"/>
              <a:t>Описание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Создание телескопической антенны для </a:t>
            </a:r>
            <a:r>
              <a:rPr lang="en-US" sz="2800" dirty="0"/>
              <a:t>FPV</a:t>
            </a:r>
            <a:r>
              <a:rPr lang="ru-RU" sz="2800" dirty="0"/>
              <a:t>-дрона, длину которой можно менять перед взлетом, для того чтобы настраивать ее на необходимую нестандартную частоту, которая требуется для работы.</a:t>
            </a:r>
          </a:p>
          <a:p>
            <a:pPr marL="0" indent="0">
              <a:buNone/>
            </a:pPr>
            <a:r>
              <a:rPr lang="ru-RU" sz="2800" dirty="0"/>
              <a:t>Требуемые характеристики антенны :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/>
              <a:t>Тип антенны – диполь</a:t>
            </a:r>
            <a:endParaRPr lang="en-US" sz="2800" dirty="0"/>
          </a:p>
          <a:p>
            <a:pPr>
              <a:buFont typeface="Wingdings" pitchFamily="2" charset="2"/>
              <a:buChar char="§"/>
            </a:pPr>
            <a:r>
              <a:rPr lang="ru-RU" sz="2800" dirty="0"/>
              <a:t>Направленность – всенаправленная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/>
              <a:t>КСВ – не должен превышать 1.5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/>
              <a:t>КУ – не менее 1.2 </a:t>
            </a:r>
            <a:r>
              <a:rPr lang="ru-RU" sz="2800" dirty="0" err="1"/>
              <a:t>Дби</a:t>
            </a:r>
            <a:endParaRPr lang="ru-RU" sz="2800" dirty="0"/>
          </a:p>
          <a:p>
            <a:pPr>
              <a:buFont typeface="Wingdings" pitchFamily="2" charset="2"/>
              <a:buChar char="§"/>
            </a:pPr>
            <a:r>
              <a:rPr lang="ru-RU" sz="2800" dirty="0"/>
              <a:t>Диапазон частот – от 136 МГц до 1050 МГц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9766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5BB8F0-862F-7E43-A624-FD42235EA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CDC93D-F804-8A47-B061-67AD5C1B6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061" y="3693036"/>
            <a:ext cx="1509279" cy="1509279"/>
          </a:xfrm>
          <a:prstGeom prst="ellips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11" y="1453041"/>
            <a:ext cx="1508400" cy="1508400"/>
          </a:xfrm>
          <a:prstGeom prst="ellips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868" y="3693036"/>
            <a:ext cx="1508400" cy="1508400"/>
          </a:xfrm>
          <a:prstGeom prst="ellips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3468" y="1456078"/>
            <a:ext cx="1508400" cy="1508400"/>
          </a:xfrm>
          <a:prstGeom prst="ellips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5339" y="1456078"/>
            <a:ext cx="1508400" cy="1508400"/>
          </a:xfrm>
          <a:prstGeom prst="ellips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211" y="3687499"/>
            <a:ext cx="1508400" cy="1513937"/>
          </a:xfrm>
          <a:prstGeom prst="ellips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5777999" y="4582800"/>
            <a:ext cx="23619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Байбекова Елизавета Валерьевна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курс 6 институт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250000" y="4583503"/>
            <a:ext cx="220160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Куликов Амвросий Дмитриевич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курс 6 институт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50000" y="2273595"/>
            <a:ext cx="220160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Баранова Екатерина Александровна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курс 9 институт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778000" y="2275200"/>
            <a:ext cx="220160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Черняева Мария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Юрьевна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курс 12 институт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305999" y="2275200"/>
            <a:ext cx="231225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Пинюгина Анастасия Сергеевна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курс 9 институт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306000" y="4582800"/>
            <a:ext cx="220160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Ляховский Георгий Васильевич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курс 6 институт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261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Техническое решение проекта</a:t>
            </a:r>
            <a:br>
              <a:rPr lang="ru-RU" b="1" dirty="0"/>
            </a:br>
            <a:r>
              <a:rPr lang="ru-RU" b="1" dirty="0"/>
              <a:t>Вычисление длины антенны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2020329"/>
                <a:ext cx="3826933" cy="374435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ru-RU" sz="1600" i="1">
                            <a:latin typeface="Cambria Math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  <m:sub>
                        <m:r>
                          <a:rPr lang="ru-RU" sz="1600" i="1">
                            <a:latin typeface="Cambria Math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𝑚𝑎𝑥</m:t>
                        </m:r>
                      </m:sub>
                    </m:sSub>
                    <m:r>
                      <a:rPr lang="ru-RU" sz="1600" i="1">
                        <a:latin typeface="Cambria Math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ru-RU" sz="16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16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𝑓𝑚𝑖𝑛</m:t>
                        </m:r>
                      </m:den>
                    </m:f>
                    <m:r>
                      <a:rPr lang="ru-RU" sz="1600" b="0" i="1" smtClean="0"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ru-RU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1600" i="1">
                            <a:latin typeface="Cambria Math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3∗</m:t>
                        </m:r>
                        <m:sSup>
                          <m:sSupPr>
                            <m:ctrlPr>
                              <a:rPr lang="ru-RU" sz="1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ru-RU" sz="1600" i="1">
                                <a:latin typeface="Cambria Math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ru-RU" sz="1600" i="1">
                                <a:latin typeface="Cambria Math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sup>
                        </m:sSup>
                      </m:num>
                      <m:den>
                        <m:r>
                          <a:rPr lang="ru-RU" sz="1600" i="1">
                            <a:latin typeface="Cambria Math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136∗</m:t>
                        </m:r>
                        <m:sSup>
                          <m:sSupPr>
                            <m:ctrlPr>
                              <a:rPr lang="ru-RU" sz="1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ru-RU" sz="1600" i="1">
                                <a:latin typeface="Cambria Math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ru-RU" sz="1600" i="1">
                                <a:latin typeface="Cambria Math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sup>
                        </m:sSup>
                      </m:den>
                    </m:f>
                    <m:r>
                      <a:rPr lang="ru-RU" sz="1600" i="1">
                        <a:latin typeface="Cambria Math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=2.20588 м</m:t>
                    </m:r>
                  </m:oMath>
                </a14:m>
                <a:r>
                  <a:rPr lang="ru-RU" sz="1600" i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 максимальная длина волны</a:t>
                </a: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</m:t>
                        </m:r>
                      </m:e>
                      <m:sub>
                        <m:r>
                          <a:rPr lang="ru-RU" sz="1600" i="1"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𝑚𝑎𝑥</m:t>
                        </m:r>
                      </m:sub>
                    </m:sSub>
                    <m:r>
                      <a:rPr lang="ru-RU" sz="1600" i="1"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ru-RU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1600" i="1">
                            <a:latin typeface="Cambria Math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2.206</m:t>
                        </m:r>
                      </m:num>
                      <m:den>
                        <m:r>
                          <a:rPr lang="ru-RU" sz="1600" i="1">
                            <a:latin typeface="Cambria Math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ru-RU" sz="1600" i="1">
                        <a:latin typeface="Cambria Math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=0.55м=55см</m:t>
                    </m:r>
                  </m:oMath>
                </a14:m>
                <a:r>
                  <a:rPr lang="ru-RU" sz="1600" i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–максимальная длина усика антенны</a:t>
                </a:r>
                <a:endParaRPr lang="ru-RU" sz="1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ru-RU" sz="1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ru-RU" sz="1600" i="1">
                            <a:latin typeface="Cambria Math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  <m:sub>
                        <m:r>
                          <a:rPr lang="ru-RU" sz="1600" i="1">
                            <a:latin typeface="Cambria Math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𝑚𝑖𝑛</m:t>
                        </m:r>
                      </m:sub>
                    </m:sSub>
                    <m:r>
                      <a:rPr lang="ru-RU" sz="1600" i="1">
                        <a:latin typeface="Cambria Math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ru-RU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1600" i="1">
                            <a:latin typeface="Cambria Math"/>
                            <a:cs typeface="Times New Roman" panose="02020603050405020304" pitchFamily="18" charset="0"/>
                          </a:rPr>
                          <m:t>𝑓𝑚𝑎𝑥</m:t>
                        </m:r>
                      </m:den>
                    </m:f>
                    <m:r>
                      <a:rPr lang="en-US" sz="1600" i="1"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ru-RU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1600" i="1">
                            <a:latin typeface="Cambria Math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3∗</m:t>
                        </m:r>
                        <m:sSup>
                          <m:sSupPr>
                            <m:ctrlPr>
                              <a:rPr lang="ru-RU" sz="1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ru-RU" sz="1600" i="1">
                                <a:latin typeface="Cambria Math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ru-RU" sz="1600" i="1">
                                <a:latin typeface="Cambria Math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sup>
                        </m:sSup>
                      </m:num>
                      <m:den>
                        <m:r>
                          <a:rPr lang="ru-RU" sz="1600" i="1">
                            <a:latin typeface="Cambria Math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1050∗</m:t>
                        </m:r>
                        <m:sSup>
                          <m:sSupPr>
                            <m:ctrlPr>
                              <a:rPr lang="ru-RU" sz="1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ru-RU" sz="1600" i="1">
                                <a:latin typeface="Cambria Math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ru-RU" sz="1600" i="1">
                                <a:latin typeface="Cambria Math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sup>
                        </m:sSup>
                      </m:den>
                    </m:f>
                    <m:r>
                      <a:rPr lang="ru-RU" sz="1600" i="1">
                        <a:latin typeface="Cambria Math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=0.286 м</m:t>
                    </m:r>
                  </m:oMath>
                </a14:m>
                <a:r>
                  <a:rPr lang="ru-RU" sz="1600" i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–минимальная длина волны</a:t>
                </a:r>
                <a:endParaRPr lang="ru-RU" sz="1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</m:t>
                        </m:r>
                      </m:e>
                      <m:sub>
                        <m:r>
                          <a:rPr lang="ru-RU" sz="1600" i="1"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n-US" sz="1600" i="1"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𝑖𝑛</m:t>
                        </m:r>
                      </m:sub>
                    </m:sSub>
                    <m:r>
                      <a:rPr lang="ru-RU" sz="1600" i="1"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ru-RU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1600" i="1">
                            <a:latin typeface="Cambria Math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0.286</m:t>
                        </m:r>
                      </m:num>
                      <m:den>
                        <m:r>
                          <a:rPr lang="ru-RU" sz="1600" i="1">
                            <a:latin typeface="Cambria Math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ru-RU" sz="1600" i="1">
                        <a:latin typeface="Cambria Math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=0.0715м=7см</m:t>
                    </m:r>
                  </m:oMath>
                </a14:m>
                <a:r>
                  <a:rPr lang="ru-RU" sz="1600" i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 минимальная длина усика антенны</a:t>
                </a:r>
              </a:p>
              <a:p>
                <a:pPr marL="0" indent="0">
                  <a:buNone/>
                </a:pPr>
                <a:endParaRPr lang="ru-RU" sz="1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2020329"/>
                <a:ext cx="3826933" cy="3744350"/>
              </a:xfrm>
              <a:blipFill rotWithShape="1">
                <a:blip r:embed="rId2"/>
                <a:stretch>
                  <a:fillRect l="-79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880644" y="5337963"/>
            <a:ext cx="4379660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Рисунок 1. Устройство дипольной антенны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013" y="1716770"/>
            <a:ext cx="6881495" cy="3621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594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Диаграмма направленности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t>5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5"/>
          <a:stretch/>
        </p:blipFill>
        <p:spPr>
          <a:xfrm>
            <a:off x="3380928" y="1611728"/>
            <a:ext cx="4343401" cy="40586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3160367" y="5794530"/>
                <a:ext cx="5351978" cy="5192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ru-RU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Рисунок 2. Диаграмма направленности при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  <m:t>𝑙</m:t>
                        </m:r>
                      </m:num>
                      <m:den>
                        <m:r>
                          <a:rPr lang="ru-RU" i="1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𝜆</m:t>
                        </m:r>
                      </m:den>
                    </m:f>
                    <m:r>
                      <a:rPr lang="en-US" b="0" i="1" smtClean="0">
                        <a:latin typeface="Cambria Math"/>
                        <a:cs typeface="Times New Roman" panose="02020603050405020304" pitchFamily="18" charset="0"/>
                      </a:rPr>
                      <m:t>=0,25</m:t>
                    </m:r>
                  </m:oMath>
                </a14:m>
                <a:endPara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0367" y="5794530"/>
                <a:ext cx="5351978" cy="519245"/>
              </a:xfrm>
              <a:prstGeom prst="rect">
                <a:avLst/>
              </a:prstGeom>
              <a:blipFill rotWithShape="1">
                <a:blip r:embed="rId3"/>
                <a:stretch>
                  <a:fillRect l="-911" b="-70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988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55261"/>
            <a:ext cx="10972800" cy="1143000"/>
          </a:xfrm>
        </p:spPr>
        <p:txBody>
          <a:bodyPr>
            <a:normAutofit fontScale="90000"/>
          </a:bodyPr>
          <a:lstStyle/>
          <a:p>
            <a:br>
              <a:rPr lang="ru-RU" b="1" dirty="0"/>
            </a:br>
            <a:r>
              <a:rPr lang="ru-RU" b="1" dirty="0"/>
              <a:t>Коэффициент стоячей волны и коэффициент усиления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t>6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745065" y="2427109"/>
                <a:ext cx="9911646" cy="40608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  <a:cs typeface="Times New Roman" panose="02020603050405020304" pitchFamily="18" charset="0"/>
                          </a:rPr>
                          <m:t>z</m:t>
                        </m:r>
                      </m:e>
                      <m:sub>
                        <m:r>
                          <a:rPr lang="ru-RU" sz="2400" b="0" i="0" smtClean="0">
                            <a:latin typeface="Cambria Math"/>
                            <a:cs typeface="Times New Roman" panose="02020603050405020304" pitchFamily="18" charset="0"/>
                          </a:rPr>
                          <m:t>волн</m:t>
                        </m:r>
                      </m:sub>
                    </m:sSub>
                  </m:oMath>
                </a14:m>
                <a:r>
                  <a:rPr lang="ru-RU" sz="24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  <a:r>
                  <a:rPr lang="ru-RU" sz="24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75 </a:t>
                </a:r>
                <a:r>
                  <a:rPr lang="ru-RU" sz="24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Ом – волновое сопротивление подходящего к антенне коаксиального кабеля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>
                            <a:latin typeface="Cambria Math"/>
                            <a:cs typeface="Times New Roman" panose="02020603050405020304" pitchFamily="18" charset="0"/>
                          </a:rPr>
                          <m:t>z</m:t>
                        </m:r>
                      </m:e>
                      <m:sub>
                        <m:r>
                          <a:rPr lang="ru-RU" sz="2400" b="0" i="0" smtClean="0">
                            <a:latin typeface="Cambria Math"/>
                            <a:cs typeface="Times New Roman" panose="02020603050405020304" pitchFamily="18" charset="0"/>
                          </a:rPr>
                          <m:t>вх  </m:t>
                        </m:r>
                      </m:sub>
                    </m:sSub>
                  </m:oMath>
                </a14:m>
                <a:r>
                  <a:rPr lang="en-US" sz="24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  <a:r>
                  <a:rPr lang="ru-RU" sz="24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9</a:t>
                </a:r>
                <a:r>
                  <a:rPr lang="en-US" sz="24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5 </a:t>
                </a:r>
                <a:r>
                  <a:rPr lang="ru-RU" sz="24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Ом – рассчитанное значение входного сопротивления антенны согласно учебнику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ru-RU" sz="2400" b="0" i="0"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Г= </m:t>
                    </m:r>
                    <m:f>
                      <m:fPr>
                        <m:ctrlPr>
                          <a:rPr lang="ru-RU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>
                                <a:latin typeface="Cambria Math"/>
                                <a:cs typeface="Times New Roman" panose="020206030504050203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a:rPr lang="ru-RU" sz="2400" b="0" i="0">
                                <a:latin typeface="Cambria Math"/>
                                <a:cs typeface="Times New Roman" panose="02020603050405020304" pitchFamily="18" charset="0"/>
                              </a:rPr>
                              <m:t>вх</m:t>
                            </m:r>
                          </m:sub>
                        </m:sSub>
                        <m:r>
                          <a:rPr lang="ru-RU" sz="2400" b="0" i="0" smtClean="0"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>
                                <a:latin typeface="Cambria Math"/>
                                <a:cs typeface="Times New Roman" panose="020206030504050203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a:rPr lang="ru-RU" sz="2400" b="0" i="0">
                                <a:latin typeface="Cambria Math"/>
                                <a:cs typeface="Times New Roman" panose="02020603050405020304" pitchFamily="18" charset="0"/>
                              </a:rPr>
                              <m:t>волн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>
                                <a:latin typeface="Cambria Math"/>
                                <a:cs typeface="Times New Roman" panose="020206030504050203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a:rPr lang="ru-RU" sz="2400" b="0" i="0">
                                <a:latin typeface="Cambria Math"/>
                                <a:cs typeface="Times New Roman" panose="02020603050405020304" pitchFamily="18" charset="0"/>
                              </a:rPr>
                              <m:t>вх</m:t>
                            </m:r>
                          </m:sub>
                        </m:sSub>
                        <m:r>
                          <a:rPr lang="ru-RU" sz="2400" b="0" i="0" smtClean="0">
                            <a:latin typeface="Cambria Math"/>
                            <a:cs typeface="Times New Roman" panose="020206030504050203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>
                                <a:latin typeface="Cambria Math"/>
                                <a:cs typeface="Times New Roman" panose="020206030504050203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a:rPr lang="ru-RU" sz="2400" b="0" i="0">
                                <a:latin typeface="Cambria Math"/>
                                <a:cs typeface="Times New Roman" panose="02020603050405020304" pitchFamily="18" charset="0"/>
                              </a:rPr>
                              <m:t>волн</m:t>
                            </m:r>
                          </m:sub>
                        </m:sSub>
                      </m:den>
                    </m:f>
                    <m:r>
                      <a:rPr lang="ru-RU" sz="2400" b="0" i="0" smtClean="0"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2400" b="0" i="0"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95 дБ−75 дБ</m:t>
                        </m:r>
                      </m:num>
                      <m:den>
                        <m:r>
                          <a:rPr lang="ru-RU" sz="2400" b="0" i="0"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95 дБ+75дБ </m:t>
                        </m:r>
                      </m:den>
                    </m:f>
                    <m:r>
                      <a:rPr lang="ru-RU" sz="2400" b="0" i="0"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=0.12</m:t>
                    </m:r>
                  </m:oMath>
                </a14:m>
                <a:r>
                  <a:rPr lang="ru-RU" sz="24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 коэффициент отражения волны</a:t>
                </a:r>
                <a:endParaRPr lang="ru-RU" sz="24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ru-RU" sz="2400" b="0" i="0"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КСВ=</m:t>
                    </m:r>
                    <m:f>
                      <m:fPr>
                        <m:ctrlPr>
                          <a:rPr lang="ru-RU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2400" b="0" i="0" smtClean="0">
                            <a:latin typeface="Cambria Math"/>
                            <a:cs typeface="Times New Roman" panose="02020603050405020304" pitchFamily="18" charset="0"/>
                          </a:rPr>
                          <m:t>1+Г</m:t>
                        </m:r>
                      </m:num>
                      <m:den>
                        <m:r>
                          <a:rPr lang="ru-RU" sz="2400" b="0" i="0" smtClean="0">
                            <a:latin typeface="Cambria Math"/>
                            <a:cs typeface="Times New Roman" panose="02020603050405020304" pitchFamily="18" charset="0"/>
                          </a:rPr>
                          <m:t>1−Г</m:t>
                        </m:r>
                      </m:den>
                    </m:f>
                    <m:r>
                      <a:rPr lang="ru-RU" sz="2400" b="0" i="0" smtClean="0"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2400" b="0" i="0"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1+0.12</m:t>
                        </m:r>
                      </m:num>
                      <m:den>
                        <m:r>
                          <a:rPr lang="ru-RU" sz="2400" b="0" i="0"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1−0.12</m:t>
                        </m:r>
                      </m:den>
                    </m:f>
                    <m:r>
                      <a:rPr lang="ru-RU" sz="2400" b="0" i="0"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=1.27</m:t>
                    </m:r>
                    <m:r>
                      <a:rPr lang="en-US" sz="2400" b="0" i="0"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&lt;1.5 </m:t>
                    </m:r>
                  </m:oMath>
                </a14:m>
                <a:r>
                  <a:rPr lang="ru-RU" sz="24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– коэффициент стоячей волны =</a:t>
                </a:r>
                <a:r>
                  <a:rPr lang="en-US" sz="24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&gt;</a:t>
                </a:r>
                <a:r>
                  <a:rPr lang="ru-RU" sz="24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требуемое условие выполняется</a:t>
                </a:r>
                <a:r>
                  <a:rPr lang="en-US" sz="24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ru-RU" sz="2400" dirty="0"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ru-RU" sz="24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КУ = КНД*(1-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2400" b="0" i="0" smtClean="0">
                            <a:latin typeface="Cambria Math"/>
                            <a:cs typeface="Times New Roman" panose="02020603050405020304" pitchFamily="18" charset="0"/>
                          </a:rPr>
                          <m:t>Г</m:t>
                        </m:r>
                      </m:e>
                      <m:sup>
                        <m:r>
                          <a:rPr lang="ru-RU" sz="2400" b="0" i="0" smtClean="0"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4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= 3дБ*(1-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2400" b="0" i="0" smtClean="0">
                            <a:latin typeface="Cambria Math"/>
                            <a:cs typeface="Times New Roman" panose="02020603050405020304" pitchFamily="18" charset="0"/>
                          </a:rPr>
                          <m:t>0.12</m:t>
                        </m:r>
                      </m:e>
                      <m:sup>
                        <m:r>
                          <a:rPr lang="ru-RU" sz="2400" b="0" i="0" smtClean="0"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4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= 2.9 дБ </a:t>
                </a:r>
                <a:r>
                  <a:rPr lang="en-US" sz="24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&gt;</a:t>
                </a:r>
                <a:r>
                  <a:rPr lang="ru-RU" sz="24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1.2 </a:t>
                </a:r>
                <a:r>
                  <a:rPr lang="ru-RU" sz="240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дБи</a:t>
                </a:r>
                <a:endParaRPr lang="ru-RU" sz="2400" dirty="0"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065" y="2427109"/>
                <a:ext cx="9911646" cy="4060855"/>
              </a:xfrm>
              <a:prstGeom prst="rect">
                <a:avLst/>
              </a:prstGeom>
              <a:blipFill rotWithShape="1">
                <a:blip r:embed="rId2"/>
                <a:stretch>
                  <a:fillRect l="-923" t="-1201" b="-19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3465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5BB8F0-862F-7E43-A624-FD42235EA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Прототип антенны</a:t>
            </a:r>
            <a:br>
              <a:rPr lang="ru-RU" dirty="0"/>
            </a:br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188F56-E5F6-944D-826B-872F85279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328" y="1663292"/>
            <a:ext cx="3007788" cy="347721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998448" y="5408387"/>
            <a:ext cx="3058401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4. Образец антенны.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95167" y="5227183"/>
            <a:ext cx="473527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3. Телескопические «усики» антенны.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372800" y="1963446"/>
            <a:ext cx="7097272" cy="3059391"/>
            <a:chOff x="420862" y="1203148"/>
            <a:chExt cx="7097272" cy="3059391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3"/>
            <a:srcRect t="9266" b="31942"/>
            <a:stretch/>
          </p:blipFill>
          <p:spPr>
            <a:xfrm>
              <a:off x="420862" y="1203148"/>
              <a:ext cx="7097272" cy="3059391"/>
            </a:xfrm>
            <a:prstGeom prst="flowChartAlternateProcess">
              <a:avLst/>
            </a:prstGeom>
          </p:spPr>
        </p:pic>
        <p:grpSp>
          <p:nvGrpSpPr>
            <p:cNvPr id="14" name="Группа 13"/>
            <p:cNvGrpSpPr/>
            <p:nvPr/>
          </p:nvGrpSpPr>
          <p:grpSpPr>
            <a:xfrm>
              <a:off x="420862" y="1508667"/>
              <a:ext cx="3880205" cy="2574434"/>
              <a:chOff x="420862" y="1508667"/>
              <a:chExt cx="3880205" cy="2574434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3476979" y="1508667"/>
                <a:ext cx="824088" cy="36933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ru-RU" dirty="0"/>
                  <a:t>0,55 м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/>
                  <p:cNvSpPr txBox="1"/>
                  <p:nvPr/>
                </p:nvSpPr>
                <p:spPr>
                  <a:xfrm>
                    <a:off x="2348090" y="1803540"/>
                    <a:ext cx="112889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ru-RU" i="1" smtClean="0">
                            <a:latin typeface="Cambria Math"/>
                            <a:ea typeface="Cambria Math"/>
                          </a:rPr>
                          <m:t>∅</m:t>
                        </m:r>
                      </m:oMath>
                    </a14:m>
                    <a:r>
                      <a:rPr lang="ru-RU" dirty="0"/>
                      <a:t>0,014 м</a:t>
                    </a:r>
                  </a:p>
                </p:txBody>
              </p:sp>
            </mc:Choice>
            <mc:Fallback xmlns="">
              <p:sp>
                <p:nvSpPr>
                  <p:cNvPr id="12" name="TextBox 1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48090" y="1803540"/>
                    <a:ext cx="1128890" cy="36933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t="-8333" r="-3784" b="-26667"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3" name="Прямоугольник 12"/>
              <p:cNvSpPr/>
              <p:nvPr/>
            </p:nvSpPr>
            <p:spPr>
              <a:xfrm>
                <a:off x="420862" y="2167467"/>
                <a:ext cx="629005" cy="474133"/>
              </a:xfrm>
              <a:prstGeom prst="rect">
                <a:avLst/>
              </a:prstGeom>
              <a:solidFill>
                <a:srgbClr val="F0F0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420862" y="2889956"/>
                <a:ext cx="629005" cy="686095"/>
              </a:xfrm>
              <a:prstGeom prst="rect">
                <a:avLst/>
              </a:prstGeom>
              <a:solidFill>
                <a:srgbClr val="F0F0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763587" y="3608968"/>
                <a:ext cx="2860146" cy="474133"/>
              </a:xfrm>
              <a:prstGeom prst="rect">
                <a:avLst/>
              </a:prstGeom>
              <a:solidFill>
                <a:srgbClr val="F0F0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574801" y="2889956"/>
                <a:ext cx="102728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ru-RU" dirty="0"/>
                  <a:t>0,07 м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4473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5BB8F0-862F-7E43-A624-FD42235EA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Крепление</a:t>
            </a:r>
            <a:r>
              <a:rPr lang="ru-RU" b="1" dirty="0"/>
              <a:t> </a:t>
            </a:r>
            <a:r>
              <a:rPr lang="ru-RU" sz="3600" b="1" dirty="0"/>
              <a:t>антенны</a:t>
            </a:r>
            <a:r>
              <a:rPr lang="ru-RU" b="1" dirty="0"/>
              <a:t> </a:t>
            </a:r>
            <a:r>
              <a:rPr lang="ru-RU" sz="3600" b="1" dirty="0"/>
              <a:t>к БПЛА</a:t>
            </a:r>
            <a:br>
              <a:rPr lang="ru-RU" dirty="0"/>
            </a:br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188F56-E5F6-944D-826B-872F85279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19508" y="5378388"/>
            <a:ext cx="5143011" cy="7745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5. БПЛА самолётного типа с креплениями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из диэлектрических колец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195874">
            <a:off x="5989468" y="1286484"/>
            <a:ext cx="5699634" cy="2515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7600222" y="5593553"/>
            <a:ext cx="4109779" cy="7745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6. БПЛА мультироторного типа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креплениями из стяжек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2221" y="3843174"/>
            <a:ext cx="2536375" cy="1687614"/>
          </a:xfrm>
          <a:prstGeom prst="flowChartAlternateProcess">
            <a:avLst/>
          </a:prstGeom>
        </p:spPr>
      </p:pic>
      <p:grpSp>
        <p:nvGrpSpPr>
          <p:cNvPr id="22" name="Группа 21"/>
          <p:cNvGrpSpPr/>
          <p:nvPr/>
        </p:nvGrpSpPr>
        <p:grpSpPr>
          <a:xfrm>
            <a:off x="901734" y="1152526"/>
            <a:ext cx="4651341" cy="2690650"/>
            <a:chOff x="830385" y="1441451"/>
            <a:chExt cx="4030135" cy="2425537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830385" y="1441451"/>
              <a:ext cx="4030135" cy="2425537"/>
              <a:chOff x="792285" y="1441451"/>
              <a:chExt cx="4030135" cy="2425537"/>
            </a:xfrm>
          </p:grpSpPr>
          <p:pic>
            <p:nvPicPr>
              <p:cNvPr id="5122" name="Picture 2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22" t="26467" r="3347" b="20010"/>
              <a:stretch/>
            </p:blipFill>
            <p:spPr bwMode="auto">
              <a:xfrm>
                <a:off x="792285" y="1441451"/>
                <a:ext cx="4030135" cy="24255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4" name="Прямая соединительная линия 3"/>
              <p:cNvCxnSpPr/>
              <p:nvPr/>
            </p:nvCxnSpPr>
            <p:spPr>
              <a:xfrm>
                <a:off x="1140178" y="2046007"/>
                <a:ext cx="3123210" cy="778934"/>
              </a:xfrm>
              <a:prstGeom prst="line">
                <a:avLst/>
              </a:prstGeom>
              <a:ln w="57150"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6" name="Полилиния 15"/>
            <p:cNvSpPr/>
            <p:nvPr/>
          </p:nvSpPr>
          <p:spPr>
            <a:xfrm>
              <a:off x="2502553" y="2311370"/>
              <a:ext cx="98077" cy="112743"/>
            </a:xfrm>
            <a:custGeom>
              <a:avLst/>
              <a:gdLst>
                <a:gd name="connsiteX0" fmla="*/ 12047 w 98077"/>
                <a:gd name="connsiteY0" fmla="*/ 112743 h 112743"/>
                <a:gd name="connsiteX1" fmla="*/ 7285 w 98077"/>
                <a:gd name="connsiteY1" fmla="*/ 3205 h 112743"/>
                <a:gd name="connsiteX2" fmla="*/ 97772 w 98077"/>
                <a:gd name="connsiteY2" fmla="*/ 27018 h 112743"/>
                <a:gd name="connsiteX3" fmla="*/ 31097 w 98077"/>
                <a:gd name="connsiteY3" fmla="*/ 3205 h 11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077" h="112743">
                  <a:moveTo>
                    <a:pt x="12047" y="112743"/>
                  </a:moveTo>
                  <a:cubicBezTo>
                    <a:pt x="2522" y="65117"/>
                    <a:pt x="-7002" y="17492"/>
                    <a:pt x="7285" y="3205"/>
                  </a:cubicBezTo>
                  <a:cubicBezTo>
                    <a:pt x="21572" y="-11082"/>
                    <a:pt x="93803" y="27018"/>
                    <a:pt x="97772" y="27018"/>
                  </a:cubicBezTo>
                  <a:cubicBezTo>
                    <a:pt x="101741" y="27018"/>
                    <a:pt x="66419" y="15111"/>
                    <a:pt x="31097" y="320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2006435" y="2198627"/>
              <a:ext cx="98077" cy="112743"/>
            </a:xfrm>
            <a:custGeom>
              <a:avLst/>
              <a:gdLst>
                <a:gd name="connsiteX0" fmla="*/ 12047 w 98077"/>
                <a:gd name="connsiteY0" fmla="*/ 112743 h 112743"/>
                <a:gd name="connsiteX1" fmla="*/ 7285 w 98077"/>
                <a:gd name="connsiteY1" fmla="*/ 3205 h 112743"/>
                <a:gd name="connsiteX2" fmla="*/ 97772 w 98077"/>
                <a:gd name="connsiteY2" fmla="*/ 27018 h 112743"/>
                <a:gd name="connsiteX3" fmla="*/ 31097 w 98077"/>
                <a:gd name="connsiteY3" fmla="*/ 3205 h 11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077" h="112743">
                  <a:moveTo>
                    <a:pt x="12047" y="112743"/>
                  </a:moveTo>
                  <a:cubicBezTo>
                    <a:pt x="2522" y="65117"/>
                    <a:pt x="-7002" y="17492"/>
                    <a:pt x="7285" y="3205"/>
                  </a:cubicBezTo>
                  <a:cubicBezTo>
                    <a:pt x="21572" y="-11082"/>
                    <a:pt x="93803" y="27018"/>
                    <a:pt x="97772" y="27018"/>
                  </a:cubicBezTo>
                  <a:cubicBezTo>
                    <a:pt x="101741" y="27018"/>
                    <a:pt x="66419" y="15111"/>
                    <a:pt x="31097" y="320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2883553" y="2425350"/>
              <a:ext cx="201438" cy="184502"/>
            </a:xfrm>
            <a:custGeom>
              <a:avLst/>
              <a:gdLst>
                <a:gd name="connsiteX0" fmla="*/ 12047 w 98077"/>
                <a:gd name="connsiteY0" fmla="*/ 112743 h 112743"/>
                <a:gd name="connsiteX1" fmla="*/ 7285 w 98077"/>
                <a:gd name="connsiteY1" fmla="*/ 3205 h 112743"/>
                <a:gd name="connsiteX2" fmla="*/ 97772 w 98077"/>
                <a:gd name="connsiteY2" fmla="*/ 27018 h 112743"/>
                <a:gd name="connsiteX3" fmla="*/ 31097 w 98077"/>
                <a:gd name="connsiteY3" fmla="*/ 3205 h 11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077" h="112743">
                  <a:moveTo>
                    <a:pt x="12047" y="112743"/>
                  </a:moveTo>
                  <a:cubicBezTo>
                    <a:pt x="2522" y="65117"/>
                    <a:pt x="-7002" y="17492"/>
                    <a:pt x="7285" y="3205"/>
                  </a:cubicBezTo>
                  <a:cubicBezTo>
                    <a:pt x="21572" y="-11082"/>
                    <a:pt x="93803" y="27018"/>
                    <a:pt x="97772" y="27018"/>
                  </a:cubicBezTo>
                  <a:cubicBezTo>
                    <a:pt x="101741" y="27018"/>
                    <a:pt x="66419" y="15111"/>
                    <a:pt x="31097" y="320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3676650" y="2631952"/>
              <a:ext cx="212072" cy="192989"/>
            </a:xfrm>
            <a:custGeom>
              <a:avLst/>
              <a:gdLst>
                <a:gd name="connsiteX0" fmla="*/ 12047 w 98077"/>
                <a:gd name="connsiteY0" fmla="*/ 112743 h 112743"/>
                <a:gd name="connsiteX1" fmla="*/ 7285 w 98077"/>
                <a:gd name="connsiteY1" fmla="*/ 3205 h 112743"/>
                <a:gd name="connsiteX2" fmla="*/ 97772 w 98077"/>
                <a:gd name="connsiteY2" fmla="*/ 27018 h 112743"/>
                <a:gd name="connsiteX3" fmla="*/ 31097 w 98077"/>
                <a:gd name="connsiteY3" fmla="*/ 3205 h 11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077" h="112743">
                  <a:moveTo>
                    <a:pt x="12047" y="112743"/>
                  </a:moveTo>
                  <a:cubicBezTo>
                    <a:pt x="2522" y="65117"/>
                    <a:pt x="-7002" y="17492"/>
                    <a:pt x="7285" y="3205"/>
                  </a:cubicBezTo>
                  <a:cubicBezTo>
                    <a:pt x="21572" y="-11082"/>
                    <a:pt x="93803" y="27018"/>
                    <a:pt x="97772" y="27018"/>
                  </a:cubicBezTo>
                  <a:cubicBezTo>
                    <a:pt x="101741" y="27018"/>
                    <a:pt x="66419" y="15111"/>
                    <a:pt x="31097" y="320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1694864" y="2131859"/>
              <a:ext cx="98077" cy="112743"/>
            </a:xfrm>
            <a:custGeom>
              <a:avLst/>
              <a:gdLst>
                <a:gd name="connsiteX0" fmla="*/ 12047 w 98077"/>
                <a:gd name="connsiteY0" fmla="*/ 112743 h 112743"/>
                <a:gd name="connsiteX1" fmla="*/ 7285 w 98077"/>
                <a:gd name="connsiteY1" fmla="*/ 3205 h 112743"/>
                <a:gd name="connsiteX2" fmla="*/ 97772 w 98077"/>
                <a:gd name="connsiteY2" fmla="*/ 27018 h 112743"/>
                <a:gd name="connsiteX3" fmla="*/ 31097 w 98077"/>
                <a:gd name="connsiteY3" fmla="*/ 3205 h 11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077" h="112743">
                  <a:moveTo>
                    <a:pt x="12047" y="112743"/>
                  </a:moveTo>
                  <a:cubicBezTo>
                    <a:pt x="2522" y="65117"/>
                    <a:pt x="-7002" y="17492"/>
                    <a:pt x="7285" y="3205"/>
                  </a:cubicBezTo>
                  <a:cubicBezTo>
                    <a:pt x="21572" y="-11082"/>
                    <a:pt x="93803" y="27018"/>
                    <a:pt x="97772" y="27018"/>
                  </a:cubicBezTo>
                  <a:cubicBezTo>
                    <a:pt x="101741" y="27018"/>
                    <a:pt x="66419" y="15111"/>
                    <a:pt x="31097" y="320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1399589" y="2072967"/>
              <a:ext cx="98077" cy="112743"/>
            </a:xfrm>
            <a:custGeom>
              <a:avLst/>
              <a:gdLst>
                <a:gd name="connsiteX0" fmla="*/ 12047 w 98077"/>
                <a:gd name="connsiteY0" fmla="*/ 112743 h 112743"/>
                <a:gd name="connsiteX1" fmla="*/ 7285 w 98077"/>
                <a:gd name="connsiteY1" fmla="*/ 3205 h 112743"/>
                <a:gd name="connsiteX2" fmla="*/ 97772 w 98077"/>
                <a:gd name="connsiteY2" fmla="*/ 27018 h 112743"/>
                <a:gd name="connsiteX3" fmla="*/ 31097 w 98077"/>
                <a:gd name="connsiteY3" fmla="*/ 3205 h 11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077" h="112743">
                  <a:moveTo>
                    <a:pt x="12047" y="112743"/>
                  </a:moveTo>
                  <a:cubicBezTo>
                    <a:pt x="2522" y="65117"/>
                    <a:pt x="-7002" y="17492"/>
                    <a:pt x="7285" y="3205"/>
                  </a:cubicBezTo>
                  <a:cubicBezTo>
                    <a:pt x="21572" y="-11082"/>
                    <a:pt x="93803" y="27018"/>
                    <a:pt x="97772" y="27018"/>
                  </a:cubicBezTo>
                  <a:cubicBezTo>
                    <a:pt x="101741" y="27018"/>
                    <a:pt x="66419" y="15111"/>
                    <a:pt x="31097" y="320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/>
          <a:srcRect r="38498"/>
          <a:stretch/>
        </p:blipFill>
        <p:spPr>
          <a:xfrm rot="16200000">
            <a:off x="3063565" y="3696615"/>
            <a:ext cx="1223030" cy="1988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8761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D80374-2C5E-2E46-8753-BC2AB47D0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684" y="1617922"/>
            <a:ext cx="6769395" cy="990600"/>
          </a:xfrm>
        </p:spPr>
        <p:txBody>
          <a:bodyPr>
            <a:normAutofit/>
          </a:bodyPr>
          <a:lstStyle/>
          <a:p>
            <a:r>
              <a:rPr lang="ru-RU" sz="4800" b="1" i="1" u="sng" dirty="0"/>
              <a:t>Спасибо за внимание.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CD01BF-04E9-D247-8B24-868EC5696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540" y="3996990"/>
            <a:ext cx="10972800" cy="20520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Проект: </a:t>
            </a:r>
            <a:r>
              <a:rPr lang="ru-RU" u="sng" dirty="0">
                <a:hlinkClick r:id="rId2"/>
              </a:rPr>
              <a:t>https://pt.2035.university/project/mik-teleskop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Ссылка на чат команды в </a:t>
            </a:r>
            <a:r>
              <a:rPr lang="ru-RU" dirty="0" err="1"/>
              <a:t>тг</a:t>
            </a:r>
            <a:r>
              <a:rPr lang="ru-RU" dirty="0"/>
              <a:t>: </a:t>
            </a:r>
            <a:r>
              <a:rPr lang="ru-RU" u="sng" dirty="0">
                <a:hlinkClick r:id="rId3"/>
              </a:rPr>
              <a:t>https://t.me/+yANZi6gdX1E3YjAy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1CE1F06-700E-374E-A067-FD5103339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B464-EA12-814F-9B67-23A25253A291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24540" y="3977128"/>
            <a:ext cx="23070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/>
              <a:t>Контакты:</a:t>
            </a:r>
          </a:p>
        </p:txBody>
      </p:sp>
    </p:spTree>
    <p:extLst>
      <p:ext uri="{BB962C8B-B14F-4D97-AF65-F5344CB8AC3E}">
        <p14:creationId xmlns:p14="http://schemas.microsoft.com/office/powerpoint/2010/main" val="30571791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1359</TotalTime>
  <Words>466</Words>
  <Application>Microsoft Office PowerPoint</Application>
  <PresentationFormat>Широкоэкранный</PresentationFormat>
  <Paragraphs>70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Ясность</vt:lpstr>
      <vt:lpstr>Создание телескопической антенны для FPV- дрона</vt:lpstr>
      <vt:lpstr>Описание проекта</vt:lpstr>
      <vt:lpstr>Команда</vt:lpstr>
      <vt:lpstr>Техническое решение проекта Вычисление длины антенны</vt:lpstr>
      <vt:lpstr>Диаграмма направленности</vt:lpstr>
      <vt:lpstr> Коэффициент стоячей волны и коэффициент усиления</vt:lpstr>
      <vt:lpstr>Прототип антенны </vt:lpstr>
      <vt:lpstr>Крепление антенны к БПЛА </vt:lpstr>
      <vt:lpstr>Спасибо за внимание.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Olga Khomutskaya</dc:creator>
  <cp:lastModifiedBy>Анастасия Пинюгина</cp:lastModifiedBy>
  <cp:revision>35</cp:revision>
  <dcterms:created xsi:type="dcterms:W3CDTF">2024-10-18T11:23:03Z</dcterms:created>
  <dcterms:modified xsi:type="dcterms:W3CDTF">2024-10-27T07:49:22Z</dcterms:modified>
</cp:coreProperties>
</file>