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noteka.org/uploads/posts/2021-04/1619339580_6-phonoteka_org-p-fon-dlya-prezentatsii-frukti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175" y="0"/>
            <a:ext cx="918317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32856"/>
            <a:ext cx="5398368" cy="1442591"/>
          </a:xfrm>
        </p:spPr>
        <p:txBody>
          <a:bodyPr/>
          <a:lstStyle/>
          <a:p>
            <a:r>
              <a:rPr lang="ru-RU" dirty="0" smtClean="0"/>
              <a:t>Полезные Сладости 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60855" y="0"/>
            <a:ext cx="2083145" cy="152590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71600" y="620688"/>
            <a:ext cx="3114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/>
            <a:r>
              <a:rPr lang="ru-RU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АКСЕЛЕРАТОР </a:t>
            </a:r>
            <a:r>
              <a:rPr lang="en-US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HOMENET</a:t>
            </a:r>
            <a:endParaRPr lang="en-US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88640"/>
            <a:ext cx="667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/>
            <a:r>
              <a:rPr lang="ru-RU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МЕЖВУЗОВСКАЯ АКСЕЛЕРАЦИОННАЯ ПРОГРАММА</a:t>
            </a:r>
            <a:endParaRPr lang="ru-RU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4581128"/>
            <a:ext cx="4572000" cy="7104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lvl="0"/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ЛИДЕР КОМАНДЫ:</a:t>
            </a:r>
          </a:p>
          <a:p>
            <a:pPr marL="12700" lvl="0">
              <a:spcBef>
                <a:spcPts val="470"/>
              </a:spcBef>
            </a:pPr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Морозова Анастасия Владимировна </a:t>
            </a:r>
            <a:endParaRPr lang="ru-RU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336301"/>
            <a:ext cx="4878288" cy="1521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1045" marR="5080" indent="-728980">
              <a:lnSpc>
                <a:spcPct val="128699"/>
              </a:lnSpc>
            </a:pPr>
            <a:r>
              <a:rPr lang="en-U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Команда</a:t>
            </a:r>
            <a:r>
              <a:rPr lang="en-US" dirty="0" smtClean="0"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 1) Хафизов Роман Дмитриевич</a:t>
            </a:r>
            <a:b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2) Терехина Елена Андреевна</a:t>
            </a:r>
            <a:b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3) Попов Никита Романович </a:t>
            </a:r>
            <a:b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4) </a:t>
            </a:r>
            <a:r>
              <a:rPr lang="ru-RU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Каранда</a:t>
            </a:r>
            <a:r>
              <a:rPr lang="ru-RU" dirty="0" smtClean="0">
                <a:latin typeface="Helvetica Neue"/>
                <a:ea typeface="Helvetica Neue"/>
                <a:cs typeface="Helvetica Neue"/>
                <a:sym typeface="Helvetica Neue"/>
              </a:rPr>
              <a:t> Дарья Юрьевна 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14338" name="AutoShape 2" descr="https://top-fon.com/uploads/posts/2023-01/1674862562_top-fon-com-p-fon-dlya-prezentatsii-svetlii-zheltii-1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https://top-fon.com/uploads/posts/2023-01/1674862562_top-fon-com-p-fon-dlya-prezentatsii-svetlii-zheltii-1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ОБЩАЯ ИНФОРМАЦИЯ О ПРОЕКТЕ</a:t>
            </a:r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340768"/>
            <a:ext cx="3278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6C584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ОПИСАНИЕ ПРОЕКТА</a:t>
            </a:r>
            <a:endParaRPr lang="ru-RU" sz="2000" b="1" dirty="0">
              <a:solidFill>
                <a:srgbClr val="6C584C"/>
              </a:solidFill>
              <a:latin typeface="Verdana" panose="020B0604030504040204" pitchFamily="34" charset="0"/>
              <a:ea typeface="Verdana" panose="020B060403050404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1268760"/>
            <a:ext cx="3217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6C584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ТЕХНОЛОГИЧЕСКОЕ </a:t>
            </a:r>
          </a:p>
          <a:p>
            <a:r>
              <a:rPr lang="ru-RU" sz="2000" b="1" dirty="0" smtClean="0">
                <a:solidFill>
                  <a:srgbClr val="6C584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НАПРАВЛЕНИЕ</a:t>
            </a:r>
            <a:endParaRPr lang="ru-RU" sz="2000" b="1" dirty="0">
              <a:solidFill>
                <a:srgbClr val="6C584C"/>
              </a:solidFill>
              <a:latin typeface="Verdana" panose="020B0604030504040204" pitchFamily="34" charset="0"/>
              <a:ea typeface="Verdana" panose="020B060403050404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9570" y="1340768"/>
            <a:ext cx="2834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6C584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СТАДИЯ ПРОЕКТА</a:t>
            </a:r>
            <a:endParaRPr lang="ru-RU" sz="2000" b="1" dirty="0">
              <a:solidFill>
                <a:srgbClr val="6C584C"/>
              </a:solidFill>
              <a:latin typeface="Verdana" panose="020B0604030504040204" pitchFamily="34" charset="0"/>
              <a:ea typeface="Verdana" panose="020B060403050404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1988840"/>
            <a:ext cx="2952328" cy="3629288"/>
          </a:xfrm>
          <a:prstGeom prst="roundRect">
            <a:avLst/>
          </a:prstGeom>
          <a:solidFill>
            <a:srgbClr val="DDE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Segoe UI Semibold" panose="020B07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  <a:t>ВОСПОЛНИТЬ ОТСУТСТВИЕ НА РЫНКЕ ПРОДУКТОВ БЕЗ СОДЕРЖАНИЯ </a:t>
            </a:r>
            <a:r>
              <a:rPr lang="ru-RU" sz="1600" dirty="0" smtClean="0">
                <a:solidFill>
                  <a:schemeClr val="tx1"/>
                </a:solidFill>
                <a:latin typeface="Segoe UI Semibold" panose="020B07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  <a:t>ИСКУСТВЕННОГО САХАРА </a:t>
            </a:r>
            <a:r>
              <a:rPr lang="ru-RU" sz="1600" dirty="0" smtClean="0">
                <a:solidFill>
                  <a:schemeClr val="tx1"/>
                </a:solidFill>
                <a:latin typeface="Segoe UI Semibold" panose="020B07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Segoe UI Semibold" panose="020B07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</a:br>
            <a:endParaRPr lang="ru-RU" sz="1600" dirty="0">
              <a:solidFill>
                <a:schemeClr val="tx1"/>
              </a:solidFill>
              <a:latin typeface="Segoe UI Semibold" panose="020B0702040204020203" pitchFamily="34" charset="0"/>
              <a:ea typeface="Segoe UI Emoji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03848" y="2060848"/>
            <a:ext cx="2880320" cy="3701296"/>
          </a:xfrm>
          <a:prstGeom prst="roundRect">
            <a:avLst/>
          </a:prstGeom>
          <a:solidFill>
            <a:srgbClr val="DDE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Segoe UI Semibold" panose="020B07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  <a:t>ТЕХНОЛОГИЯ ПРОИЗВОДСТВА</a:t>
            </a:r>
            <a:endParaRPr lang="ru-RU" dirty="0">
              <a:solidFill>
                <a:srgbClr val="FF0000"/>
              </a:solidFill>
              <a:latin typeface="Segoe UI Semibold" panose="020B0702040204020203" pitchFamily="34" charset="0"/>
              <a:ea typeface="Segoe UI Emoji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47073" y="1772816"/>
            <a:ext cx="2796927" cy="3744416"/>
          </a:xfrm>
          <a:prstGeom prst="roundRect">
            <a:avLst/>
          </a:prstGeom>
          <a:solidFill>
            <a:srgbClr val="DDE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ФУНКЦИОНАЛЬНЫЙ ПРОТОТИП</a:t>
            </a:r>
            <a:endParaRPr lang="ru-RU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1476672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ПРЕДЛАГАЕМОЕ РЕШЕНИЕ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0" y="2636912"/>
            <a:ext cx="3851920" cy="2563044"/>
          </a:xfrm>
          <a:prstGeom prst="ellipse">
            <a:avLst/>
          </a:prstGeom>
          <a:solidFill>
            <a:srgbClr val="ADC1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НЕБОЛЬШОЙ ВЫБОР </a:t>
            </a:r>
            <a:r>
              <a:rPr lang="ru-RU" sz="2400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ПП СЛАДОСТЕЙ </a:t>
            </a:r>
            <a:endParaRPr lang="ru-RU" sz="2400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364088" y="2636912"/>
            <a:ext cx="3672407" cy="2520280"/>
          </a:xfrm>
          <a:prstGeom prst="ellipse">
            <a:avLst/>
          </a:prstGeom>
          <a:solidFill>
            <a:srgbClr val="ADC1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ПРОИЗВОДСТВО И ПРОДАЖА </a:t>
            </a:r>
            <a:r>
              <a:rPr lang="ru-RU" sz="2200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СЛАДОСТЕЙ В СОЦИАЛЬНЫХ СЕТЯХ</a:t>
            </a:r>
            <a:endParaRPr lang="ru-RU" sz="2200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923928" y="3501008"/>
            <a:ext cx="1321308" cy="484632"/>
          </a:xfrm>
          <a:prstGeom prst="rightArrow">
            <a:avLst/>
          </a:prstGeom>
          <a:solidFill>
            <a:srgbClr val="ADC1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988840"/>
            <a:ext cx="215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ПРОБЛЕМА</a:t>
            </a:r>
            <a:endParaRPr lang="ru-RU" sz="2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2060848"/>
            <a:ext cx="215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РЕШЕНИЕ</a:t>
            </a:r>
            <a:endParaRPr lang="ru-RU" sz="2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88640"/>
            <a:ext cx="640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ПРЕИМУЩЕСТВА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844824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ЭКОЛОГИЧНАЯ УПАКОВКА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ДОСТУПНОСТЬ В ПОПУЛЯРНЫХ </a:t>
            </a:r>
            <a:r>
              <a:rPr lang="ru-RU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СОЦИАЛЬНЫХ СЕТЯХ</a:t>
            </a:r>
            <a:endParaRPr lang="ru-RU" b="1" dirty="0" smtClean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ct val="200000"/>
              </a:lnSpc>
            </a:pPr>
            <a:r>
              <a:rPr lang="ru-RU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БОЛЕЕ ДЕШЁВАЯ ПРОДУКЦИЯ</a:t>
            </a:r>
          </a:p>
          <a:p>
            <a:pPr>
              <a:lnSpc>
                <a:spcPct val="200000"/>
              </a:lnSpc>
            </a:pPr>
            <a:r>
              <a:rPr lang="ru-RU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ЧИСТЫЙ СОСТАВ</a:t>
            </a:r>
            <a:endParaRPr lang="ru-RU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988840"/>
            <a:ext cx="370930" cy="3709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492896"/>
            <a:ext cx="370930" cy="3709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429000"/>
            <a:ext cx="370930" cy="3709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933056"/>
            <a:ext cx="370930" cy="370930"/>
          </a:xfrm>
          <a:prstGeom prst="rect">
            <a:avLst/>
          </a:prstGeom>
        </p:spPr>
      </p:pic>
      <p:pic>
        <p:nvPicPr>
          <p:cNvPr id="17410" name="Picture 2" descr="https://www.cheltv.ru/wp-content/uploads/2021/11/sladosti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789040"/>
            <a:ext cx="4601166" cy="2875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19672" y="260648"/>
            <a:ext cx="5984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ВОСТРЕБОВАННОСТЬ ПРОДУКТА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908720"/>
            <a:ext cx="1124291" cy="11242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2348880"/>
            <a:ext cx="1208250" cy="1208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4509120"/>
            <a:ext cx="1133170" cy="11331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7864" y="2132856"/>
            <a:ext cx="2165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ВЕГЕТАРИАНЦЫ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20272" y="3573016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ЗОЖ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11760" y="55892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ЛЮДИ С МЕДИЦИНСКИМИ </a:t>
            </a:r>
          </a:p>
          <a:p>
            <a:pPr algn="ctr"/>
            <a:r>
              <a:rPr lang="ru-RU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ПРОТИВОПОКАЗАНИЯМИ </a:t>
            </a:r>
          </a:p>
          <a:p>
            <a:pPr algn="ctr"/>
            <a:r>
              <a:rPr lang="ru-RU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К </a:t>
            </a:r>
            <a:r>
              <a:rPr lang="ru-RU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СЛАДОСТЯМ </a:t>
            </a:r>
            <a:endParaRPr lang="ru-RU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708920"/>
            <a:ext cx="1195387" cy="11953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3933056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ДЕТИ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ФИНАНСОВАЯ МОДЕЛЬ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916707"/>
          <a:ext cx="8712966" cy="5941293"/>
        </p:xfrm>
        <a:graphic>
          <a:graphicData uri="http://schemas.openxmlformats.org/drawingml/2006/table">
            <a:tbl>
              <a:tblPr/>
              <a:tblGrid>
                <a:gridCol w="1097816"/>
                <a:gridCol w="851559"/>
                <a:gridCol w="614701"/>
                <a:gridCol w="607181"/>
                <a:gridCol w="607181"/>
                <a:gridCol w="605302"/>
                <a:gridCol w="605302"/>
                <a:gridCol w="605302"/>
                <a:gridCol w="616581"/>
                <a:gridCol w="616581"/>
                <a:gridCol w="622220"/>
                <a:gridCol w="631620"/>
                <a:gridCol w="631620"/>
              </a:tblGrid>
              <a:tr h="1650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затрат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Месяцы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Затраты на оплату труда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0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Отчисления на социальные нужды (30,2% от фонда оплаты труда)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Затраты на сырье, материалы (пастила)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Затраты на сырье, материалы (чипсы)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Реклама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Аренда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Обучение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Упаковка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ИТОГО затрат (полная себестоимость продукции)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9575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203,6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181,7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182,1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723" marR="44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ЭТАПЫ РАЗВИТИЯ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5013176"/>
            <a:ext cx="2217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ТЕСТИРОВАНИЕ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ПРОДУКТА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1268760"/>
            <a:ext cx="33586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ПРОИЗВОДСТВО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ПИЛОТНОЙ ПРОДУКЦИИ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2132856"/>
            <a:ext cx="18598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РАЗРАБОТКА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ПРОТОТИПА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5517232"/>
            <a:ext cx="2056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ПРЕЗЕНТАЦИЯ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ПРОДУКТА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915816" y="2924944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932040" y="2060848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3707904" y="4509120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5940152" y="5013176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1115616" y="2636912"/>
            <a:ext cx="7629272" cy="2304256"/>
          </a:xfrm>
          <a:custGeom>
            <a:avLst/>
            <a:gdLst>
              <a:gd name="connsiteX0" fmla="*/ 0 w 12110720"/>
              <a:gd name="connsiteY0" fmla="*/ 2354333 h 4414071"/>
              <a:gd name="connsiteX1" fmla="*/ 2540000 w 12110720"/>
              <a:gd name="connsiteY1" fmla="*/ 2435613 h 4414071"/>
              <a:gd name="connsiteX2" fmla="*/ 3312160 w 12110720"/>
              <a:gd name="connsiteY2" fmla="*/ 1663453 h 4414071"/>
              <a:gd name="connsiteX3" fmla="*/ 4653280 w 12110720"/>
              <a:gd name="connsiteY3" fmla="*/ 3258573 h 4414071"/>
              <a:gd name="connsiteX4" fmla="*/ 6512560 w 12110720"/>
              <a:gd name="connsiteY4" fmla="*/ 7373 h 4414071"/>
              <a:gd name="connsiteX5" fmla="*/ 7833360 w 12110720"/>
              <a:gd name="connsiteY5" fmla="*/ 4335533 h 4414071"/>
              <a:gd name="connsiteX6" fmla="*/ 9011920 w 12110720"/>
              <a:gd name="connsiteY6" fmla="*/ 2770893 h 4414071"/>
              <a:gd name="connsiteX7" fmla="*/ 12110720 w 12110720"/>
              <a:gd name="connsiteY7" fmla="*/ 2394973 h 4414071"/>
              <a:gd name="connsiteX8" fmla="*/ 12110720 w 12110720"/>
              <a:gd name="connsiteY8" fmla="*/ 2394973 h 441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0720" h="4414071">
                <a:moveTo>
                  <a:pt x="0" y="2354333"/>
                </a:moveTo>
                <a:cubicBezTo>
                  <a:pt x="993986" y="2452546"/>
                  <a:pt x="1987973" y="2550760"/>
                  <a:pt x="2540000" y="2435613"/>
                </a:cubicBezTo>
                <a:cubicBezTo>
                  <a:pt x="3092027" y="2320466"/>
                  <a:pt x="2959947" y="1526293"/>
                  <a:pt x="3312160" y="1663453"/>
                </a:cubicBezTo>
                <a:cubicBezTo>
                  <a:pt x="3664373" y="1800613"/>
                  <a:pt x="4119880" y="3534586"/>
                  <a:pt x="4653280" y="3258573"/>
                </a:cubicBezTo>
                <a:cubicBezTo>
                  <a:pt x="5186680" y="2982560"/>
                  <a:pt x="5982547" y="-172120"/>
                  <a:pt x="6512560" y="7373"/>
                </a:cubicBezTo>
                <a:cubicBezTo>
                  <a:pt x="7042573" y="186866"/>
                  <a:pt x="7416800" y="3874946"/>
                  <a:pt x="7833360" y="4335533"/>
                </a:cubicBezTo>
                <a:cubicBezTo>
                  <a:pt x="8249920" y="4796120"/>
                  <a:pt x="8299027" y="3094320"/>
                  <a:pt x="9011920" y="2770893"/>
                </a:cubicBezTo>
                <a:cubicBezTo>
                  <a:pt x="9724813" y="2447466"/>
                  <a:pt x="12110720" y="2394973"/>
                  <a:pt x="12110720" y="2394973"/>
                </a:cubicBezTo>
                <a:lnTo>
                  <a:pt x="12110720" y="2394973"/>
                </a:lnTo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7045004" y="3356992"/>
            <a:ext cx="2098996" cy="1020623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СЛЕДУЮЩИЙ ЭТАП…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43840" y="3371850"/>
            <a:ext cx="1475426" cy="1020623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НАЧАЛО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ЭТАПЫ РАЗВИТИЯ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0" y="1988542"/>
            <a:ext cx="9144000" cy="3600698"/>
          </a:xfrm>
          <a:custGeom>
            <a:avLst/>
            <a:gdLst>
              <a:gd name="connsiteX0" fmla="*/ 0 w 12110720"/>
              <a:gd name="connsiteY0" fmla="*/ 2354333 h 4414071"/>
              <a:gd name="connsiteX1" fmla="*/ 2540000 w 12110720"/>
              <a:gd name="connsiteY1" fmla="*/ 2435613 h 4414071"/>
              <a:gd name="connsiteX2" fmla="*/ 3312160 w 12110720"/>
              <a:gd name="connsiteY2" fmla="*/ 1663453 h 4414071"/>
              <a:gd name="connsiteX3" fmla="*/ 4653280 w 12110720"/>
              <a:gd name="connsiteY3" fmla="*/ 3258573 h 4414071"/>
              <a:gd name="connsiteX4" fmla="*/ 6512560 w 12110720"/>
              <a:gd name="connsiteY4" fmla="*/ 7373 h 4414071"/>
              <a:gd name="connsiteX5" fmla="*/ 7833360 w 12110720"/>
              <a:gd name="connsiteY5" fmla="*/ 4335533 h 4414071"/>
              <a:gd name="connsiteX6" fmla="*/ 9011920 w 12110720"/>
              <a:gd name="connsiteY6" fmla="*/ 2770893 h 4414071"/>
              <a:gd name="connsiteX7" fmla="*/ 12110720 w 12110720"/>
              <a:gd name="connsiteY7" fmla="*/ 2394973 h 4414071"/>
              <a:gd name="connsiteX8" fmla="*/ 12110720 w 12110720"/>
              <a:gd name="connsiteY8" fmla="*/ 2394973 h 441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0720" h="4414071">
                <a:moveTo>
                  <a:pt x="0" y="2354333"/>
                </a:moveTo>
                <a:cubicBezTo>
                  <a:pt x="993986" y="2452546"/>
                  <a:pt x="1987973" y="2550760"/>
                  <a:pt x="2540000" y="2435613"/>
                </a:cubicBezTo>
                <a:cubicBezTo>
                  <a:pt x="3092027" y="2320466"/>
                  <a:pt x="2959947" y="1526293"/>
                  <a:pt x="3312160" y="1663453"/>
                </a:cubicBezTo>
                <a:cubicBezTo>
                  <a:pt x="3664373" y="1800613"/>
                  <a:pt x="4119880" y="3534586"/>
                  <a:pt x="4653280" y="3258573"/>
                </a:cubicBezTo>
                <a:cubicBezTo>
                  <a:pt x="5186680" y="2982560"/>
                  <a:pt x="5982547" y="-172120"/>
                  <a:pt x="6512560" y="7373"/>
                </a:cubicBezTo>
                <a:cubicBezTo>
                  <a:pt x="7042573" y="186866"/>
                  <a:pt x="7416800" y="3874946"/>
                  <a:pt x="7833360" y="4335533"/>
                </a:cubicBezTo>
                <a:cubicBezTo>
                  <a:pt x="8249920" y="4796120"/>
                  <a:pt x="8299027" y="3094320"/>
                  <a:pt x="9011920" y="2770893"/>
                </a:cubicBezTo>
                <a:cubicBezTo>
                  <a:pt x="9724813" y="2447466"/>
                  <a:pt x="12110720" y="2394973"/>
                  <a:pt x="12110720" y="2394973"/>
                </a:cubicBezTo>
                <a:lnTo>
                  <a:pt x="12110720" y="2394973"/>
                </a:lnTo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75656" y="2204864"/>
            <a:ext cx="2281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ЗАКУПКА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ОБОРУДОВАНИЯ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752" y="5229200"/>
            <a:ext cx="31021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ВЫДЕЛЕНИЕ МЕСТА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ДЛЯ ХРАНЕНИЯ СЫРЬЯ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И МАТЕРИАЛОВ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876" y="4249929"/>
            <a:ext cx="1875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ПОИСК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ПОМЕЩЕНИЯ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20684" y="3732851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3131840" y="4653136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7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2267744" y="2996952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6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4644008" y="1412776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8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5148064" y="3429000"/>
            <a:ext cx="497840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1920" y="908720"/>
            <a:ext cx="2228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ЗАКУПКА СЫРЬЯ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5724128" y="5661248"/>
            <a:ext cx="543083" cy="475297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10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24128" y="3284984"/>
            <a:ext cx="13885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Н</a:t>
            </a:r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АЙМ 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РАБОЧИХ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32040" y="6150114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ПРОИЗВОДСТВО</a:t>
            </a:r>
          </a:p>
          <a:p>
            <a:r>
              <a:rPr lang="ru-RU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ПРОДУКТА</a:t>
            </a:r>
            <a:endParaRPr lang="ru-RU" sz="20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7524328" y="3429000"/>
            <a:ext cx="1619672" cy="804599"/>
          </a:xfrm>
          <a:prstGeom prst="flowChartAlternateProcess">
            <a:avLst/>
          </a:prstGeom>
          <a:solidFill>
            <a:srgbClr val="FFF5E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РЫНОК СБЫТА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КОНКУРЕНТЫ</a:t>
            </a:r>
            <a:endParaRPr lang="ru-RU" dirty="0"/>
          </a:p>
        </p:txBody>
      </p:sp>
      <p:pic>
        <p:nvPicPr>
          <p:cNvPr id="20482" name="Picture 2" descr="Худеечка батончики без саха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3" y="1556792"/>
            <a:ext cx="3735029" cy="1296144"/>
          </a:xfrm>
          <a:prstGeom prst="rect">
            <a:avLst/>
          </a:prstGeom>
          <a:noFill/>
        </p:spPr>
      </p:pic>
      <p:pic>
        <p:nvPicPr>
          <p:cNvPr id="20484" name="Picture 4" descr="https://www.corpdidi.ru/2020/logo/Umnie-sladosti-logo-n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797152"/>
            <a:ext cx="2675198" cy="1459727"/>
          </a:xfrm>
          <a:prstGeom prst="rect">
            <a:avLst/>
          </a:prstGeom>
          <a:noFill/>
        </p:spPr>
      </p:pic>
      <p:pic>
        <p:nvPicPr>
          <p:cNvPr id="20486" name="Picture 6" descr="https://ecobotanica.ru/design/original/img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725144"/>
            <a:ext cx="2305050" cy="16287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86812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0488" name="Picture 8" descr="https://sun9-61.userapi.com/impf/c848624/v848624229/2bf0/P_Pn5MRrSR8.jpg?size=955x678&amp;quality=96&amp;sign=9a7fea670982e23c7b45b0a707971d59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1628800"/>
            <a:ext cx="2296315" cy="1630264"/>
          </a:xfrm>
          <a:prstGeom prst="rect">
            <a:avLst/>
          </a:prstGeom>
          <a:noFill/>
        </p:spPr>
      </p:pic>
      <p:pic>
        <p:nvPicPr>
          <p:cNvPr id="20490" name="Picture 10" descr="https://tumen.perekrestok.ru/assets/67fa8afe4d599826b7c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3212976"/>
            <a:ext cx="2531369" cy="1308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БИЗНЕС-МОДЕЛЬ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1124744"/>
          <a:ext cx="8136905" cy="5540883"/>
        </p:xfrm>
        <a:graphic>
          <a:graphicData uri="http://schemas.openxmlformats.org/drawingml/2006/table">
            <a:tbl>
              <a:tblPr/>
              <a:tblGrid>
                <a:gridCol w="1730394"/>
                <a:gridCol w="1730394"/>
                <a:gridCol w="1558473"/>
                <a:gridCol w="1558473"/>
                <a:gridCol w="1559171"/>
              </a:tblGrid>
              <a:tr h="1387086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Ключевые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партнеры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Компания АС</a:t>
                      </a:r>
                      <a:r>
                        <a:rPr lang="en-US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Ключевые действия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Продажа кондитерских изделий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Ценностное предложение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Гарантированное высокое качество товара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Качественное обслуживание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Взаимодействие    с клиентами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Через интернет магазин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Сегменты клиентов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Физические лица, которые следят за своим питанием.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950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Ключевые ресурсы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Высоко-квалифицированный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персонал, 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финансовые вложения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Каналы </a:t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реклама в соц.сетях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Реклама в интернете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Личный сайт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Прямые продажи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7086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Структура издержек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Оплата труда, процент от реализации продукции, тех. обслуживание, аренда помещения, оплата электроэнергии/воды, закупка товара, реклама, обучение персонала, закупка дополнительного оборудования.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Потоки доходов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Индивидуальные заказы 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Реализация товара в точке продаж.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ПОЧЕМУ ИМЕННО МЫ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1268760"/>
            <a:ext cx="3431458" cy="1401420"/>
          </a:xfrm>
          <a:prstGeom prst="roundRect">
            <a:avLst/>
          </a:prstGeom>
          <a:solidFill>
            <a:srgbClr val="E4E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71563"/>
            <a:r>
              <a:rPr lang="ru-RU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ЭКОЛОГИЧНАЯ ПРОДУКЦИЯ</a:t>
            </a:r>
            <a:endParaRPr lang="ru-RU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412776"/>
            <a:ext cx="1032082" cy="1032082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627784" y="2924944"/>
            <a:ext cx="3888432" cy="129614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71563"/>
            <a:r>
              <a:rPr lang="ru-RU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ВОЗМОЖНОСТЬ ПРОИЗВОДСТВА ПРОДУКЦИИ УНИКАЛЬНОЙ ФОРМЫ</a:t>
            </a:r>
            <a:endParaRPr lang="ru-RU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2996952"/>
            <a:ext cx="925029" cy="925029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4572000" y="4725144"/>
            <a:ext cx="4432844" cy="1401420"/>
          </a:xfrm>
          <a:prstGeom prst="roundRect">
            <a:avLst/>
          </a:prstGeom>
          <a:solidFill>
            <a:srgbClr val="E4E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71563"/>
            <a:r>
              <a:rPr lang="ru-RU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ГАРАНТИЯ КАЧЕСТВА</a:t>
            </a:r>
            <a:endParaRPr lang="ru-RU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5085184"/>
            <a:ext cx="637357" cy="637357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323528" y="4797152"/>
            <a:ext cx="3431458" cy="1401420"/>
          </a:xfrm>
          <a:prstGeom prst="roundRect">
            <a:avLst/>
          </a:prstGeom>
          <a:solidFill>
            <a:srgbClr val="E4E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71563"/>
            <a:r>
              <a:rPr lang="ru-RU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БОЛЕЕ ДЕШЁВАЯ ПРОДУКЦИЯ</a:t>
            </a:r>
            <a:endParaRPr lang="ru-RU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220072" y="1340768"/>
            <a:ext cx="3431458" cy="1401420"/>
          </a:xfrm>
          <a:prstGeom prst="roundRect">
            <a:avLst/>
          </a:prstGeom>
          <a:solidFill>
            <a:srgbClr val="E4E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71563"/>
            <a:r>
              <a:rPr lang="ru-RU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ЧИСТЫЙ СОСТАВ</a:t>
            </a:r>
            <a:endParaRPr lang="ru-RU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628800"/>
            <a:ext cx="785675" cy="7856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941168"/>
            <a:ext cx="967525" cy="967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ogatyr.club/uploads/posts/2021-11/thumbs/1636925242_51-bogatyr-club-p-bledno-zheltii-fon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КОМАНДА ПРОЕКТА</a:t>
            </a:r>
            <a:endParaRPr lang="ru-RU" dirty="0"/>
          </a:p>
        </p:txBody>
      </p:sp>
      <p:pic>
        <p:nvPicPr>
          <p:cNvPr id="5" name="Picture 2" descr="https://sun3-23.userapi.com/impg/3gWX8SYtu2WuuK9ceJGCsw3fe3-YRJrfd0W7Lg/NPgDPFP_XEs.jpg?size=1080x1480&amp;quality=95&amp;sign=b86cf8c157b65c6005f43b87cac4174d&amp;type=album"/>
          <p:cNvPicPr>
            <a:picLocks noChangeAspect="1" noChangeArrowheads="1"/>
          </p:cNvPicPr>
          <p:nvPr/>
        </p:nvPicPr>
        <p:blipFill>
          <a:blip r:embed="rId3" cstate="print"/>
          <a:srcRect t="13486" b="13486"/>
          <a:stretch>
            <a:fillRect/>
          </a:stretch>
        </p:blipFill>
        <p:spPr bwMode="auto">
          <a:xfrm>
            <a:off x="251520" y="836712"/>
            <a:ext cx="2160240" cy="2161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0" y="5661248"/>
            <a:ext cx="2483768" cy="390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Хафизов Роман Дмитриевич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 txBox="1">
            <a:spLocks/>
          </p:cNvSpPr>
          <p:nvPr/>
        </p:nvSpPr>
        <p:spPr>
          <a:xfrm>
            <a:off x="2339752" y="6309320"/>
            <a:ext cx="2736304" cy="390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Терехина Елена Андреевна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4572000" y="5517232"/>
            <a:ext cx="2263518" cy="390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Попов Никита Романович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Текст 5"/>
          <p:cNvSpPr txBox="1">
            <a:spLocks/>
          </p:cNvSpPr>
          <p:nvPr/>
        </p:nvSpPr>
        <p:spPr>
          <a:xfrm>
            <a:off x="6876256" y="6309320"/>
            <a:ext cx="2566225" cy="390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Каранда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Дарья Юрьевна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4" descr="imgonline-com-ua-Resize-vZDv4cV3fNmkVpV.jpg"/>
          <p:cNvPicPr>
            <a:picLocks noChangeAspect="1" noChangeArrowheads="1"/>
          </p:cNvPicPr>
          <p:nvPr/>
        </p:nvPicPr>
        <p:blipFill>
          <a:blip r:embed="rId4" cstate="print"/>
          <a:srcRect t="12496" b="12496"/>
          <a:stretch>
            <a:fillRect/>
          </a:stretch>
        </p:blipFill>
        <p:spPr bwMode="auto">
          <a:xfrm>
            <a:off x="0" y="3501008"/>
            <a:ext cx="2173342" cy="2174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6" descr="https://sun9-68.userapi.com/impg/mJp0f1xxq_6YoQmJ4Y0b2C1p2xLaXMcE18aKmQ/tS4Pi-Ts7hw.jpg?size=1218x2160&amp;quality=95&amp;sign=046d66d4f601270eef2cc8791ed32781&amp;type=album"/>
          <p:cNvPicPr>
            <a:picLocks noChangeAspect="1" noChangeArrowheads="1"/>
          </p:cNvPicPr>
          <p:nvPr/>
        </p:nvPicPr>
        <p:blipFill>
          <a:blip r:embed="rId5" cstate="print"/>
          <a:srcRect t="21624" b="21624"/>
          <a:stretch>
            <a:fillRect/>
          </a:stretch>
        </p:blipFill>
        <p:spPr bwMode="auto">
          <a:xfrm>
            <a:off x="2267744" y="4221088"/>
            <a:ext cx="2172996" cy="2186985"/>
          </a:xfrm>
          <a:prstGeom prst="rect">
            <a:avLst/>
          </a:prstGeom>
          <a:noFill/>
        </p:spPr>
      </p:pic>
      <p:pic>
        <p:nvPicPr>
          <p:cNvPr id="12" name="Picture 10" descr="https://sun9-41.userapi.com/impg/qLVHLB9I5xKhY780TWBtnyHJBSSMhwiB3FJ_1Q/76wavg31NYg.jpg?size=1620x2160&amp;quality=95&amp;sign=8866b28d0f766d35b5576fb9e4bfe86e&amp;type=album"/>
          <p:cNvPicPr>
            <a:picLocks noChangeAspect="1" noChangeArrowheads="1"/>
          </p:cNvPicPr>
          <p:nvPr/>
        </p:nvPicPr>
        <p:blipFill>
          <a:blip r:embed="rId6" cstate="print"/>
          <a:srcRect t="12356" b="12356"/>
          <a:stretch>
            <a:fillRect/>
          </a:stretch>
        </p:blipFill>
        <p:spPr bwMode="auto">
          <a:xfrm>
            <a:off x="4572000" y="3140968"/>
            <a:ext cx="2232248" cy="2240795"/>
          </a:xfrm>
          <a:prstGeom prst="rect">
            <a:avLst/>
          </a:prstGeom>
          <a:noFill/>
        </p:spPr>
      </p:pic>
      <p:pic>
        <p:nvPicPr>
          <p:cNvPr id="13" name="Picture 12" descr="https://sun9-4.userapi.com/impg/EE1aP65Jq04shOz1FjQJpL-JGyUAFMwk-nkiEw/MSf68T4vxHU.jpg?size=1488x2160&amp;quality=95&amp;sign=04cdd508e76be10ecab9172145b5b136&amp;type=album"/>
          <p:cNvPicPr>
            <a:picLocks noChangeAspect="1" noChangeArrowheads="1"/>
          </p:cNvPicPr>
          <p:nvPr/>
        </p:nvPicPr>
        <p:blipFill>
          <a:blip r:embed="rId7" cstate="print"/>
          <a:srcRect l="18142" t="19157" r="-3593" b="25378"/>
          <a:stretch>
            <a:fillRect/>
          </a:stretch>
        </p:blipFill>
        <p:spPr bwMode="auto">
          <a:xfrm>
            <a:off x="6876256" y="4077072"/>
            <a:ext cx="2376264" cy="2238969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483768" y="836712"/>
            <a:ext cx="4563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Лидер: Морозова Анастасия Владимировна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4/1619339580_6-phonoteka_org-p-fon-dlya-prezentatsii-frukti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175" y="0"/>
            <a:ext cx="918317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2576" y="270892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301208"/>
            <a:ext cx="4248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Контакты</a:t>
            </a:r>
            <a:br>
              <a:rPr lang="ru-RU" dirty="0" smtClean="0"/>
            </a:br>
            <a:r>
              <a:rPr lang="ru-RU" dirty="0" smtClean="0"/>
              <a:t>Лидер проекта:  Морозова Анастасия Владимировна  </a:t>
            </a:r>
            <a:br>
              <a:rPr lang="ru-RU" dirty="0" smtClean="0"/>
            </a:br>
            <a:r>
              <a:rPr lang="ru-RU" dirty="0" smtClean="0"/>
              <a:t>+7 (992) 300-73-38</a:t>
            </a:r>
            <a:br>
              <a:rPr lang="ru-RU" dirty="0" smtClean="0"/>
            </a:br>
            <a:r>
              <a:rPr lang="en-US" dirty="0" smtClean="0"/>
              <a:t>Email</a:t>
            </a:r>
            <a:r>
              <a:rPr lang="ru-RU" dirty="0" smtClean="0"/>
              <a:t>:</a:t>
            </a:r>
            <a:r>
              <a:rPr lang="en-US" dirty="0" smtClean="0"/>
              <a:t> morozova.av@edu.gausz.ru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l="8803" t="16769" r="9767" b="17207"/>
          <a:stretch>
            <a:fillRect/>
          </a:stretch>
        </p:blipFill>
        <p:spPr bwMode="auto">
          <a:xfrm>
            <a:off x="179512" y="116632"/>
            <a:ext cx="2664296" cy="21602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421</Words>
  <Application>Microsoft Office PowerPoint</Application>
  <PresentationFormat>Экран (4:3)</PresentationFormat>
  <Paragraphs>236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Полезные Сладости </vt:lpstr>
      <vt:lpstr>Слайд 2</vt:lpstr>
      <vt:lpstr>Слайд 3</vt:lpstr>
      <vt:lpstr>Слайд 4</vt:lpstr>
      <vt:lpstr>Слайд 5</vt:lpstr>
      <vt:lpstr>ФИНАНСОВАЯ МОДЕЛЬ</vt:lpstr>
      <vt:lpstr>ЭТАПЫ РАЗВИТИЯ</vt:lpstr>
      <vt:lpstr>ЭТАПЫ РАЗВИТИЯ</vt:lpstr>
      <vt:lpstr>КОНКУРЕНТЫ</vt:lpstr>
      <vt:lpstr>БИЗНЕС-МОДЕЛЬ</vt:lpstr>
      <vt:lpstr>ПОЧЕМУ ИМЕННО МЫ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Полезные Сладости </dc:title>
  <dc:creator>Анастасия</dc:creator>
  <cp:lastModifiedBy>Анастасия</cp:lastModifiedBy>
  <cp:revision>15</cp:revision>
  <dcterms:created xsi:type="dcterms:W3CDTF">2023-12-04T16:22:43Z</dcterms:created>
  <dcterms:modified xsi:type="dcterms:W3CDTF">2023-12-04T18:50:02Z</dcterms:modified>
</cp:coreProperties>
</file>