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81" r:id="rId3"/>
    <p:sldId id="258" r:id="rId4"/>
    <p:sldId id="271" r:id="rId5"/>
    <p:sldId id="275" r:id="rId6"/>
    <p:sldId id="284" r:id="rId7"/>
    <p:sldId id="277" r:id="rId8"/>
    <p:sldId id="289" r:id="rId9"/>
    <p:sldId id="282" r:id="rId10"/>
    <p:sldId id="290" r:id="rId11"/>
    <p:sldId id="291" r:id="rId12"/>
    <p:sldId id="288" r:id="rId13"/>
    <p:sldId id="285" r:id="rId14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5B74"/>
    <a:srgbClr val="7F7F7F"/>
    <a:srgbClr val="95B3D7"/>
    <a:srgbClr val="E79E9E"/>
    <a:srgbClr val="FFFFFF"/>
    <a:srgbClr val="004271"/>
    <a:srgbClr val="FF0000"/>
    <a:srgbClr val="FE0000"/>
    <a:srgbClr val="004272"/>
    <a:srgbClr val="CAD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660"/>
  </p:normalViewPr>
  <p:slideViewPr>
    <p:cSldViewPr>
      <p:cViewPr varScale="1">
        <p:scale>
          <a:sx n="76" d="100"/>
          <a:sy n="76" d="100"/>
        </p:scale>
        <p:origin x="979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B1E78-4224-450E-A61C-AC62573B517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4802A-4C97-4520-9618-EC28C1E338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18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4802A-4C97-4520-9618-EC28C1E3389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64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1856" y="816863"/>
            <a:ext cx="226060" cy="27940"/>
          </a:xfrm>
          <a:custGeom>
            <a:avLst/>
            <a:gdLst/>
            <a:ahLst/>
            <a:cxnLst/>
            <a:rect l="l" t="t" r="r" b="b"/>
            <a:pathLst>
              <a:path w="226059" h="27940">
                <a:moveTo>
                  <a:pt x="0" y="27432"/>
                </a:moveTo>
                <a:lnTo>
                  <a:pt x="225551" y="27432"/>
                </a:lnTo>
                <a:lnTo>
                  <a:pt x="225551" y="0"/>
                </a:lnTo>
                <a:lnTo>
                  <a:pt x="0" y="0"/>
                </a:lnTo>
                <a:lnTo>
                  <a:pt x="0" y="27432"/>
                </a:lnTo>
                <a:close/>
              </a:path>
            </a:pathLst>
          </a:custGeom>
          <a:solidFill>
            <a:srgbClr val="006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71856" y="368807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5">
                <a:moveTo>
                  <a:pt x="475488" y="0"/>
                </a:moveTo>
                <a:lnTo>
                  <a:pt x="0" y="0"/>
                </a:lnTo>
                <a:lnTo>
                  <a:pt x="0" y="448056"/>
                </a:lnTo>
                <a:lnTo>
                  <a:pt x="393179" y="448056"/>
                </a:lnTo>
                <a:lnTo>
                  <a:pt x="393179" y="475488"/>
                </a:lnTo>
                <a:lnTo>
                  <a:pt x="448056" y="475488"/>
                </a:lnTo>
                <a:lnTo>
                  <a:pt x="448056" y="448056"/>
                </a:lnTo>
                <a:lnTo>
                  <a:pt x="475488" y="448056"/>
                </a:lnTo>
                <a:lnTo>
                  <a:pt x="475488" y="0"/>
                </a:lnTo>
                <a:close/>
              </a:path>
            </a:pathLst>
          </a:custGeom>
          <a:solidFill>
            <a:srgbClr val="006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53795" y="816863"/>
            <a:ext cx="55244" cy="27940"/>
          </a:xfrm>
          <a:custGeom>
            <a:avLst/>
            <a:gdLst/>
            <a:ahLst/>
            <a:cxnLst/>
            <a:rect l="l" t="t" r="r" b="b"/>
            <a:pathLst>
              <a:path w="55245" h="27940">
                <a:moveTo>
                  <a:pt x="0" y="27432"/>
                </a:moveTo>
                <a:lnTo>
                  <a:pt x="54864" y="27432"/>
                </a:lnTo>
                <a:lnTo>
                  <a:pt x="54864" y="0"/>
                </a:lnTo>
                <a:lnTo>
                  <a:pt x="0" y="0"/>
                </a:lnTo>
                <a:lnTo>
                  <a:pt x="0" y="27432"/>
                </a:lnTo>
                <a:close/>
              </a:path>
            </a:pathLst>
          </a:custGeom>
          <a:solidFill>
            <a:srgbClr val="006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28244" y="425449"/>
            <a:ext cx="506095" cy="505459"/>
          </a:xfrm>
          <a:custGeom>
            <a:avLst/>
            <a:gdLst/>
            <a:ahLst/>
            <a:cxnLst/>
            <a:rect l="l" t="t" r="r" b="b"/>
            <a:pathLst>
              <a:path w="506094" h="505459">
                <a:moveTo>
                  <a:pt x="114300" y="391414"/>
                </a:moveTo>
                <a:lnTo>
                  <a:pt x="59436" y="391414"/>
                </a:lnTo>
                <a:lnTo>
                  <a:pt x="59436" y="446278"/>
                </a:lnTo>
                <a:lnTo>
                  <a:pt x="114300" y="446278"/>
                </a:lnTo>
                <a:lnTo>
                  <a:pt x="114300" y="391414"/>
                </a:lnTo>
                <a:close/>
              </a:path>
              <a:path w="506094" h="505459">
                <a:moveTo>
                  <a:pt x="114300" y="280162"/>
                </a:moveTo>
                <a:lnTo>
                  <a:pt x="59436" y="280162"/>
                </a:lnTo>
                <a:lnTo>
                  <a:pt x="59436" y="335026"/>
                </a:lnTo>
                <a:lnTo>
                  <a:pt x="114300" y="335026"/>
                </a:lnTo>
                <a:lnTo>
                  <a:pt x="114300" y="280162"/>
                </a:lnTo>
                <a:close/>
              </a:path>
              <a:path w="506094" h="505459">
                <a:moveTo>
                  <a:pt x="114300" y="168910"/>
                </a:moveTo>
                <a:lnTo>
                  <a:pt x="59436" y="168910"/>
                </a:lnTo>
                <a:lnTo>
                  <a:pt x="59436" y="225298"/>
                </a:lnTo>
                <a:lnTo>
                  <a:pt x="114300" y="225298"/>
                </a:lnTo>
                <a:lnTo>
                  <a:pt x="114300" y="168910"/>
                </a:lnTo>
                <a:close/>
              </a:path>
              <a:path w="506094" h="505459">
                <a:moveTo>
                  <a:pt x="114300" y="57658"/>
                </a:moveTo>
                <a:lnTo>
                  <a:pt x="59436" y="57658"/>
                </a:lnTo>
                <a:lnTo>
                  <a:pt x="59436" y="114046"/>
                </a:lnTo>
                <a:lnTo>
                  <a:pt x="114300" y="114046"/>
                </a:lnTo>
                <a:lnTo>
                  <a:pt x="114300" y="57658"/>
                </a:lnTo>
                <a:close/>
              </a:path>
              <a:path w="506094" h="505459">
                <a:moveTo>
                  <a:pt x="225552" y="391414"/>
                </a:moveTo>
                <a:lnTo>
                  <a:pt x="169164" y="391414"/>
                </a:lnTo>
                <a:lnTo>
                  <a:pt x="169164" y="446278"/>
                </a:lnTo>
                <a:lnTo>
                  <a:pt x="225552" y="446278"/>
                </a:lnTo>
                <a:lnTo>
                  <a:pt x="225552" y="391414"/>
                </a:lnTo>
                <a:close/>
              </a:path>
              <a:path w="506094" h="505459">
                <a:moveTo>
                  <a:pt x="225552" y="280162"/>
                </a:moveTo>
                <a:lnTo>
                  <a:pt x="169164" y="280162"/>
                </a:lnTo>
                <a:lnTo>
                  <a:pt x="169164" y="335026"/>
                </a:lnTo>
                <a:lnTo>
                  <a:pt x="225552" y="335026"/>
                </a:lnTo>
                <a:lnTo>
                  <a:pt x="225552" y="280162"/>
                </a:lnTo>
                <a:close/>
              </a:path>
              <a:path w="506094" h="505459">
                <a:moveTo>
                  <a:pt x="225552" y="168910"/>
                </a:moveTo>
                <a:lnTo>
                  <a:pt x="169164" y="168910"/>
                </a:lnTo>
                <a:lnTo>
                  <a:pt x="169164" y="225298"/>
                </a:lnTo>
                <a:lnTo>
                  <a:pt x="225552" y="225298"/>
                </a:lnTo>
                <a:lnTo>
                  <a:pt x="225552" y="168910"/>
                </a:lnTo>
                <a:close/>
              </a:path>
              <a:path w="506094" h="505459">
                <a:moveTo>
                  <a:pt x="225552" y="57658"/>
                </a:moveTo>
                <a:lnTo>
                  <a:pt x="169164" y="57658"/>
                </a:lnTo>
                <a:lnTo>
                  <a:pt x="169164" y="114046"/>
                </a:lnTo>
                <a:lnTo>
                  <a:pt x="225552" y="114046"/>
                </a:lnTo>
                <a:lnTo>
                  <a:pt x="225552" y="57658"/>
                </a:lnTo>
                <a:close/>
              </a:path>
              <a:path w="506094" h="505459">
                <a:moveTo>
                  <a:pt x="336791" y="391414"/>
                </a:moveTo>
                <a:lnTo>
                  <a:pt x="280416" y="391414"/>
                </a:lnTo>
                <a:lnTo>
                  <a:pt x="280416" y="446278"/>
                </a:lnTo>
                <a:lnTo>
                  <a:pt x="336791" y="446278"/>
                </a:lnTo>
                <a:lnTo>
                  <a:pt x="336791" y="391414"/>
                </a:lnTo>
                <a:close/>
              </a:path>
              <a:path w="506094" h="505459">
                <a:moveTo>
                  <a:pt x="336791" y="280162"/>
                </a:moveTo>
                <a:lnTo>
                  <a:pt x="280416" y="280162"/>
                </a:lnTo>
                <a:lnTo>
                  <a:pt x="280416" y="335026"/>
                </a:lnTo>
                <a:lnTo>
                  <a:pt x="336791" y="335026"/>
                </a:lnTo>
                <a:lnTo>
                  <a:pt x="336791" y="280162"/>
                </a:lnTo>
                <a:close/>
              </a:path>
              <a:path w="506094" h="505459">
                <a:moveTo>
                  <a:pt x="336791" y="168910"/>
                </a:moveTo>
                <a:lnTo>
                  <a:pt x="280416" y="168910"/>
                </a:lnTo>
                <a:lnTo>
                  <a:pt x="280416" y="225298"/>
                </a:lnTo>
                <a:lnTo>
                  <a:pt x="336791" y="225298"/>
                </a:lnTo>
                <a:lnTo>
                  <a:pt x="336791" y="168910"/>
                </a:lnTo>
                <a:close/>
              </a:path>
              <a:path w="506094" h="505459">
                <a:moveTo>
                  <a:pt x="336791" y="57658"/>
                </a:moveTo>
                <a:lnTo>
                  <a:pt x="280416" y="57658"/>
                </a:lnTo>
                <a:lnTo>
                  <a:pt x="280416" y="114046"/>
                </a:lnTo>
                <a:lnTo>
                  <a:pt x="336791" y="114046"/>
                </a:lnTo>
                <a:lnTo>
                  <a:pt x="336791" y="57658"/>
                </a:lnTo>
                <a:close/>
              </a:path>
              <a:path w="506094" h="505459">
                <a:moveTo>
                  <a:pt x="446532" y="391414"/>
                </a:moveTo>
                <a:lnTo>
                  <a:pt x="391668" y="391414"/>
                </a:lnTo>
                <a:lnTo>
                  <a:pt x="391668" y="446278"/>
                </a:lnTo>
                <a:lnTo>
                  <a:pt x="446532" y="446278"/>
                </a:lnTo>
                <a:lnTo>
                  <a:pt x="446532" y="391414"/>
                </a:lnTo>
                <a:close/>
              </a:path>
              <a:path w="506094" h="505459">
                <a:moveTo>
                  <a:pt x="446532" y="280162"/>
                </a:moveTo>
                <a:lnTo>
                  <a:pt x="391668" y="280162"/>
                </a:lnTo>
                <a:lnTo>
                  <a:pt x="391668" y="335026"/>
                </a:lnTo>
                <a:lnTo>
                  <a:pt x="446532" y="335026"/>
                </a:lnTo>
                <a:lnTo>
                  <a:pt x="446532" y="280162"/>
                </a:lnTo>
                <a:close/>
              </a:path>
              <a:path w="506094" h="505459">
                <a:moveTo>
                  <a:pt x="446532" y="168910"/>
                </a:moveTo>
                <a:lnTo>
                  <a:pt x="391668" y="168910"/>
                </a:lnTo>
                <a:lnTo>
                  <a:pt x="391668" y="225298"/>
                </a:lnTo>
                <a:lnTo>
                  <a:pt x="446532" y="225298"/>
                </a:lnTo>
                <a:lnTo>
                  <a:pt x="446532" y="168910"/>
                </a:lnTo>
                <a:close/>
              </a:path>
              <a:path w="506094" h="505459">
                <a:moveTo>
                  <a:pt x="446532" y="57658"/>
                </a:moveTo>
                <a:lnTo>
                  <a:pt x="391668" y="57658"/>
                </a:lnTo>
                <a:lnTo>
                  <a:pt x="391668" y="114046"/>
                </a:lnTo>
                <a:lnTo>
                  <a:pt x="446532" y="114046"/>
                </a:lnTo>
                <a:lnTo>
                  <a:pt x="446532" y="57658"/>
                </a:lnTo>
                <a:close/>
              </a:path>
              <a:path w="506094" h="505459">
                <a:moveTo>
                  <a:pt x="505587" y="0"/>
                </a:moveTo>
                <a:lnTo>
                  <a:pt x="475043" y="0"/>
                </a:lnTo>
                <a:lnTo>
                  <a:pt x="475043" y="30480"/>
                </a:lnTo>
                <a:lnTo>
                  <a:pt x="475043" y="474980"/>
                </a:lnTo>
                <a:lnTo>
                  <a:pt x="30543" y="474980"/>
                </a:lnTo>
                <a:lnTo>
                  <a:pt x="30543" y="30480"/>
                </a:lnTo>
                <a:lnTo>
                  <a:pt x="475043" y="30480"/>
                </a:lnTo>
                <a:lnTo>
                  <a:pt x="475043" y="0"/>
                </a:lnTo>
                <a:lnTo>
                  <a:pt x="0" y="0"/>
                </a:lnTo>
                <a:lnTo>
                  <a:pt x="0" y="30480"/>
                </a:lnTo>
                <a:lnTo>
                  <a:pt x="0" y="474980"/>
                </a:lnTo>
                <a:lnTo>
                  <a:pt x="0" y="505460"/>
                </a:lnTo>
                <a:lnTo>
                  <a:pt x="505587" y="505460"/>
                </a:lnTo>
                <a:lnTo>
                  <a:pt x="505587" y="475107"/>
                </a:lnTo>
                <a:lnTo>
                  <a:pt x="505587" y="474980"/>
                </a:lnTo>
                <a:lnTo>
                  <a:pt x="505587" y="30480"/>
                </a:lnTo>
                <a:lnTo>
                  <a:pt x="505587" y="30353"/>
                </a:lnTo>
                <a:lnTo>
                  <a:pt x="50558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6887" y="358154"/>
            <a:ext cx="68580" cy="4769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8650" y="2605481"/>
            <a:ext cx="7075170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8650" y="3420821"/>
            <a:ext cx="7012305" cy="2817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0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microsoft.com/office/2007/relationships/hdphoto" Target="../media/hdphoto1.wdp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0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rofgbo.ru/wp-content/uploads/d/a/3/da3a6f1f4559307a92ab7cf868cbf38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AutoShape 12">
            <a:extLst>
              <a:ext uri="{FF2B5EF4-FFF2-40B4-BE49-F238E27FC236}">
                <a16:creationId xmlns:a16="http://schemas.microsoft.com/office/drawing/2014/main" id="{4EA2A5A7-673E-44C0-8A80-4856A658C6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11842" y="327659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469DA7-3D64-4AE0-99B4-C25253718335}"/>
              </a:ext>
            </a:extLst>
          </p:cNvPr>
          <p:cNvSpPr/>
          <p:nvPr/>
        </p:nvSpPr>
        <p:spPr>
          <a:xfrm>
            <a:off x="-4763" y="-17073"/>
            <a:ext cx="12201525" cy="7650928"/>
          </a:xfrm>
          <a:prstGeom prst="rect">
            <a:avLst/>
          </a:prstGeom>
          <a:solidFill>
            <a:srgbClr val="695B74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304800" y="2486800"/>
            <a:ext cx="9601200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800" dirty="0"/>
              <a:t>Энергосберегающий вагон на базе солнечных модулей с поворотным устройством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E42729-A74D-425F-A670-5F7ED4BA242E}"/>
              </a:ext>
            </a:extLst>
          </p:cNvPr>
          <p:cNvSpPr/>
          <p:nvPr/>
        </p:nvSpPr>
        <p:spPr>
          <a:xfrm>
            <a:off x="394356" y="5447357"/>
            <a:ext cx="7325032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"/>
              </a:spcBef>
            </a:pPr>
            <a:r>
              <a:rPr lang="ru-RU" sz="2000" b="1" i="1" spc="-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Руководитель проекта:</a:t>
            </a:r>
          </a:p>
          <a:p>
            <a:pPr>
              <a:spcBef>
                <a:spcPts val="50"/>
              </a:spcBef>
            </a:pP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Берникова Ксения Александровна</a:t>
            </a:r>
          </a:p>
          <a:p>
            <a:pPr>
              <a:spcBef>
                <a:spcPts val="50"/>
              </a:spcBef>
            </a:pP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Студент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КрИЖТ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ИрГУПС</a:t>
            </a:r>
            <a:endParaRPr lang="ru-RU" sz="20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endParaRPr lang="ru-RU" sz="24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0181771" y="5029200"/>
            <a:ext cx="1524000" cy="1459847"/>
            <a:chOff x="10058400" y="4876800"/>
            <a:chExt cx="1524000" cy="1459847"/>
          </a:xfrm>
          <a:solidFill>
            <a:srgbClr val="695B74"/>
          </a:solidFill>
        </p:grpSpPr>
        <p:sp>
          <p:nvSpPr>
            <p:cNvPr id="16" name="Прямоугольник: скругленные углы 31">
              <a:extLst>
                <a:ext uri="{FF2B5EF4-FFF2-40B4-BE49-F238E27FC236}">
                  <a16:creationId xmlns:a16="http://schemas.microsoft.com/office/drawing/2014/main" id="{CF613480-99A0-4D8D-875C-D6CCA99DA96B}"/>
                </a:ext>
              </a:extLst>
            </p:cNvPr>
            <p:cNvSpPr/>
            <p:nvPr/>
          </p:nvSpPr>
          <p:spPr>
            <a:xfrm>
              <a:off x="10058400" y="4876800"/>
              <a:ext cx="1524000" cy="1459847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  <a:effectLst>
              <a:outerShdw blurRad="254000" sx="104000" sy="104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3"/>
            <a:srcRect l="5894" t="1" r="924" b="4013"/>
            <a:stretch/>
          </p:blipFill>
          <p:spPr>
            <a:xfrm>
              <a:off x="10159939" y="4979802"/>
              <a:ext cx="1320921" cy="1253841"/>
            </a:xfrm>
            <a:prstGeom prst="rect">
              <a:avLst/>
            </a:prstGeom>
            <a:grpFill/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8" y="0"/>
            <a:ext cx="2678848" cy="204745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4A88AA7-3424-401D-957C-242F733CA6D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771" y="152400"/>
            <a:ext cx="1847850" cy="109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F5F5B9C-2B18-4C66-A155-FAB9114E0AFF}"/>
              </a:ext>
            </a:extLst>
          </p:cNvPr>
          <p:cNvSpPr/>
          <p:nvPr/>
        </p:nvSpPr>
        <p:spPr>
          <a:xfrm>
            <a:off x="976593" y="1198034"/>
            <a:ext cx="4205007" cy="707886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0" scaled="1"/>
            <a:tileRect/>
          </a:gra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Несоответствие температуры внутри пассажирского вагона</a:t>
            </a:r>
            <a:endParaRPr lang="ru-RU" sz="2000" b="1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F5F5B9C-2B18-4C66-A155-FAB9114E0AFF}"/>
              </a:ext>
            </a:extLst>
          </p:cNvPr>
          <p:cNvSpPr/>
          <p:nvPr/>
        </p:nvSpPr>
        <p:spPr>
          <a:xfrm>
            <a:off x="976594" y="2071987"/>
            <a:ext cx="4205006" cy="40011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0" scaled="1"/>
            <a:tileRect/>
          </a:gra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Негативные отзывы на компанию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3354BCC-82F1-4C09-80C2-5B5B9416A8D8}"/>
              </a:ext>
            </a:extLst>
          </p:cNvPr>
          <p:cNvGrpSpPr/>
          <p:nvPr/>
        </p:nvGrpSpPr>
        <p:grpSpPr>
          <a:xfrm>
            <a:off x="3524033" y="4363320"/>
            <a:ext cx="2584296" cy="2494680"/>
            <a:chOff x="9426387" y="3989114"/>
            <a:chExt cx="2584296" cy="2446226"/>
          </a:xfrm>
          <a:solidFill>
            <a:srgbClr val="C00000">
              <a:alpha val="38000"/>
            </a:srgbClr>
          </a:solidFill>
        </p:grpSpPr>
        <p:grpSp>
          <p:nvGrpSpPr>
            <p:cNvPr id="29" name="object 9">
              <a:extLst>
                <a:ext uri="{FF2B5EF4-FFF2-40B4-BE49-F238E27FC236}">
                  <a16:creationId xmlns:a16="http://schemas.microsoft.com/office/drawing/2014/main" id="{DFE80427-EE5E-4A9E-9486-7247325008B5}"/>
                </a:ext>
              </a:extLst>
            </p:cNvPr>
            <p:cNvGrpSpPr/>
            <p:nvPr/>
          </p:nvGrpSpPr>
          <p:grpSpPr>
            <a:xfrm>
              <a:off x="9426387" y="3989114"/>
              <a:ext cx="2584296" cy="2446226"/>
              <a:chOff x="500835" y="3405614"/>
              <a:chExt cx="2802890" cy="2804161"/>
            </a:xfrm>
            <a:grpFill/>
          </p:grpSpPr>
          <p:sp>
            <p:nvSpPr>
              <p:cNvPr id="31" name="object 10">
                <a:extLst>
                  <a:ext uri="{FF2B5EF4-FFF2-40B4-BE49-F238E27FC236}">
                    <a16:creationId xmlns:a16="http://schemas.microsoft.com/office/drawing/2014/main" id="{4785BA05-558D-492E-9625-9B726C8743CF}"/>
                  </a:ext>
                </a:extLst>
              </p:cNvPr>
              <p:cNvSpPr/>
              <p:nvPr/>
            </p:nvSpPr>
            <p:spPr>
              <a:xfrm>
                <a:off x="500835" y="3405614"/>
                <a:ext cx="2802890" cy="2804161"/>
              </a:xfrm>
              <a:custGeom>
                <a:avLst/>
                <a:gdLst/>
                <a:ahLst/>
                <a:cxnLst/>
                <a:rect l="l" t="t" r="r" b="b"/>
                <a:pathLst>
                  <a:path w="2802890" h="2804160">
                    <a:moveTo>
                      <a:pt x="1401318" y="0"/>
                    </a:moveTo>
                    <a:lnTo>
                      <a:pt x="1353142" y="813"/>
                    </a:lnTo>
                    <a:lnTo>
                      <a:pt x="1305375" y="3234"/>
                    </a:lnTo>
                    <a:lnTo>
                      <a:pt x="1258041" y="7239"/>
                    </a:lnTo>
                    <a:lnTo>
                      <a:pt x="1211167" y="12799"/>
                    </a:lnTo>
                    <a:lnTo>
                      <a:pt x="1164779" y="19891"/>
                    </a:lnTo>
                    <a:lnTo>
                      <a:pt x="1118903" y="28486"/>
                    </a:lnTo>
                    <a:lnTo>
                      <a:pt x="1073566" y="38560"/>
                    </a:lnTo>
                    <a:lnTo>
                      <a:pt x="1028792" y="50085"/>
                    </a:lnTo>
                    <a:lnTo>
                      <a:pt x="984609" y="63037"/>
                    </a:lnTo>
                    <a:lnTo>
                      <a:pt x="941042" y="77388"/>
                    </a:lnTo>
                    <a:lnTo>
                      <a:pt x="898118" y="93113"/>
                    </a:lnTo>
                    <a:lnTo>
                      <a:pt x="855862" y="110186"/>
                    </a:lnTo>
                    <a:lnTo>
                      <a:pt x="814301" y="128580"/>
                    </a:lnTo>
                    <a:lnTo>
                      <a:pt x="773460" y="148270"/>
                    </a:lnTo>
                    <a:lnTo>
                      <a:pt x="733367" y="169229"/>
                    </a:lnTo>
                    <a:lnTo>
                      <a:pt x="694046" y="191431"/>
                    </a:lnTo>
                    <a:lnTo>
                      <a:pt x="655524" y="214850"/>
                    </a:lnTo>
                    <a:lnTo>
                      <a:pt x="617828" y="239460"/>
                    </a:lnTo>
                    <a:lnTo>
                      <a:pt x="580982" y="265235"/>
                    </a:lnTo>
                    <a:lnTo>
                      <a:pt x="545014" y="292149"/>
                    </a:lnTo>
                    <a:lnTo>
                      <a:pt x="509950" y="320176"/>
                    </a:lnTo>
                    <a:lnTo>
                      <a:pt x="475814" y="349289"/>
                    </a:lnTo>
                    <a:lnTo>
                      <a:pt x="442635" y="379462"/>
                    </a:lnTo>
                    <a:lnTo>
                      <a:pt x="410437" y="410670"/>
                    </a:lnTo>
                    <a:lnTo>
                      <a:pt x="379246" y="442886"/>
                    </a:lnTo>
                    <a:lnTo>
                      <a:pt x="349090" y="476084"/>
                    </a:lnTo>
                    <a:lnTo>
                      <a:pt x="319993" y="510238"/>
                    </a:lnTo>
                    <a:lnTo>
                      <a:pt x="291982" y="545322"/>
                    </a:lnTo>
                    <a:lnTo>
                      <a:pt x="265083" y="581310"/>
                    </a:lnTo>
                    <a:lnTo>
                      <a:pt x="239323" y="618176"/>
                    </a:lnTo>
                    <a:lnTo>
                      <a:pt x="214727" y="655893"/>
                    </a:lnTo>
                    <a:lnTo>
                      <a:pt x="191321" y="694436"/>
                    </a:lnTo>
                    <a:lnTo>
                      <a:pt x="169131" y="733778"/>
                    </a:lnTo>
                    <a:lnTo>
                      <a:pt x="148184" y="773893"/>
                    </a:lnTo>
                    <a:lnTo>
                      <a:pt x="128506" y="814755"/>
                    </a:lnTo>
                    <a:lnTo>
                      <a:pt x="110122" y="856339"/>
                    </a:lnTo>
                    <a:lnTo>
                      <a:pt x="93059" y="898617"/>
                    </a:lnTo>
                    <a:lnTo>
                      <a:pt x="77343" y="941564"/>
                    </a:lnTo>
                    <a:lnTo>
                      <a:pt x="63000" y="985154"/>
                    </a:lnTo>
                    <a:lnTo>
                      <a:pt x="50056" y="1029361"/>
                    </a:lnTo>
                    <a:lnTo>
                      <a:pt x="38537" y="1074158"/>
                    </a:lnTo>
                    <a:lnTo>
                      <a:pt x="28469" y="1119520"/>
                    </a:lnTo>
                    <a:lnTo>
                      <a:pt x="19879" y="1165419"/>
                    </a:lnTo>
                    <a:lnTo>
                      <a:pt x="12792" y="1211832"/>
                    </a:lnTo>
                    <a:lnTo>
                      <a:pt x="7234" y="1258730"/>
                    </a:lnTo>
                    <a:lnTo>
                      <a:pt x="3232" y="1306088"/>
                    </a:lnTo>
                    <a:lnTo>
                      <a:pt x="812" y="1353880"/>
                    </a:lnTo>
                    <a:lnTo>
                      <a:pt x="0" y="1402080"/>
                    </a:lnTo>
                    <a:lnTo>
                      <a:pt x="812" y="1450281"/>
                    </a:lnTo>
                    <a:lnTo>
                      <a:pt x="3232" y="1498074"/>
                    </a:lnTo>
                    <a:lnTo>
                      <a:pt x="7234" y="1545434"/>
                    </a:lnTo>
                    <a:lnTo>
                      <a:pt x="12792" y="1592333"/>
                    </a:lnTo>
                    <a:lnTo>
                      <a:pt x="19879" y="1638746"/>
                    </a:lnTo>
                    <a:lnTo>
                      <a:pt x="28469" y="1684647"/>
                    </a:lnTo>
                    <a:lnTo>
                      <a:pt x="38537" y="1730009"/>
                    </a:lnTo>
                    <a:lnTo>
                      <a:pt x="50056" y="1774807"/>
                    </a:lnTo>
                    <a:lnTo>
                      <a:pt x="63000" y="1819014"/>
                    </a:lnTo>
                    <a:lnTo>
                      <a:pt x="77343" y="1862605"/>
                    </a:lnTo>
                    <a:lnTo>
                      <a:pt x="93059" y="1905552"/>
                    </a:lnTo>
                    <a:lnTo>
                      <a:pt x="110122" y="1947831"/>
                    </a:lnTo>
                    <a:lnTo>
                      <a:pt x="128506" y="1989415"/>
                    </a:lnTo>
                    <a:lnTo>
                      <a:pt x="148184" y="2030277"/>
                    </a:lnTo>
                    <a:lnTo>
                      <a:pt x="169131" y="2070393"/>
                    </a:lnTo>
                    <a:lnTo>
                      <a:pt x="191321" y="2109735"/>
                    </a:lnTo>
                    <a:lnTo>
                      <a:pt x="214727" y="2148277"/>
                    </a:lnTo>
                    <a:lnTo>
                      <a:pt x="239323" y="2185994"/>
                    </a:lnTo>
                    <a:lnTo>
                      <a:pt x="265083" y="2222860"/>
                    </a:lnTo>
                    <a:lnTo>
                      <a:pt x="291982" y="2258848"/>
                    </a:lnTo>
                    <a:lnTo>
                      <a:pt x="319993" y="2293931"/>
                    </a:lnTo>
                    <a:lnTo>
                      <a:pt x="349090" y="2328085"/>
                    </a:lnTo>
                    <a:lnTo>
                      <a:pt x="379246" y="2361283"/>
                    </a:lnTo>
                    <a:lnTo>
                      <a:pt x="410437" y="2393499"/>
                    </a:lnTo>
                    <a:lnTo>
                      <a:pt x="442635" y="2424706"/>
                    </a:lnTo>
                    <a:lnTo>
                      <a:pt x="475814" y="2454879"/>
                    </a:lnTo>
                    <a:lnTo>
                      <a:pt x="509950" y="2483992"/>
                    </a:lnTo>
                    <a:lnTo>
                      <a:pt x="545014" y="2512018"/>
                    </a:lnTo>
                    <a:lnTo>
                      <a:pt x="580982" y="2538931"/>
                    </a:lnTo>
                    <a:lnTo>
                      <a:pt x="617828" y="2564705"/>
                    </a:lnTo>
                    <a:lnTo>
                      <a:pt x="655524" y="2589315"/>
                    </a:lnTo>
                    <a:lnTo>
                      <a:pt x="694046" y="2612734"/>
                    </a:lnTo>
                    <a:lnTo>
                      <a:pt x="733367" y="2634935"/>
                    </a:lnTo>
                    <a:lnTo>
                      <a:pt x="773460" y="2655894"/>
                    </a:lnTo>
                    <a:lnTo>
                      <a:pt x="814301" y="2675583"/>
                    </a:lnTo>
                    <a:lnTo>
                      <a:pt x="855862" y="2693977"/>
                    </a:lnTo>
                    <a:lnTo>
                      <a:pt x="898118" y="2711049"/>
                    </a:lnTo>
                    <a:lnTo>
                      <a:pt x="941042" y="2726774"/>
                    </a:lnTo>
                    <a:lnTo>
                      <a:pt x="984609" y="2741125"/>
                    </a:lnTo>
                    <a:lnTo>
                      <a:pt x="1028792" y="2754076"/>
                    </a:lnTo>
                    <a:lnTo>
                      <a:pt x="1073566" y="2765601"/>
                    </a:lnTo>
                    <a:lnTo>
                      <a:pt x="1118903" y="2775674"/>
                    </a:lnTo>
                    <a:lnTo>
                      <a:pt x="1164779" y="2784269"/>
                    </a:lnTo>
                    <a:lnTo>
                      <a:pt x="1211167" y="2791360"/>
                    </a:lnTo>
                    <a:lnTo>
                      <a:pt x="1258041" y="2796921"/>
                    </a:lnTo>
                    <a:lnTo>
                      <a:pt x="1305375" y="2800925"/>
                    </a:lnTo>
                    <a:lnTo>
                      <a:pt x="1353142" y="2803346"/>
                    </a:lnTo>
                    <a:lnTo>
                      <a:pt x="1401318" y="2804160"/>
                    </a:lnTo>
                    <a:lnTo>
                      <a:pt x="1449493" y="2803346"/>
                    </a:lnTo>
                    <a:lnTo>
                      <a:pt x="1497262" y="2800925"/>
                    </a:lnTo>
                    <a:lnTo>
                      <a:pt x="1544596" y="2796921"/>
                    </a:lnTo>
                    <a:lnTo>
                      <a:pt x="1591470" y="2791360"/>
                    </a:lnTo>
                    <a:lnTo>
                      <a:pt x="1637859" y="2784269"/>
                    </a:lnTo>
                    <a:lnTo>
                      <a:pt x="1683735" y="2775674"/>
                    </a:lnTo>
                    <a:lnTo>
                      <a:pt x="1729073" y="2765601"/>
                    </a:lnTo>
                    <a:lnTo>
                      <a:pt x="1773847" y="2754076"/>
                    </a:lnTo>
                    <a:lnTo>
                      <a:pt x="1818031" y="2741125"/>
                    </a:lnTo>
                    <a:lnTo>
                      <a:pt x="1861598" y="2726774"/>
                    </a:lnTo>
                    <a:lnTo>
                      <a:pt x="1904523" y="2711049"/>
                    </a:lnTo>
                    <a:lnTo>
                      <a:pt x="1946779" y="2693977"/>
                    </a:lnTo>
                    <a:lnTo>
                      <a:pt x="1988340" y="2675583"/>
                    </a:lnTo>
                    <a:lnTo>
                      <a:pt x="2029180" y="2655894"/>
                    </a:lnTo>
                    <a:lnTo>
                      <a:pt x="2069274" y="2634935"/>
                    </a:lnTo>
                    <a:lnTo>
                      <a:pt x="2108595" y="2612734"/>
                    </a:lnTo>
                    <a:lnTo>
                      <a:pt x="2147116" y="2589315"/>
                    </a:lnTo>
                    <a:lnTo>
                      <a:pt x="2184813" y="2564705"/>
                    </a:lnTo>
                    <a:lnTo>
                      <a:pt x="2221658" y="2538931"/>
                    </a:lnTo>
                    <a:lnTo>
                      <a:pt x="2257626" y="2512018"/>
                    </a:lnTo>
                    <a:lnTo>
                      <a:pt x="2292691" y="2483992"/>
                    </a:lnTo>
                    <a:lnTo>
                      <a:pt x="2326826" y="2454879"/>
                    </a:lnTo>
                    <a:lnTo>
                      <a:pt x="2360005" y="2424706"/>
                    </a:lnTo>
                    <a:lnTo>
                      <a:pt x="2392203" y="2393499"/>
                    </a:lnTo>
                    <a:lnTo>
                      <a:pt x="2423393" y="2361283"/>
                    </a:lnTo>
                    <a:lnTo>
                      <a:pt x="2453550" y="2328085"/>
                    </a:lnTo>
                    <a:lnTo>
                      <a:pt x="2482646" y="2293931"/>
                    </a:lnTo>
                    <a:lnTo>
                      <a:pt x="2510657" y="2258848"/>
                    </a:lnTo>
                    <a:lnTo>
                      <a:pt x="2537555" y="2222860"/>
                    </a:lnTo>
                    <a:lnTo>
                      <a:pt x="2563315" y="2185994"/>
                    </a:lnTo>
                    <a:lnTo>
                      <a:pt x="2587911" y="2148277"/>
                    </a:lnTo>
                    <a:lnTo>
                      <a:pt x="2611317" y="2109735"/>
                    </a:lnTo>
                    <a:lnTo>
                      <a:pt x="2633506" y="2070393"/>
                    </a:lnTo>
                    <a:lnTo>
                      <a:pt x="2654453" y="2030277"/>
                    </a:lnTo>
                    <a:lnTo>
                      <a:pt x="2674131" y="1989415"/>
                    </a:lnTo>
                    <a:lnTo>
                      <a:pt x="2692515" y="1947831"/>
                    </a:lnTo>
                    <a:lnTo>
                      <a:pt x="2709577" y="1905552"/>
                    </a:lnTo>
                    <a:lnTo>
                      <a:pt x="2725293" y="1862605"/>
                    </a:lnTo>
                    <a:lnTo>
                      <a:pt x="2739636" y="1819014"/>
                    </a:lnTo>
                    <a:lnTo>
                      <a:pt x="2752580" y="1774807"/>
                    </a:lnTo>
                    <a:lnTo>
                      <a:pt x="2764099" y="1730009"/>
                    </a:lnTo>
                    <a:lnTo>
                      <a:pt x="2774166" y="1684647"/>
                    </a:lnTo>
                    <a:lnTo>
                      <a:pt x="2782756" y="1638746"/>
                    </a:lnTo>
                    <a:lnTo>
                      <a:pt x="2789843" y="1592333"/>
                    </a:lnTo>
                    <a:lnTo>
                      <a:pt x="2795401" y="1545434"/>
                    </a:lnTo>
                    <a:lnTo>
                      <a:pt x="2799403" y="1498074"/>
                    </a:lnTo>
                    <a:lnTo>
                      <a:pt x="2801823" y="1450281"/>
                    </a:lnTo>
                    <a:lnTo>
                      <a:pt x="2802635" y="1402080"/>
                    </a:lnTo>
                    <a:lnTo>
                      <a:pt x="2801823" y="1353880"/>
                    </a:lnTo>
                    <a:lnTo>
                      <a:pt x="2799403" y="1306088"/>
                    </a:lnTo>
                    <a:lnTo>
                      <a:pt x="2795401" y="1258730"/>
                    </a:lnTo>
                    <a:lnTo>
                      <a:pt x="2789843" y="1211832"/>
                    </a:lnTo>
                    <a:lnTo>
                      <a:pt x="2782756" y="1165419"/>
                    </a:lnTo>
                    <a:lnTo>
                      <a:pt x="2774166" y="1119520"/>
                    </a:lnTo>
                    <a:lnTo>
                      <a:pt x="2764099" y="1074158"/>
                    </a:lnTo>
                    <a:lnTo>
                      <a:pt x="2752580" y="1029361"/>
                    </a:lnTo>
                    <a:lnTo>
                      <a:pt x="2739636" y="985154"/>
                    </a:lnTo>
                    <a:lnTo>
                      <a:pt x="2725293" y="941564"/>
                    </a:lnTo>
                    <a:lnTo>
                      <a:pt x="2709577" y="898617"/>
                    </a:lnTo>
                    <a:lnTo>
                      <a:pt x="2692515" y="856339"/>
                    </a:lnTo>
                    <a:lnTo>
                      <a:pt x="2674131" y="814755"/>
                    </a:lnTo>
                    <a:lnTo>
                      <a:pt x="2654453" y="773893"/>
                    </a:lnTo>
                    <a:lnTo>
                      <a:pt x="2633506" y="733778"/>
                    </a:lnTo>
                    <a:lnTo>
                      <a:pt x="2611317" y="694435"/>
                    </a:lnTo>
                    <a:lnTo>
                      <a:pt x="2587911" y="655893"/>
                    </a:lnTo>
                    <a:lnTo>
                      <a:pt x="2563315" y="618176"/>
                    </a:lnTo>
                    <a:lnTo>
                      <a:pt x="2537555" y="581310"/>
                    </a:lnTo>
                    <a:lnTo>
                      <a:pt x="2510657" y="545322"/>
                    </a:lnTo>
                    <a:lnTo>
                      <a:pt x="2482646" y="510238"/>
                    </a:lnTo>
                    <a:lnTo>
                      <a:pt x="2453550" y="476084"/>
                    </a:lnTo>
                    <a:lnTo>
                      <a:pt x="2423393" y="442886"/>
                    </a:lnTo>
                    <a:lnTo>
                      <a:pt x="2392203" y="410670"/>
                    </a:lnTo>
                    <a:lnTo>
                      <a:pt x="2360005" y="379462"/>
                    </a:lnTo>
                    <a:lnTo>
                      <a:pt x="2326826" y="349289"/>
                    </a:lnTo>
                    <a:lnTo>
                      <a:pt x="2292691" y="320176"/>
                    </a:lnTo>
                    <a:lnTo>
                      <a:pt x="2257626" y="292149"/>
                    </a:lnTo>
                    <a:lnTo>
                      <a:pt x="2221658" y="265235"/>
                    </a:lnTo>
                    <a:lnTo>
                      <a:pt x="2184813" y="239460"/>
                    </a:lnTo>
                    <a:lnTo>
                      <a:pt x="2147116" y="214850"/>
                    </a:lnTo>
                    <a:lnTo>
                      <a:pt x="2108595" y="191431"/>
                    </a:lnTo>
                    <a:lnTo>
                      <a:pt x="2069274" y="169229"/>
                    </a:lnTo>
                    <a:lnTo>
                      <a:pt x="2029180" y="148270"/>
                    </a:lnTo>
                    <a:lnTo>
                      <a:pt x="1988340" y="128580"/>
                    </a:lnTo>
                    <a:lnTo>
                      <a:pt x="1946779" y="110186"/>
                    </a:lnTo>
                    <a:lnTo>
                      <a:pt x="1904523" y="93113"/>
                    </a:lnTo>
                    <a:lnTo>
                      <a:pt x="1861598" y="77388"/>
                    </a:lnTo>
                    <a:lnTo>
                      <a:pt x="1818031" y="63037"/>
                    </a:lnTo>
                    <a:lnTo>
                      <a:pt x="1773847" y="50085"/>
                    </a:lnTo>
                    <a:lnTo>
                      <a:pt x="1729073" y="38560"/>
                    </a:lnTo>
                    <a:lnTo>
                      <a:pt x="1683735" y="28486"/>
                    </a:lnTo>
                    <a:lnTo>
                      <a:pt x="1637859" y="19891"/>
                    </a:lnTo>
                    <a:lnTo>
                      <a:pt x="1591470" y="12799"/>
                    </a:lnTo>
                    <a:lnTo>
                      <a:pt x="1544596" y="7239"/>
                    </a:lnTo>
                    <a:lnTo>
                      <a:pt x="1497262" y="3234"/>
                    </a:lnTo>
                    <a:lnTo>
                      <a:pt x="1449493" y="813"/>
                    </a:lnTo>
                    <a:lnTo>
                      <a:pt x="14013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1">
                <a:extLst>
                  <a:ext uri="{FF2B5EF4-FFF2-40B4-BE49-F238E27FC236}">
                    <a16:creationId xmlns:a16="http://schemas.microsoft.com/office/drawing/2014/main" id="{E32BAF08-BFF0-4D61-8E9B-C3F1FBA90F54}"/>
                  </a:ext>
                </a:extLst>
              </p:cNvPr>
              <p:cNvSpPr/>
              <p:nvPr/>
            </p:nvSpPr>
            <p:spPr>
              <a:xfrm>
                <a:off x="638709" y="3597905"/>
                <a:ext cx="2527142" cy="2496443"/>
              </a:xfrm>
              <a:custGeom>
                <a:avLst/>
                <a:gdLst/>
                <a:ahLst/>
                <a:cxnLst/>
                <a:rect l="l" t="t" r="r" b="b"/>
                <a:pathLst>
                  <a:path w="3061970" h="3060700">
                    <a:moveTo>
                      <a:pt x="0" y="1530095"/>
                    </a:moveTo>
                    <a:lnTo>
                      <a:pt x="756" y="1481523"/>
                    </a:lnTo>
                    <a:lnTo>
                      <a:pt x="3011" y="1433329"/>
                    </a:lnTo>
                    <a:lnTo>
                      <a:pt x="6742" y="1385534"/>
                    </a:lnTo>
                    <a:lnTo>
                      <a:pt x="11927" y="1338162"/>
                    </a:lnTo>
                    <a:lnTo>
                      <a:pt x="18543" y="1291234"/>
                    </a:lnTo>
                    <a:lnTo>
                      <a:pt x="26568" y="1244773"/>
                    </a:lnTo>
                    <a:lnTo>
                      <a:pt x="35979" y="1198802"/>
                    </a:lnTo>
                    <a:lnTo>
                      <a:pt x="46754" y="1153343"/>
                    </a:lnTo>
                    <a:lnTo>
                      <a:pt x="58870" y="1108418"/>
                    </a:lnTo>
                    <a:lnTo>
                      <a:pt x="72306" y="1064050"/>
                    </a:lnTo>
                    <a:lnTo>
                      <a:pt x="87038" y="1020261"/>
                    </a:lnTo>
                    <a:lnTo>
                      <a:pt x="103044" y="977073"/>
                    </a:lnTo>
                    <a:lnTo>
                      <a:pt x="120303" y="934509"/>
                    </a:lnTo>
                    <a:lnTo>
                      <a:pt x="138790" y="892592"/>
                    </a:lnTo>
                    <a:lnTo>
                      <a:pt x="158485" y="851343"/>
                    </a:lnTo>
                    <a:lnTo>
                      <a:pt x="179365" y="810786"/>
                    </a:lnTo>
                    <a:lnTo>
                      <a:pt x="201406" y="770942"/>
                    </a:lnTo>
                    <a:lnTo>
                      <a:pt x="224587" y="731833"/>
                    </a:lnTo>
                    <a:lnTo>
                      <a:pt x="248886" y="693484"/>
                    </a:lnTo>
                    <a:lnTo>
                      <a:pt x="274280" y="655915"/>
                    </a:lnTo>
                    <a:lnTo>
                      <a:pt x="300746" y="619149"/>
                    </a:lnTo>
                    <a:lnTo>
                      <a:pt x="328262" y="583208"/>
                    </a:lnTo>
                    <a:lnTo>
                      <a:pt x="356806" y="548116"/>
                    </a:lnTo>
                    <a:lnTo>
                      <a:pt x="386355" y="513894"/>
                    </a:lnTo>
                    <a:lnTo>
                      <a:pt x="416887" y="480565"/>
                    </a:lnTo>
                    <a:lnTo>
                      <a:pt x="448379" y="448151"/>
                    </a:lnTo>
                    <a:lnTo>
                      <a:pt x="480810" y="416674"/>
                    </a:lnTo>
                    <a:lnTo>
                      <a:pt x="514156" y="386158"/>
                    </a:lnTo>
                    <a:lnTo>
                      <a:pt x="548395" y="356623"/>
                    </a:lnTo>
                    <a:lnTo>
                      <a:pt x="583505" y="328094"/>
                    </a:lnTo>
                    <a:lnTo>
                      <a:pt x="619463" y="300592"/>
                    </a:lnTo>
                    <a:lnTo>
                      <a:pt x="656248" y="274139"/>
                    </a:lnTo>
                    <a:lnTo>
                      <a:pt x="693835" y="248758"/>
                    </a:lnTo>
                    <a:lnTo>
                      <a:pt x="732204" y="224472"/>
                    </a:lnTo>
                    <a:lnTo>
                      <a:pt x="771332" y="201303"/>
                    </a:lnTo>
                    <a:lnTo>
                      <a:pt x="811196" y="179272"/>
                    </a:lnTo>
                    <a:lnTo>
                      <a:pt x="851773" y="158404"/>
                    </a:lnTo>
                    <a:lnTo>
                      <a:pt x="893043" y="138719"/>
                    </a:lnTo>
                    <a:lnTo>
                      <a:pt x="934981" y="120241"/>
                    </a:lnTo>
                    <a:lnTo>
                      <a:pt x="977565" y="102991"/>
                    </a:lnTo>
                    <a:lnTo>
                      <a:pt x="1020774" y="86993"/>
                    </a:lnTo>
                    <a:lnTo>
                      <a:pt x="1064585" y="72268"/>
                    </a:lnTo>
                    <a:lnTo>
                      <a:pt x="1108975" y="58840"/>
                    </a:lnTo>
                    <a:lnTo>
                      <a:pt x="1153922" y="46729"/>
                    </a:lnTo>
                    <a:lnTo>
                      <a:pt x="1199404" y="35960"/>
                    </a:lnTo>
                    <a:lnTo>
                      <a:pt x="1245397" y="26554"/>
                    </a:lnTo>
                    <a:lnTo>
                      <a:pt x="1291880" y="18533"/>
                    </a:lnTo>
                    <a:lnTo>
                      <a:pt x="1338831" y="11921"/>
                    </a:lnTo>
                    <a:lnTo>
                      <a:pt x="1386226" y="6739"/>
                    </a:lnTo>
                    <a:lnTo>
                      <a:pt x="1434044" y="3010"/>
                    </a:lnTo>
                    <a:lnTo>
                      <a:pt x="1482262" y="756"/>
                    </a:lnTo>
                    <a:lnTo>
                      <a:pt x="1530858" y="0"/>
                    </a:lnTo>
                    <a:lnTo>
                      <a:pt x="1579452" y="756"/>
                    </a:lnTo>
                    <a:lnTo>
                      <a:pt x="1627668" y="3010"/>
                    </a:lnTo>
                    <a:lnTo>
                      <a:pt x="1675485" y="6739"/>
                    </a:lnTo>
                    <a:lnTo>
                      <a:pt x="1722879" y="11921"/>
                    </a:lnTo>
                    <a:lnTo>
                      <a:pt x="1769829" y="18533"/>
                    </a:lnTo>
                    <a:lnTo>
                      <a:pt x="1816311" y="26554"/>
                    </a:lnTo>
                    <a:lnTo>
                      <a:pt x="1862304" y="35960"/>
                    </a:lnTo>
                    <a:lnTo>
                      <a:pt x="1907785" y="46729"/>
                    </a:lnTo>
                    <a:lnTo>
                      <a:pt x="1952731" y="58840"/>
                    </a:lnTo>
                    <a:lnTo>
                      <a:pt x="1997120" y="72268"/>
                    </a:lnTo>
                    <a:lnTo>
                      <a:pt x="2040931" y="86993"/>
                    </a:lnTo>
                    <a:lnTo>
                      <a:pt x="2084139" y="102991"/>
                    </a:lnTo>
                    <a:lnTo>
                      <a:pt x="2126724" y="120241"/>
                    </a:lnTo>
                    <a:lnTo>
                      <a:pt x="2168662" y="138719"/>
                    </a:lnTo>
                    <a:lnTo>
                      <a:pt x="2209930" y="158404"/>
                    </a:lnTo>
                    <a:lnTo>
                      <a:pt x="2250508" y="179272"/>
                    </a:lnTo>
                    <a:lnTo>
                      <a:pt x="2290372" y="201303"/>
                    </a:lnTo>
                    <a:lnTo>
                      <a:pt x="2329499" y="224472"/>
                    </a:lnTo>
                    <a:lnTo>
                      <a:pt x="2367868" y="248758"/>
                    </a:lnTo>
                    <a:lnTo>
                      <a:pt x="2405456" y="274139"/>
                    </a:lnTo>
                    <a:lnTo>
                      <a:pt x="2442241" y="300592"/>
                    </a:lnTo>
                    <a:lnTo>
                      <a:pt x="2478199" y="328094"/>
                    </a:lnTo>
                    <a:lnTo>
                      <a:pt x="2513309" y="356623"/>
                    </a:lnTo>
                    <a:lnTo>
                      <a:pt x="2547549" y="386158"/>
                    </a:lnTo>
                    <a:lnTo>
                      <a:pt x="2580895" y="416674"/>
                    </a:lnTo>
                    <a:lnTo>
                      <a:pt x="2613326" y="448151"/>
                    </a:lnTo>
                    <a:lnTo>
                      <a:pt x="2644819" y="480565"/>
                    </a:lnTo>
                    <a:lnTo>
                      <a:pt x="2675351" y="513894"/>
                    </a:lnTo>
                    <a:lnTo>
                      <a:pt x="2704901" y="548116"/>
                    </a:lnTo>
                    <a:lnTo>
                      <a:pt x="2733445" y="583208"/>
                    </a:lnTo>
                    <a:lnTo>
                      <a:pt x="2760962" y="619149"/>
                    </a:lnTo>
                    <a:lnTo>
                      <a:pt x="2787428" y="655915"/>
                    </a:lnTo>
                    <a:lnTo>
                      <a:pt x="2812823" y="693484"/>
                    </a:lnTo>
                    <a:lnTo>
                      <a:pt x="2837122" y="731833"/>
                    </a:lnTo>
                    <a:lnTo>
                      <a:pt x="2860303" y="770942"/>
                    </a:lnTo>
                    <a:lnTo>
                      <a:pt x="2882345" y="810786"/>
                    </a:lnTo>
                    <a:lnTo>
                      <a:pt x="2903225" y="851343"/>
                    </a:lnTo>
                    <a:lnTo>
                      <a:pt x="2922921" y="892592"/>
                    </a:lnTo>
                    <a:lnTo>
                      <a:pt x="2941409" y="934509"/>
                    </a:lnTo>
                    <a:lnTo>
                      <a:pt x="2958668" y="977073"/>
                    </a:lnTo>
                    <a:lnTo>
                      <a:pt x="2974674" y="1020261"/>
                    </a:lnTo>
                    <a:lnTo>
                      <a:pt x="2989407" y="1064050"/>
                    </a:lnTo>
                    <a:lnTo>
                      <a:pt x="3002843" y="1108418"/>
                    </a:lnTo>
                    <a:lnTo>
                      <a:pt x="3014960" y="1153343"/>
                    </a:lnTo>
                    <a:lnTo>
                      <a:pt x="3025735" y="1198802"/>
                    </a:lnTo>
                    <a:lnTo>
                      <a:pt x="3035146" y="1244773"/>
                    </a:lnTo>
                    <a:lnTo>
                      <a:pt x="3043171" y="1291234"/>
                    </a:lnTo>
                    <a:lnTo>
                      <a:pt x="3049787" y="1338162"/>
                    </a:lnTo>
                    <a:lnTo>
                      <a:pt x="3054972" y="1385534"/>
                    </a:lnTo>
                    <a:lnTo>
                      <a:pt x="3058704" y="1433329"/>
                    </a:lnTo>
                    <a:lnTo>
                      <a:pt x="3060959" y="1481523"/>
                    </a:lnTo>
                    <a:lnTo>
                      <a:pt x="3061716" y="1530095"/>
                    </a:lnTo>
                    <a:lnTo>
                      <a:pt x="3060959" y="1578667"/>
                    </a:lnTo>
                    <a:lnTo>
                      <a:pt x="3058704" y="1626861"/>
                    </a:lnTo>
                    <a:lnTo>
                      <a:pt x="3054972" y="1674655"/>
                    </a:lnTo>
                    <a:lnTo>
                      <a:pt x="3049787" y="1722027"/>
                    </a:lnTo>
                    <a:lnTo>
                      <a:pt x="3043171" y="1768954"/>
                    </a:lnTo>
                    <a:lnTo>
                      <a:pt x="3035146" y="1815414"/>
                    </a:lnTo>
                    <a:lnTo>
                      <a:pt x="3025735" y="1861385"/>
                    </a:lnTo>
                    <a:lnTo>
                      <a:pt x="3014960" y="1906844"/>
                    </a:lnTo>
                    <a:lnTo>
                      <a:pt x="3002843" y="1951769"/>
                    </a:lnTo>
                    <a:lnTo>
                      <a:pt x="2989407" y="1996137"/>
                    </a:lnTo>
                    <a:lnTo>
                      <a:pt x="2974674" y="2039925"/>
                    </a:lnTo>
                    <a:lnTo>
                      <a:pt x="2958668" y="2083113"/>
                    </a:lnTo>
                    <a:lnTo>
                      <a:pt x="2941409" y="2125676"/>
                    </a:lnTo>
                    <a:lnTo>
                      <a:pt x="2922921" y="2167594"/>
                    </a:lnTo>
                    <a:lnTo>
                      <a:pt x="2903225" y="2208842"/>
                    </a:lnTo>
                    <a:lnTo>
                      <a:pt x="2882345" y="2249400"/>
                    </a:lnTo>
                    <a:lnTo>
                      <a:pt x="2860303" y="2289244"/>
                    </a:lnTo>
                    <a:lnTo>
                      <a:pt x="2837122" y="2328352"/>
                    </a:lnTo>
                    <a:lnTo>
                      <a:pt x="2812823" y="2366702"/>
                    </a:lnTo>
                    <a:lnTo>
                      <a:pt x="2787428" y="2404271"/>
                    </a:lnTo>
                    <a:lnTo>
                      <a:pt x="2760962" y="2441037"/>
                    </a:lnTo>
                    <a:lnTo>
                      <a:pt x="2733445" y="2476977"/>
                    </a:lnTo>
                    <a:lnTo>
                      <a:pt x="2704901" y="2512070"/>
                    </a:lnTo>
                    <a:lnTo>
                      <a:pt x="2675351" y="2546292"/>
                    </a:lnTo>
                    <a:lnTo>
                      <a:pt x="2644819" y="2579621"/>
                    </a:lnTo>
                    <a:lnTo>
                      <a:pt x="2613326" y="2612035"/>
                    </a:lnTo>
                    <a:lnTo>
                      <a:pt x="2580895" y="2643512"/>
                    </a:lnTo>
                    <a:lnTo>
                      <a:pt x="2547549" y="2674029"/>
                    </a:lnTo>
                    <a:lnTo>
                      <a:pt x="2513309" y="2703563"/>
                    </a:lnTo>
                    <a:lnTo>
                      <a:pt x="2478199" y="2732093"/>
                    </a:lnTo>
                    <a:lnTo>
                      <a:pt x="2442241" y="2759595"/>
                    </a:lnTo>
                    <a:lnTo>
                      <a:pt x="2405456" y="2786048"/>
                    </a:lnTo>
                    <a:lnTo>
                      <a:pt x="2367868" y="2811429"/>
                    </a:lnTo>
                    <a:lnTo>
                      <a:pt x="2329499" y="2835716"/>
                    </a:lnTo>
                    <a:lnTo>
                      <a:pt x="2290372" y="2858886"/>
                    </a:lnTo>
                    <a:lnTo>
                      <a:pt x="2250508" y="2880916"/>
                    </a:lnTo>
                    <a:lnTo>
                      <a:pt x="2209930" y="2901785"/>
                    </a:lnTo>
                    <a:lnTo>
                      <a:pt x="2168662" y="2921470"/>
                    </a:lnTo>
                    <a:lnTo>
                      <a:pt x="2126724" y="2939948"/>
                    </a:lnTo>
                    <a:lnTo>
                      <a:pt x="2084139" y="2957198"/>
                    </a:lnTo>
                    <a:lnTo>
                      <a:pt x="2040931" y="2973197"/>
                    </a:lnTo>
                    <a:lnTo>
                      <a:pt x="1997120" y="2987922"/>
                    </a:lnTo>
                    <a:lnTo>
                      <a:pt x="1952731" y="3001350"/>
                    </a:lnTo>
                    <a:lnTo>
                      <a:pt x="1907785" y="3013461"/>
                    </a:lnTo>
                    <a:lnTo>
                      <a:pt x="1862304" y="3024230"/>
                    </a:lnTo>
                    <a:lnTo>
                      <a:pt x="1816311" y="3033637"/>
                    </a:lnTo>
                    <a:lnTo>
                      <a:pt x="1769829" y="3041657"/>
                    </a:lnTo>
                    <a:lnTo>
                      <a:pt x="1722879" y="3048270"/>
                    </a:lnTo>
                    <a:lnTo>
                      <a:pt x="1675485" y="3053452"/>
                    </a:lnTo>
                    <a:lnTo>
                      <a:pt x="1627668" y="3057181"/>
                    </a:lnTo>
                    <a:lnTo>
                      <a:pt x="1579452" y="3059435"/>
                    </a:lnTo>
                    <a:lnTo>
                      <a:pt x="1530858" y="3060192"/>
                    </a:lnTo>
                    <a:lnTo>
                      <a:pt x="1482262" y="3059435"/>
                    </a:lnTo>
                    <a:lnTo>
                      <a:pt x="1434044" y="3057181"/>
                    </a:lnTo>
                    <a:lnTo>
                      <a:pt x="1386226" y="3053452"/>
                    </a:lnTo>
                    <a:lnTo>
                      <a:pt x="1338831" y="3048270"/>
                    </a:lnTo>
                    <a:lnTo>
                      <a:pt x="1291880" y="3041657"/>
                    </a:lnTo>
                    <a:lnTo>
                      <a:pt x="1245397" y="3033637"/>
                    </a:lnTo>
                    <a:lnTo>
                      <a:pt x="1199404" y="3024230"/>
                    </a:lnTo>
                    <a:lnTo>
                      <a:pt x="1153922" y="3013461"/>
                    </a:lnTo>
                    <a:lnTo>
                      <a:pt x="1108975" y="3001350"/>
                    </a:lnTo>
                    <a:lnTo>
                      <a:pt x="1064585" y="2987922"/>
                    </a:lnTo>
                    <a:lnTo>
                      <a:pt x="1020774" y="2973197"/>
                    </a:lnTo>
                    <a:lnTo>
                      <a:pt x="977565" y="2957198"/>
                    </a:lnTo>
                    <a:lnTo>
                      <a:pt x="934981" y="2939948"/>
                    </a:lnTo>
                    <a:lnTo>
                      <a:pt x="893043" y="2921470"/>
                    </a:lnTo>
                    <a:lnTo>
                      <a:pt x="851773" y="2901785"/>
                    </a:lnTo>
                    <a:lnTo>
                      <a:pt x="811196" y="2880916"/>
                    </a:lnTo>
                    <a:lnTo>
                      <a:pt x="771332" y="2858886"/>
                    </a:lnTo>
                    <a:lnTo>
                      <a:pt x="732204" y="2835716"/>
                    </a:lnTo>
                    <a:lnTo>
                      <a:pt x="693835" y="2811429"/>
                    </a:lnTo>
                    <a:lnTo>
                      <a:pt x="656248" y="2786048"/>
                    </a:lnTo>
                    <a:lnTo>
                      <a:pt x="619463" y="2759595"/>
                    </a:lnTo>
                    <a:lnTo>
                      <a:pt x="583505" y="2732093"/>
                    </a:lnTo>
                    <a:lnTo>
                      <a:pt x="548395" y="2703563"/>
                    </a:lnTo>
                    <a:lnTo>
                      <a:pt x="514156" y="2674029"/>
                    </a:lnTo>
                    <a:lnTo>
                      <a:pt x="480810" y="2643512"/>
                    </a:lnTo>
                    <a:lnTo>
                      <a:pt x="448379" y="2612035"/>
                    </a:lnTo>
                    <a:lnTo>
                      <a:pt x="416887" y="2579621"/>
                    </a:lnTo>
                    <a:lnTo>
                      <a:pt x="386355" y="2546292"/>
                    </a:lnTo>
                    <a:lnTo>
                      <a:pt x="356806" y="2512070"/>
                    </a:lnTo>
                    <a:lnTo>
                      <a:pt x="328262" y="2476977"/>
                    </a:lnTo>
                    <a:lnTo>
                      <a:pt x="300746" y="2441037"/>
                    </a:lnTo>
                    <a:lnTo>
                      <a:pt x="274280" y="2404271"/>
                    </a:lnTo>
                    <a:lnTo>
                      <a:pt x="248886" y="2366702"/>
                    </a:lnTo>
                    <a:lnTo>
                      <a:pt x="224587" y="2328352"/>
                    </a:lnTo>
                    <a:lnTo>
                      <a:pt x="201406" y="2289244"/>
                    </a:lnTo>
                    <a:lnTo>
                      <a:pt x="179365" y="2249400"/>
                    </a:lnTo>
                    <a:lnTo>
                      <a:pt x="158485" y="2208842"/>
                    </a:lnTo>
                    <a:lnTo>
                      <a:pt x="138790" y="2167594"/>
                    </a:lnTo>
                    <a:lnTo>
                      <a:pt x="120303" y="2125676"/>
                    </a:lnTo>
                    <a:lnTo>
                      <a:pt x="103044" y="2083113"/>
                    </a:lnTo>
                    <a:lnTo>
                      <a:pt x="87038" y="2039925"/>
                    </a:lnTo>
                    <a:lnTo>
                      <a:pt x="72306" y="1996137"/>
                    </a:lnTo>
                    <a:lnTo>
                      <a:pt x="58870" y="1951769"/>
                    </a:lnTo>
                    <a:lnTo>
                      <a:pt x="46754" y="1906844"/>
                    </a:lnTo>
                    <a:lnTo>
                      <a:pt x="35979" y="1861385"/>
                    </a:lnTo>
                    <a:lnTo>
                      <a:pt x="26568" y="1815414"/>
                    </a:lnTo>
                    <a:lnTo>
                      <a:pt x="18543" y="1768954"/>
                    </a:lnTo>
                    <a:lnTo>
                      <a:pt x="11927" y="1722027"/>
                    </a:lnTo>
                    <a:lnTo>
                      <a:pt x="6742" y="1674655"/>
                    </a:lnTo>
                    <a:lnTo>
                      <a:pt x="3011" y="1626861"/>
                    </a:lnTo>
                    <a:lnTo>
                      <a:pt x="756" y="1578667"/>
                    </a:lnTo>
                    <a:lnTo>
                      <a:pt x="0" y="1530095"/>
                    </a:lnTo>
                    <a:close/>
                  </a:path>
                </a:pathLst>
              </a:custGeom>
              <a:grpFill/>
              <a:ln w="12192">
                <a:noFill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8FF013B-DE9D-4B6D-B061-96CACA568BA2}"/>
                </a:ext>
              </a:extLst>
            </p:cNvPr>
            <p:cNvSpPr/>
            <p:nvPr/>
          </p:nvSpPr>
          <p:spPr>
            <a:xfrm>
              <a:off x="9711538" y="4460925"/>
              <a:ext cx="190581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hangingPunct="0"/>
              <a:r>
                <a:rPr lang="ru-RU" sz="24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Ущерб для всей компании ОАО «РЖД»</a:t>
              </a:r>
              <a:endParaRPr lang="ru-RU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"/>
              </a:endParaRPr>
            </a:p>
          </p:txBody>
        </p:sp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F5F5B9C-2B18-4C66-A155-FAB9114E0AFF}"/>
              </a:ext>
            </a:extLst>
          </p:cNvPr>
          <p:cNvSpPr/>
          <p:nvPr/>
        </p:nvSpPr>
        <p:spPr>
          <a:xfrm>
            <a:off x="976593" y="2673070"/>
            <a:ext cx="4205007" cy="40011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0" scaled="1"/>
            <a:tileRect/>
          </a:gra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Компенсация морального ущерба</a:t>
            </a:r>
            <a:endParaRPr lang="ru-RU" sz="2000" b="1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01" y="1198034"/>
            <a:ext cx="623699" cy="6236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78" y="1989878"/>
            <a:ext cx="524722" cy="5247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56" y="2691156"/>
            <a:ext cx="509244" cy="50924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bject 5"/>
          <p:cNvSpPr txBox="1"/>
          <p:nvPr/>
        </p:nvSpPr>
        <p:spPr>
          <a:xfrm>
            <a:off x="352045" y="60891"/>
            <a:ext cx="292779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8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Проблема</a:t>
            </a:r>
            <a:endParaRPr sz="4800" i="1" dirty="0"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8" b="38286"/>
          <a:stretch/>
        </p:blipFill>
        <p:spPr>
          <a:xfrm>
            <a:off x="5353746" y="790941"/>
            <a:ext cx="3740754" cy="310599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67"/>
          <a:stretch/>
        </p:blipFill>
        <p:spPr>
          <a:xfrm>
            <a:off x="7876144" y="3400999"/>
            <a:ext cx="4281220" cy="3148494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F5F5B9C-2B18-4C66-A155-FAB9114E0AFF}"/>
              </a:ext>
            </a:extLst>
          </p:cNvPr>
          <p:cNvSpPr/>
          <p:nvPr/>
        </p:nvSpPr>
        <p:spPr>
          <a:xfrm>
            <a:off x="983851" y="3248341"/>
            <a:ext cx="4197750" cy="1015663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0" scaled="1"/>
            <a:tileRect/>
          </a:gra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40 % общих затрат на техническую эксплуатацию</a:t>
            </a:r>
            <a:r>
              <a:rPr lang="en-US" sz="2000" b="1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электрооборудования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99" y="3429305"/>
            <a:ext cx="609295" cy="60929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24242" y="4095267"/>
            <a:ext cx="2307568" cy="2623441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r="1870" b="49388"/>
          <a:stretch/>
        </p:blipFill>
        <p:spPr>
          <a:xfrm>
            <a:off x="9320357" y="854144"/>
            <a:ext cx="2671284" cy="226338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722538" y="251648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1887200" y="152400"/>
            <a:ext cx="45719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89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64;p14">
            <a:extLst>
              <a:ext uri="{FF2B5EF4-FFF2-40B4-BE49-F238E27FC236}">
                <a16:creationId xmlns:a16="http://schemas.microsoft.com/office/drawing/2014/main" id="{436FF444-1E8F-48B7-81E2-97BE8AFCB8C1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8999" t="13643" r="6175" b="29196"/>
          <a:stretch/>
        </p:blipFill>
        <p:spPr>
          <a:xfrm>
            <a:off x="-2" y="1377386"/>
            <a:ext cx="12192002" cy="5459547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7D99A95-CB6A-F0EB-3526-2B285D01B5EC}"/>
              </a:ext>
            </a:extLst>
          </p:cNvPr>
          <p:cNvSpPr/>
          <p:nvPr/>
        </p:nvSpPr>
        <p:spPr>
          <a:xfrm>
            <a:off x="304800" y="136525"/>
            <a:ext cx="11582400" cy="6569075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6D61C438-03CA-43FA-8B22-6DF49BFE9FDF}"/>
              </a:ext>
            </a:extLst>
          </p:cNvPr>
          <p:cNvCxnSpPr>
            <a:stCxn id="4" idx="0"/>
            <a:endCxn id="4" idx="2"/>
          </p:cNvCxnSpPr>
          <p:nvPr/>
        </p:nvCxnSpPr>
        <p:spPr>
          <a:xfrm>
            <a:off x="6095371" y="-1"/>
            <a:ext cx="0" cy="80653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6248398" y="4703592"/>
            <a:ext cx="563880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685800" algn="l"/>
              </a:tabLst>
            </a:pPr>
            <a:r>
              <a:rPr lang="ru-RU" sz="24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«Вектором развития ОАО «РЖД» является переход на альтернативные источники энергии» </a:t>
            </a:r>
          </a:p>
          <a:p>
            <a:pPr algn="ctr">
              <a:spcAft>
                <a:spcPts val="0"/>
              </a:spcAft>
              <a:tabLst>
                <a:tab pos="685800" algn="l"/>
              </a:tabLst>
            </a:pPr>
            <a:r>
              <a:rPr lang="ru-RU" sz="24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Белозеров О.В.</a:t>
            </a:r>
          </a:p>
          <a:p>
            <a:pPr algn="ctr">
              <a:spcAft>
                <a:spcPts val="0"/>
              </a:spcAft>
              <a:tabLst>
                <a:tab pos="685800" algn="l"/>
              </a:tabLst>
            </a:pPr>
            <a:endParaRPr lang="ru-RU" sz="20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6BAE86F-EB65-4339-9A3F-3A4D1A0153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4" r="-2040"/>
          <a:stretch/>
        </p:blipFill>
        <p:spPr bwMode="auto">
          <a:xfrm>
            <a:off x="838200" y="365164"/>
            <a:ext cx="5465327" cy="42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3C1124C-0CCD-4DA4-A572-B381AF53C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r="12222"/>
          <a:stretch/>
        </p:blipFill>
        <p:spPr bwMode="auto">
          <a:xfrm>
            <a:off x="6476999" y="365164"/>
            <a:ext cx="4955019" cy="42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1D2F655-1206-4BA5-8A63-3ABD97AEF85B}"/>
              </a:ext>
            </a:extLst>
          </p:cNvPr>
          <p:cNvSpPr/>
          <p:nvPr/>
        </p:nvSpPr>
        <p:spPr>
          <a:xfrm>
            <a:off x="647697" y="4703592"/>
            <a:ext cx="56388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685800" algn="l"/>
              </a:tabLst>
            </a:pPr>
            <a:r>
              <a:rPr lang="ru-RU" sz="24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«Доля возобновляемых источников энергии в Российской энергосистеме должна достичь 3-5 %» </a:t>
            </a:r>
          </a:p>
          <a:p>
            <a:pPr algn="ctr">
              <a:spcAft>
                <a:spcPts val="0"/>
              </a:spcAft>
              <a:tabLst>
                <a:tab pos="685800" algn="l"/>
              </a:tabLst>
            </a:pPr>
            <a:r>
              <a:rPr lang="ru-RU" sz="24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Путин В.В.</a:t>
            </a:r>
          </a:p>
          <a:p>
            <a:pPr algn="ctr">
              <a:spcAft>
                <a:spcPts val="0"/>
              </a:spcAft>
              <a:tabLst>
                <a:tab pos="685800" algn="l"/>
              </a:tabLst>
            </a:pPr>
            <a:endParaRPr lang="ru-RU" sz="20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(2).gif">
            <a:hlinkClick r:id="" action="ppaction://media"/>
            <a:extLst>
              <a:ext uri="{FF2B5EF4-FFF2-40B4-BE49-F238E27FC236}">
                <a16:creationId xmlns:a16="http://schemas.microsoft.com/office/drawing/2014/main" id="{7776B478-6282-4034-BE63-15C1FF3373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67839" y="1773227"/>
            <a:ext cx="4286142" cy="428614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462072" y="-5450"/>
            <a:ext cx="2834276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800" b="1" i="1" spc="-5" dirty="0">
                <a:solidFill>
                  <a:srgbClr val="FFFFFF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Решение</a:t>
            </a:r>
            <a:endParaRPr sz="4800" i="1" dirty="0"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8C4F203-8B69-4E00-B18F-BECFF5328B00}"/>
              </a:ext>
            </a:extLst>
          </p:cNvPr>
          <p:cNvSpPr txBox="1"/>
          <p:nvPr/>
        </p:nvSpPr>
        <p:spPr>
          <a:xfrm>
            <a:off x="513694" y="5491858"/>
            <a:ext cx="11554171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 dirty="0">
                <a:ea typeface="Verdana" pitchFamily="34" charset="0"/>
                <a:cs typeface="Times New Roman" panose="02020603050405020304" pitchFamily="18" charset="0"/>
              </a:rPr>
              <a:t>Преимущества </a:t>
            </a:r>
            <a:r>
              <a:rPr lang="ru-RU" b="1" dirty="0" smtClean="0">
                <a:ea typeface="Verdana" pitchFamily="34" charset="0"/>
                <a:cs typeface="Times New Roman" panose="02020603050405020304" pitchFamily="18" charset="0"/>
              </a:rPr>
              <a:t>предлагаемого продукта</a:t>
            </a:r>
            <a:r>
              <a:rPr lang="en-US" b="1" dirty="0" smtClean="0">
                <a:ea typeface="Verdana" pitchFamily="34" charset="0"/>
                <a:cs typeface="Times New Roman" panose="02020603050405020304" pitchFamily="18" charset="0"/>
              </a:rPr>
              <a:t>:</a:t>
            </a:r>
            <a:endParaRPr lang="ru-RU" b="1" dirty="0" smtClean="0">
              <a:ea typeface="Verdana" pitchFamily="34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dirty="0" smtClean="0">
                <a:ea typeface="Verdana" pitchFamily="34" charset="0"/>
                <a:cs typeface="Times New Roman" panose="02020603050405020304" pitchFamily="18" charset="0"/>
              </a:rPr>
              <a:t>установка имеет </a:t>
            </a:r>
            <a:r>
              <a:rPr lang="ru-RU" i="1" dirty="0" smtClean="0">
                <a:ea typeface="Verdana" pitchFamily="34" charset="0"/>
                <a:cs typeface="Times New Roman" panose="02020603050405020304" pitchFamily="18" charset="0"/>
              </a:rPr>
              <a:t>ориентацию на солнце</a:t>
            </a:r>
            <a:r>
              <a:rPr lang="ru-RU" dirty="0" smtClean="0">
                <a:ea typeface="Verdana" pitchFamily="34" charset="0"/>
                <a:cs typeface="Times New Roman" panose="02020603050405020304" pitchFamily="18" charset="0"/>
              </a:rPr>
              <a:t>, что позволит повысить КПД солнечных модулей</a:t>
            </a:r>
            <a:r>
              <a:rPr lang="en-US" dirty="0" smtClean="0"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ea typeface="Verdana" pitchFamily="34" charset="0"/>
                <a:cs typeface="Times New Roman" panose="02020603050405020304" pitchFamily="18" charset="0"/>
              </a:rPr>
              <a:t>на 10 %</a:t>
            </a:r>
            <a:r>
              <a:rPr lang="ru-RU" b="1" dirty="0" smtClean="0">
                <a:ea typeface="Verdana" pitchFamily="34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20000"/>
              </a:lnSpc>
              <a:defRPr/>
            </a:pPr>
            <a:endParaRPr lang="ru-RU" b="1" dirty="0" smtClean="0">
              <a:ea typeface="Verdana" pitchFamily="34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dirty="0" smtClean="0">
                <a:ea typeface="Verdana" pitchFamily="34" charset="0"/>
                <a:cs typeface="Times New Roman" panose="02020603050405020304" pitchFamily="18" charset="0"/>
              </a:rPr>
              <a:t>вырабатывается </a:t>
            </a:r>
            <a:r>
              <a:rPr lang="ru-RU" i="1" smtClean="0">
                <a:ea typeface="Verdana" pitchFamily="34" charset="0"/>
                <a:cs typeface="Times New Roman" panose="02020603050405020304" pitchFamily="18" charset="0"/>
              </a:rPr>
              <a:t>12,6 </a:t>
            </a:r>
            <a:r>
              <a:rPr lang="ru-RU" i="1" smtClean="0">
                <a:ea typeface="Verdana" pitchFamily="34" charset="0"/>
                <a:cs typeface="Times New Roman" panose="02020603050405020304" pitchFamily="18" charset="0"/>
              </a:rPr>
              <a:t>кВт </a:t>
            </a:r>
            <a:r>
              <a:rPr lang="ru-RU" i="1" dirty="0" smtClean="0">
                <a:ea typeface="Verdana" pitchFamily="34" charset="0"/>
                <a:cs typeface="Times New Roman" panose="02020603050405020304" pitchFamily="18" charset="0"/>
              </a:rPr>
              <a:t>в сутки</a:t>
            </a:r>
            <a:r>
              <a:rPr lang="ru-RU" dirty="0" smtClean="0">
                <a:ea typeface="Verdana" pitchFamily="34" charset="0"/>
                <a:cs typeface="Times New Roman" panose="02020603050405020304" pitchFamily="18" charset="0"/>
              </a:rPr>
              <a:t>, что позволит обеспечить работу электрических приборов на длительных остановках и в аварийных режимах, а, следовательно, повысится уровень комфорта пассажиров.</a:t>
            </a:r>
            <a:endParaRPr lang="ru-RU" dirty="0"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82A8E7-8C7F-4058-89CD-86A07DC420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40" y="6185300"/>
            <a:ext cx="320302" cy="3203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482A8E7-8C7F-4058-89CD-86A07DC420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40" y="5807106"/>
            <a:ext cx="320302" cy="32030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9CE2C41-D4B1-4046-8A0C-FB47A212EEF2}"/>
              </a:ext>
            </a:extLst>
          </p:cNvPr>
          <p:cNvSpPr/>
          <p:nvPr/>
        </p:nvSpPr>
        <p:spPr>
          <a:xfrm>
            <a:off x="4114800" y="885411"/>
            <a:ext cx="3581400" cy="870232"/>
          </a:xfrm>
          <a:prstGeom prst="rect">
            <a:avLst/>
          </a:prstGeom>
          <a:solidFill>
            <a:srgbClr val="695B74">
              <a:alpha val="84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cs typeface="Times New Roman" panose="02020603050405020304" pitchFamily="18" charset="0"/>
              </a:rPr>
              <a:t>Принцип действия предлагаемого устройства</a:t>
            </a:r>
            <a:endParaRPr lang="ru-RU" sz="2400" b="1" dirty="0">
              <a:solidFill>
                <a:schemeClr val="bg1"/>
              </a:solidFill>
              <a:ea typeface="Verdana" panose="020B060403050404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338C481-7522-4A3D-8ACD-BE32BE1B26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2" t="43335" r="8921" b="30133"/>
          <a:stretch/>
        </p:blipFill>
        <p:spPr>
          <a:xfrm>
            <a:off x="7396802" y="2144902"/>
            <a:ext cx="4807090" cy="3203211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A694560-612D-49C2-A647-DBEF0CF815A5}"/>
              </a:ext>
            </a:extLst>
          </p:cNvPr>
          <p:cNvSpPr/>
          <p:nvPr/>
        </p:nvSpPr>
        <p:spPr>
          <a:xfrm>
            <a:off x="7848602" y="883742"/>
            <a:ext cx="4238524" cy="871900"/>
          </a:xfrm>
          <a:prstGeom prst="rect">
            <a:avLst/>
          </a:prstGeom>
          <a:solidFill>
            <a:srgbClr val="695B74">
              <a:alpha val="84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cs typeface="Times New Roman" panose="02020603050405020304" pitchFamily="18" charset="0"/>
              </a:rPr>
              <a:t>Схема размещения солнечных модулей на крыше </a:t>
            </a:r>
            <a:r>
              <a:rPr lang="ru-RU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пассажирского вагона</a:t>
            </a:r>
            <a:endParaRPr lang="ru-RU" sz="2400" b="1" dirty="0">
              <a:solidFill>
                <a:schemeClr val="bg1"/>
              </a:solidFill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" t="8889" r="4523" b="11111"/>
          <a:stretch/>
        </p:blipFill>
        <p:spPr>
          <a:xfrm>
            <a:off x="65132" y="1904504"/>
            <a:ext cx="4102646" cy="369238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9CE2C41-D4B1-4046-8A0C-FB47A212EEF2}"/>
              </a:ext>
            </a:extLst>
          </p:cNvPr>
          <p:cNvSpPr/>
          <p:nvPr/>
        </p:nvSpPr>
        <p:spPr>
          <a:xfrm>
            <a:off x="77221" y="877689"/>
            <a:ext cx="3885178" cy="877953"/>
          </a:xfrm>
          <a:prstGeom prst="rect">
            <a:avLst/>
          </a:prstGeom>
          <a:solidFill>
            <a:srgbClr val="695B74">
              <a:alpha val="84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Вагон, оснащенный предлагаемой установкой в габаритной рамке</a:t>
            </a:r>
            <a:endParaRPr lang="ru-RU" sz="2400" b="1" dirty="0">
              <a:solidFill>
                <a:schemeClr val="bg1"/>
              </a:solidFill>
              <a:ea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722538" y="251648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76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381000" y="0"/>
            <a:ext cx="6861861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8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Конкурентный анализ</a:t>
            </a:r>
            <a:endParaRPr sz="4800" i="1" dirty="0">
              <a:cs typeface="Times New Roman" panose="02020603050405020304" pitchFamily="18" charset="0"/>
            </a:endParaRPr>
          </a:p>
        </p:txBody>
      </p:sp>
      <p:sp>
        <p:nvSpPr>
          <p:cNvPr id="41" name="object 30">
            <a:extLst>
              <a:ext uri="{FF2B5EF4-FFF2-40B4-BE49-F238E27FC236}">
                <a16:creationId xmlns:a16="http://schemas.microsoft.com/office/drawing/2014/main" id="{646C0A5F-3F0B-4530-89A5-FA5A5E708AD4}"/>
              </a:ext>
            </a:extLst>
          </p:cNvPr>
          <p:cNvSpPr txBox="1"/>
          <p:nvPr/>
        </p:nvSpPr>
        <p:spPr>
          <a:xfrm>
            <a:off x="1592248" y="1816464"/>
            <a:ext cx="4668023" cy="32310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">
              <a:lnSpc>
                <a:spcPts val="1850"/>
              </a:lnSpc>
              <a:spcBef>
                <a:spcPts val="95"/>
              </a:spcBef>
            </a:pPr>
            <a:r>
              <a:rPr lang="ru-RU" sz="1600" b="1" spc="-10" dirty="0">
                <a:solidFill>
                  <a:srgbClr val="FFFFFF"/>
                </a:solidFill>
                <a:latin typeface="Verdana"/>
                <a:cs typeface="Verdana"/>
              </a:rPr>
              <a:t>Теоретическая проверка технологии в программе </a:t>
            </a:r>
            <a:r>
              <a:rPr lang="en-US" sz="1600" b="1" spc="-10" dirty="0">
                <a:solidFill>
                  <a:srgbClr val="FFFFFF"/>
                </a:solidFill>
                <a:latin typeface="Verdana"/>
                <a:cs typeface="Verdana"/>
              </a:rPr>
              <a:t>CSMgem</a:t>
            </a:r>
            <a:r>
              <a:rPr lang="ru-RU" sz="1600" b="1" spc="-10" dirty="0">
                <a:solidFill>
                  <a:srgbClr val="FFFFFF"/>
                </a:solidFill>
                <a:latin typeface="Verdana"/>
                <a:cs typeface="Verdana"/>
              </a:rPr>
              <a:t/>
            </a:r>
            <a:br>
              <a:rPr lang="ru-RU" sz="1600" b="1" spc="-10" dirty="0">
                <a:solidFill>
                  <a:srgbClr val="FFFFFF"/>
                </a:solidFill>
                <a:latin typeface="Verdana"/>
                <a:cs typeface="Verdana"/>
              </a:rPr>
            </a:br>
            <a:endParaRPr lang="ru-RU" sz="1600" b="1" spc="-1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21590">
              <a:lnSpc>
                <a:spcPts val="1850"/>
              </a:lnSpc>
              <a:spcBef>
                <a:spcPts val="95"/>
              </a:spcBef>
            </a:pPr>
            <a:r>
              <a:rPr lang="ru-RU" sz="1600" b="1" spc="-10" dirty="0">
                <a:solidFill>
                  <a:srgbClr val="FFFFFF"/>
                </a:solidFill>
                <a:latin typeface="Verdana"/>
                <a:cs typeface="Verdana"/>
              </a:rPr>
              <a:t>Результаты:</a:t>
            </a:r>
          </a:p>
          <a:p>
            <a:pPr marL="21590">
              <a:lnSpc>
                <a:spcPts val="1850"/>
              </a:lnSpc>
              <a:spcBef>
                <a:spcPts val="95"/>
              </a:spcBef>
            </a:pPr>
            <a:r>
              <a:rPr lang="ru-RU" sz="1600" b="1" spc="-10" dirty="0">
                <a:solidFill>
                  <a:srgbClr val="FFFFFF"/>
                </a:solidFill>
                <a:latin typeface="Verdana"/>
                <a:cs typeface="Verdana"/>
              </a:rPr>
              <a:t/>
            </a:r>
            <a:br>
              <a:rPr lang="ru-RU" sz="1600" b="1" spc="-10" dirty="0">
                <a:solidFill>
                  <a:srgbClr val="FFFFFF"/>
                </a:solidFill>
                <a:latin typeface="Verdana"/>
                <a:cs typeface="Verdana"/>
              </a:rPr>
            </a:br>
            <a:r>
              <a:rPr lang="ru-RU" sz="1600" spc="-10" dirty="0">
                <a:solidFill>
                  <a:srgbClr val="FFFFFF"/>
                </a:solidFill>
                <a:latin typeface="Verdana"/>
                <a:cs typeface="Verdana"/>
              </a:rPr>
              <a:t>1) Подтверждение эффективности технологии на теоретическом уровне</a:t>
            </a:r>
          </a:p>
          <a:p>
            <a:pPr marL="21590">
              <a:lnSpc>
                <a:spcPts val="1850"/>
              </a:lnSpc>
              <a:spcBef>
                <a:spcPts val="95"/>
              </a:spcBef>
            </a:pPr>
            <a:endParaRPr lang="ru-RU" sz="1600" spc="-1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21590">
              <a:lnSpc>
                <a:spcPts val="1850"/>
              </a:lnSpc>
              <a:spcBef>
                <a:spcPts val="95"/>
              </a:spcBef>
            </a:pPr>
            <a:r>
              <a:rPr lang="ru-RU" sz="1600" spc="-10" dirty="0">
                <a:solidFill>
                  <a:srgbClr val="FFFFFF"/>
                </a:solidFill>
                <a:latin typeface="Verdana"/>
                <a:cs typeface="Verdana"/>
              </a:rPr>
              <a:t>2) Установлены термобарические параметры для создания газового гидрата</a:t>
            </a:r>
            <a:br>
              <a:rPr lang="ru-RU" sz="1600" spc="-10" dirty="0">
                <a:solidFill>
                  <a:srgbClr val="FFFFFF"/>
                </a:solidFill>
                <a:latin typeface="Verdana"/>
                <a:cs typeface="Verdana"/>
              </a:rPr>
            </a:br>
            <a:r>
              <a:rPr lang="ru-RU" sz="1600" spc="-10" dirty="0">
                <a:solidFill>
                  <a:srgbClr val="FFFFFF"/>
                </a:solidFill>
                <a:latin typeface="Verdana"/>
                <a:cs typeface="Verdana"/>
              </a:rPr>
              <a:t/>
            </a:r>
            <a:br>
              <a:rPr lang="ru-RU" sz="1600" spc="-10" dirty="0">
                <a:solidFill>
                  <a:srgbClr val="FFFFFF"/>
                </a:solidFill>
                <a:latin typeface="Verdana"/>
                <a:cs typeface="Verdana"/>
              </a:rPr>
            </a:br>
            <a:r>
              <a:rPr lang="ru-RU" sz="1600" spc="-10" dirty="0">
                <a:solidFill>
                  <a:srgbClr val="FFFFFF"/>
                </a:solidFill>
                <a:latin typeface="Verdana"/>
                <a:cs typeface="Verdana"/>
              </a:rPr>
              <a:t>3) Определено количество ресурсов для создания газового гидрата</a:t>
            </a:r>
            <a:endParaRPr sz="1600" dirty="0">
              <a:latin typeface="Verdana"/>
              <a:cs typeface="Verdana"/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500333D8-2266-4FCD-8BF4-AD34A270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960387"/>
              </p:ext>
            </p:extLst>
          </p:nvPr>
        </p:nvGraphicFramePr>
        <p:xfrm>
          <a:off x="16288" y="790943"/>
          <a:ext cx="12175712" cy="6067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9770">
                  <a:extLst>
                    <a:ext uri="{9D8B030D-6E8A-4147-A177-3AD203B41FA5}">
                      <a16:colId xmlns:a16="http://schemas.microsoft.com/office/drawing/2014/main" val="3323867853"/>
                    </a:ext>
                  </a:extLst>
                </a:gridCol>
                <a:gridCol w="2287344">
                  <a:extLst>
                    <a:ext uri="{9D8B030D-6E8A-4147-A177-3AD203B41FA5}">
                      <a16:colId xmlns:a16="http://schemas.microsoft.com/office/drawing/2014/main" val="2502384745"/>
                    </a:ext>
                  </a:extLst>
                </a:gridCol>
                <a:gridCol w="2185384">
                  <a:extLst>
                    <a:ext uri="{9D8B030D-6E8A-4147-A177-3AD203B41FA5}">
                      <a16:colId xmlns:a16="http://schemas.microsoft.com/office/drawing/2014/main" val="1612440178"/>
                    </a:ext>
                  </a:extLst>
                </a:gridCol>
                <a:gridCol w="1639038">
                  <a:extLst>
                    <a:ext uri="{9D8B030D-6E8A-4147-A177-3AD203B41FA5}">
                      <a16:colId xmlns:a16="http://schemas.microsoft.com/office/drawing/2014/main" val="1832995431"/>
                    </a:ext>
                  </a:extLst>
                </a:gridCol>
                <a:gridCol w="1795137">
                  <a:extLst>
                    <a:ext uri="{9D8B030D-6E8A-4147-A177-3AD203B41FA5}">
                      <a16:colId xmlns:a16="http://schemas.microsoft.com/office/drawing/2014/main" val="4223688860"/>
                    </a:ext>
                  </a:extLst>
                </a:gridCol>
                <a:gridCol w="1639039">
                  <a:extLst>
                    <a:ext uri="{9D8B030D-6E8A-4147-A177-3AD203B41FA5}">
                      <a16:colId xmlns:a16="http://schemas.microsoft.com/office/drawing/2014/main" val="389087996"/>
                    </a:ext>
                  </a:extLst>
                </a:gridCol>
              </a:tblGrid>
              <a:tr h="13999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ru-RU" sz="2400" b="1" i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i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Наш</a:t>
                      </a:r>
                      <a:br>
                        <a:rPr lang="ru-RU" sz="2400" b="1" i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b="1" i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Продукт</a:t>
                      </a:r>
                    </a:p>
                  </a:txBody>
                  <a:tcPr marL="91438" marR="91438" marT="45703" marB="45703" anchor="ctr">
                    <a:gradFill flip="none" rotWithShape="1">
                      <a:gsLst>
                        <a:gs pos="0">
                          <a:srgbClr val="00B050"/>
                        </a:gs>
                        <a:gs pos="30000">
                          <a:srgbClr val="95B3D7">
                            <a:alpha val="50000"/>
                          </a:srgbClr>
                        </a:gs>
                        <a:gs pos="70000">
                          <a:srgbClr val="95B3D7">
                            <a:alpha val="50000"/>
                          </a:srgbClr>
                        </a:gs>
                        <a:gs pos="10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i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ТЭМ18ДМ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i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Leo Liner</a:t>
                      </a:r>
                      <a:endParaRPr lang="ru-RU" sz="2400" b="1" i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DEMU(Diesel Electric Multiple Unite)</a:t>
                      </a:r>
                      <a:endParaRPr lang="ru-RU" sz="2400" i="0" dirty="0"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i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Гибридный</a:t>
                      </a:r>
                      <a:r>
                        <a:rPr lang="ru-RU" sz="2400" b="1" i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 поезд</a:t>
                      </a:r>
                      <a:endParaRPr lang="ru-RU" sz="2400" b="1" i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49582"/>
                  </a:ext>
                </a:extLst>
              </a:tr>
              <a:tr h="15841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Ориентация солнечных батарей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400" b="0" baseline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gradFill flip="none" rotWithShape="1">
                      <a:gsLst>
                        <a:gs pos="0">
                          <a:srgbClr val="00B050"/>
                        </a:gs>
                        <a:gs pos="30000">
                          <a:srgbClr val="95B3D7">
                            <a:alpha val="50000"/>
                          </a:srgbClr>
                        </a:gs>
                        <a:gs pos="70000">
                          <a:srgbClr val="95B3D7">
                            <a:alpha val="50000"/>
                          </a:srgbClr>
                        </a:gs>
                        <a:gs pos="10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400" b="0" baseline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400" b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400" b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306401"/>
                  </a:ext>
                </a:extLst>
              </a:tr>
              <a:tr h="1485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Выработка электроэнергии за сутки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12,6</a:t>
                      </a:r>
                      <a:r>
                        <a:rPr lang="ru-RU" sz="2400" b="0" baseline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 кВт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gradFill flip="none" rotWithShape="1">
                      <a:gsLst>
                        <a:gs pos="0">
                          <a:srgbClr val="00B050"/>
                        </a:gs>
                        <a:gs pos="30000">
                          <a:srgbClr val="95B3D7">
                            <a:alpha val="50000"/>
                          </a:srgbClr>
                        </a:gs>
                        <a:gs pos="70000">
                          <a:srgbClr val="95B3D7">
                            <a:alpha val="50000"/>
                          </a:srgbClr>
                        </a:gs>
                        <a:gs pos="10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11,2 кВт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10,3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 кВт</a:t>
                      </a:r>
                      <a:endParaRPr lang="ru-RU" sz="2400" b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10,3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 кВт</a:t>
                      </a:r>
                      <a:endParaRPr lang="ru-RU" sz="2400" b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9,8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 кВт</a:t>
                      </a:r>
                      <a:endParaRPr lang="ru-RU" sz="2400" b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218602"/>
                  </a:ext>
                </a:extLst>
              </a:tr>
              <a:tr h="7417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Срок службы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baseline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25 лет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gradFill flip="none" rotWithShape="1">
                      <a:gsLst>
                        <a:gs pos="0">
                          <a:srgbClr val="00B050"/>
                        </a:gs>
                        <a:gs pos="30000">
                          <a:srgbClr val="95B3D7">
                            <a:alpha val="50000"/>
                          </a:srgbClr>
                        </a:gs>
                        <a:gs pos="70000">
                          <a:srgbClr val="95B3D7">
                            <a:alpha val="50000"/>
                          </a:srgbClr>
                        </a:gs>
                        <a:gs pos="10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25 лет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2400" b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25 лет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2400" b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687326"/>
                  </a:ext>
                </a:extLst>
              </a:tr>
              <a:tr h="8555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Страна-производитель</a:t>
                      </a:r>
                      <a:endParaRPr lang="ru-RU" sz="2400" b="1" i="0" dirty="0">
                        <a:solidFill>
                          <a:schemeClr val="bg1"/>
                        </a:solidFill>
                        <a:latin typeface="+mn-lt"/>
                        <a:ea typeface="Verdana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gradFill flip="none" rotWithShape="1">
                      <a:gsLst>
                        <a:gs pos="0">
                          <a:srgbClr val="00B050"/>
                        </a:gs>
                        <a:gs pos="30000">
                          <a:srgbClr val="95B3D7">
                            <a:alpha val="50000"/>
                          </a:srgbClr>
                        </a:gs>
                        <a:gs pos="70000">
                          <a:srgbClr val="95B3D7">
                            <a:alpha val="50000"/>
                          </a:srgbClr>
                        </a:gs>
                        <a:gs pos="10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Япония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Британия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  <a:cs typeface="Times New Roman" panose="02020603050405020304" pitchFamily="18" charset="0"/>
                        </a:rPr>
                        <a:t>Индия</a:t>
                      </a:r>
                    </a:p>
                  </a:txBody>
                  <a:tcPr marL="91438" marR="91438" marT="45703" marB="45703"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9919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722538" y="251648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6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" name="Google Shape;64;p14">
            <a:extLst>
              <a:ext uri="{FF2B5EF4-FFF2-40B4-BE49-F238E27FC236}">
                <a16:creationId xmlns:a16="http://schemas.microsoft.com/office/drawing/2014/main" id="{AEE6D75A-8AB7-4B26-9020-B98CE0736162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8999" t="13643" r="6175" b="29196"/>
          <a:stretch/>
        </p:blipFill>
        <p:spPr>
          <a:xfrm>
            <a:off x="6636" y="1391244"/>
            <a:ext cx="12192002" cy="545954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445626" y="-17560"/>
            <a:ext cx="6938061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8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Бизнес-модель</a:t>
            </a:r>
            <a:endParaRPr sz="4800" i="1" dirty="0">
              <a:cs typeface="Times New Roman" panose="02020603050405020304" pitchFamily="18" charset="0"/>
            </a:endParaRPr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1889A526-8AB1-4C0F-B24A-7DB80639C7F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23601339"/>
              </p:ext>
            </p:extLst>
          </p:nvPr>
        </p:nvGraphicFramePr>
        <p:xfrm>
          <a:off x="228601" y="990602"/>
          <a:ext cx="11887198" cy="565779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11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9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8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3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3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79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7. Ключевые действия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800" b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8. Ключевые партнеры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2. Ключевые ценности</a:t>
                      </a:r>
                      <a:endParaRPr lang="ru-RU" sz="2000" dirty="0"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4. Взаимоотношения</a:t>
                      </a:r>
                      <a:b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с клиентами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1.Сегменты</a:t>
                      </a:r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потребителей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925">
                <a:tc rowSpan="5">
                  <a:txBody>
                    <a:bodyPr/>
                    <a:lstStyle/>
                    <a:p>
                      <a:pPr marL="414900" indent="-342900" algn="l" fontAlgn="t">
                        <a:buAutoNum type="arabicParenR"/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Исследование и разработки;</a:t>
                      </a:r>
                    </a:p>
                    <a:p>
                      <a:pPr marL="414900" indent="-342900" algn="l" fontAlgn="t">
                        <a:buAutoNum type="arabicParenR"/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Маркетинг и продажи;</a:t>
                      </a:r>
                    </a:p>
                    <a:p>
                      <a:pPr marL="414900" indent="-342900" algn="l" fontAlgn="t">
                        <a:buAutoNum type="arabicParenR"/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Поддержка и обучение клиентов.</a:t>
                      </a:r>
                    </a:p>
                    <a:p>
                      <a:pPr marL="72000" indent="0" algn="l" fontAlgn="t">
                        <a:buNone/>
                      </a:pP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88900" indent="87313" algn="l" fontAlgn="t">
                        <a:lnSpc>
                          <a:spcPct val="80000"/>
                        </a:lnSpc>
                        <a:buFontTx/>
                        <a:buChar char="-"/>
                      </a:pPr>
                      <a:r>
                        <a:rPr lang="ru-RU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партнерские отношения с поставщиками материалов и оборудования.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88900" indent="176213" algn="just" fontAlgn="t">
                        <a:lnSpc>
                          <a:spcPct val="80000"/>
                        </a:lnSpc>
                        <a:spcBef>
                          <a:spcPts val="3000"/>
                        </a:spcBef>
                        <a:tabLst>
                          <a:tab pos="1431925" algn="l"/>
                        </a:tabLst>
                      </a:pPr>
                      <a:endParaRPr lang="ru-RU" sz="1800" dirty="0"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pPr marL="88900" indent="0" algn="just" fontAlgn="t">
                        <a:lnSpc>
                          <a:spcPct val="80000"/>
                        </a:lnSpc>
                        <a:spcBef>
                          <a:spcPts val="3000"/>
                        </a:spcBef>
                        <a:buNone/>
                        <a:tabLst>
                          <a:tab pos="1431925" algn="l"/>
                        </a:tabLst>
                      </a:pPr>
                      <a:endParaRPr lang="ru-RU" sz="1600" dirty="0"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pPr algn="ctr" fontAlgn="t"/>
                      <a:endParaRPr lang="ru-RU" sz="1200" b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88900" indent="87313" algn="just" fontAlgn="t">
                        <a:lnSpc>
                          <a:spcPct val="80000"/>
                        </a:lnSpc>
                        <a:buFontTx/>
                        <a:buChar char="-"/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Крупные вагоностроительные</a:t>
                      </a:r>
                      <a:r>
                        <a:rPr lang="ru-RU" sz="16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заводы;</a:t>
                      </a:r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0" indent="87313" algn="just" fontAlgn="t">
                        <a:lnSpc>
                          <a:spcPct val="80000"/>
                        </a:lnSpc>
                        <a:buFontTx/>
                        <a:buChar char="-"/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ОАО «РЖД».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3. Каналы продаж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88900" indent="87313" algn="l" fontAlgn="t">
                        <a:lnSpc>
                          <a:spcPct val="80000"/>
                        </a:lnSpc>
                      </a:pPr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0" indent="87313" algn="l" fontAlgn="t">
                        <a:lnSpc>
                          <a:spcPct val="80000"/>
                        </a:lnSpc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- прямые продажи;</a:t>
                      </a:r>
                    </a:p>
                    <a:p>
                      <a:pPr marL="88900" indent="87313" algn="l" fontAlgn="t">
                        <a:lnSpc>
                          <a:spcPct val="80000"/>
                        </a:lnSpc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- партнерские отношения;</a:t>
                      </a:r>
                    </a:p>
                    <a:p>
                      <a:pPr marL="88900" indent="87313" algn="l" fontAlgn="t">
                        <a:lnSpc>
                          <a:spcPct val="80000"/>
                        </a:lnSpc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- присутствие в интернете (веб-сайт и интернет маркетинг)</a:t>
                      </a:r>
                    </a:p>
                    <a:p>
                      <a:pPr marL="88900" indent="87313" algn="ctr" fontAlgn="t"/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0" indent="87313" algn="ctr" fontAlgn="t"/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0" indent="87313" algn="ctr" fontAlgn="t"/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0" indent="87313" algn="ctr" fontAlgn="t"/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6. Ключевые ресурсы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5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5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5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</a:b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4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5. Потоки доходов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9. Структура расходов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53157">
                <a:tc gridSpan="2">
                  <a:txBody>
                    <a:bodyPr/>
                    <a:lstStyle/>
                    <a:p>
                      <a:pPr algn="just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D8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A2CBD690-BD5D-418E-B1A4-13AF6EBAA88E}"/>
              </a:ext>
            </a:extLst>
          </p:cNvPr>
          <p:cNvSpPr txBox="1"/>
          <p:nvPr/>
        </p:nvSpPr>
        <p:spPr>
          <a:xfrm>
            <a:off x="7024442" y="2080144"/>
            <a:ext cx="2199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cs typeface="Times New Roman" panose="02020603050405020304" pitchFamily="18" charset="0"/>
              </a:rPr>
              <a:t>- 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техническое обучение;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 персональная поддержка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E5F2D4-3E49-4206-BFA4-91F6F1BA814E}"/>
              </a:ext>
            </a:extLst>
          </p:cNvPr>
          <p:cNvSpPr txBox="1"/>
          <p:nvPr/>
        </p:nvSpPr>
        <p:spPr>
          <a:xfrm>
            <a:off x="2353951" y="4090366"/>
            <a:ext cx="197239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3663" algn="just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материальные ресурсы;</a:t>
            </a:r>
          </a:p>
          <a:p>
            <a:pPr indent="93663" algn="just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человеческие ресурсы;</a:t>
            </a:r>
          </a:p>
          <a:p>
            <a:pPr indent="93663" algn="just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финансовые ресурсы.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5336D4-EBCF-4DAC-9461-B36448D8B6E1}"/>
              </a:ext>
            </a:extLst>
          </p:cNvPr>
          <p:cNvSpPr txBox="1"/>
          <p:nvPr/>
        </p:nvSpPr>
        <p:spPr>
          <a:xfrm>
            <a:off x="4824592" y="5724744"/>
            <a:ext cx="5971411" cy="85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8900" algn="just" fontAlgn="t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затраты на исследования и разработки;</a:t>
            </a:r>
          </a:p>
          <a:p>
            <a:pPr indent="88900" algn="just" fontAlgn="t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маркетинг;</a:t>
            </a:r>
          </a:p>
          <a:p>
            <a:pPr indent="88900" algn="just" fontAlgn="t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расходы на обеспечение соответствия </a:t>
            </a:r>
          </a:p>
          <a:p>
            <a:pPr algn="just"/>
            <a:endParaRPr lang="ru-RU" sz="16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99525B-645F-43BF-BD3C-20F9EE8BE450}"/>
              </a:ext>
            </a:extLst>
          </p:cNvPr>
          <p:cNvSpPr txBox="1"/>
          <p:nvPr/>
        </p:nvSpPr>
        <p:spPr>
          <a:xfrm>
            <a:off x="228601" y="5662203"/>
            <a:ext cx="3197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 продажа продукта рынку.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E3B0CB-386A-465C-B6D8-EFBF09F1182E}"/>
              </a:ext>
            </a:extLst>
          </p:cNvPr>
          <p:cNvSpPr txBox="1"/>
          <p:nvPr/>
        </p:nvSpPr>
        <p:spPr>
          <a:xfrm>
            <a:off x="4824592" y="2128483"/>
            <a:ext cx="2199850" cy="1855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6213" fontAlgn="t">
              <a:lnSpc>
                <a:spcPct val="80000"/>
              </a:lnSpc>
              <a:spcBef>
                <a:spcPts val="3000"/>
              </a:spcBef>
              <a:buAutoNum type="arabicParenR"/>
              <a:tabLst>
                <a:tab pos="1431925" algn="l"/>
              </a:tabLst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снизит потребление электроэнергии пассажирскими вагонами не менее чем на 15 %;                                </a:t>
            </a:r>
          </a:p>
          <a:p>
            <a:pPr fontAlgn="t">
              <a:lnSpc>
                <a:spcPct val="80000"/>
              </a:lnSpc>
              <a:spcBef>
                <a:spcPts val="3000"/>
              </a:spcBef>
              <a:tabLst>
                <a:tab pos="1431925" algn="l"/>
              </a:tabLst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2)снизит количество исков от пассажиров.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578" y="5608310"/>
            <a:ext cx="1002533" cy="10025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786" y="5662203"/>
            <a:ext cx="1014625" cy="938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607" y="3442834"/>
            <a:ext cx="1700973" cy="17009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280" y="2440980"/>
            <a:ext cx="841831" cy="8418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6" y="3819499"/>
            <a:ext cx="1410081" cy="14100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354">
            <a:off x="3777327" y="4223744"/>
            <a:ext cx="925638" cy="9256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AA6C0B-4355-4CB5-A392-253A35EAD03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732" y="2119792"/>
            <a:ext cx="914740" cy="9147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75A975-8BB4-403A-A274-3159760D14E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048" y="4104026"/>
            <a:ext cx="1060530" cy="10605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905E0AF-FB74-4E93-94D1-6C0D0F015D3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761" y="4242749"/>
            <a:ext cx="1064301" cy="106430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1722538" y="251648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09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255067" y="53955"/>
            <a:ext cx="7090461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0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Анализ рынка</a:t>
            </a:r>
            <a:r>
              <a:rPr lang="en-US" sz="40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 TAM-SAM-SOM</a:t>
            </a:r>
            <a:r>
              <a:rPr lang="ru-RU" sz="40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 </a:t>
            </a:r>
            <a:endParaRPr sz="4000" i="1" dirty="0">
              <a:cs typeface="Times New Roman" panose="02020603050405020304" pitchFamily="18" charset="0"/>
            </a:endParaRPr>
          </a:p>
        </p:txBody>
      </p:sp>
      <p:pic>
        <p:nvPicPr>
          <p:cNvPr id="19" name="Google Shape;64;p14">
            <a:extLst>
              <a:ext uri="{FF2B5EF4-FFF2-40B4-BE49-F238E27FC236}">
                <a16:creationId xmlns:a16="http://schemas.microsoft.com/office/drawing/2014/main" id="{436FF444-1E8F-48B7-81E2-97BE8AFCB8C1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8999" t="13643" r="6175" b="29196"/>
          <a:stretch/>
        </p:blipFill>
        <p:spPr>
          <a:xfrm rot="2757352">
            <a:off x="-600646" y="196062"/>
            <a:ext cx="12192002" cy="104661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FB83461-9EE7-444C-8A2A-2D85C0F7558F}"/>
              </a:ext>
            </a:extLst>
          </p:cNvPr>
          <p:cNvGrpSpPr/>
          <p:nvPr/>
        </p:nvGrpSpPr>
        <p:grpSpPr>
          <a:xfrm>
            <a:off x="1752600" y="947604"/>
            <a:ext cx="5877635" cy="5334000"/>
            <a:chOff x="3542672" y="1832337"/>
            <a:chExt cx="5181599" cy="4672989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D8C4983-38DC-40FF-A2A8-3F3663DDC95C}"/>
                </a:ext>
              </a:extLst>
            </p:cNvPr>
            <p:cNvSpPr/>
            <p:nvPr/>
          </p:nvSpPr>
          <p:spPr>
            <a:xfrm>
              <a:off x="3542672" y="1832337"/>
              <a:ext cx="5105400" cy="4672989"/>
            </a:xfrm>
            <a:prstGeom prst="ellipse">
              <a:avLst/>
            </a:prstGeom>
            <a:solidFill>
              <a:srgbClr val="695B74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31800" sx="105000" sy="105000" algn="ctr" rotWithShape="0">
                <a:prstClr val="black">
                  <a:alpha val="46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F453AAF7-0345-4750-ADA8-6D0297AE81C1}"/>
                </a:ext>
              </a:extLst>
            </p:cNvPr>
            <p:cNvSpPr/>
            <p:nvPr/>
          </p:nvSpPr>
          <p:spPr>
            <a:xfrm>
              <a:off x="4876800" y="2971800"/>
              <a:ext cx="3618872" cy="3323319"/>
            </a:xfrm>
            <a:prstGeom prst="ellipse">
              <a:avLst/>
            </a:prstGeom>
            <a:solidFill>
              <a:srgbClr val="0070C0">
                <a:alpha val="50000"/>
              </a:srgb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31800" sx="105000" sy="105000" algn="ctr" rotWithShape="0">
                <a:prstClr val="black">
                  <a:alpha val="46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04C76F57-8279-4F7D-AEEB-2149DB4A1070}"/>
                </a:ext>
              </a:extLst>
            </p:cNvPr>
            <p:cNvSpPr/>
            <p:nvPr/>
          </p:nvSpPr>
          <p:spPr>
            <a:xfrm>
              <a:off x="6324600" y="4028316"/>
              <a:ext cx="2018672" cy="1951719"/>
            </a:xfrm>
            <a:prstGeom prst="ellipse">
              <a:avLst/>
            </a:prstGeom>
            <a:solidFill>
              <a:schemeClr val="tx2">
                <a:lumMod val="75000"/>
                <a:alpha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31800" sx="105000" sy="105000" algn="ctr" rotWithShape="0">
                <a:prstClr val="black">
                  <a:alpha val="46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A18E927-E2D0-4C1F-804F-62970C426553}"/>
                </a:ext>
              </a:extLst>
            </p:cNvPr>
            <p:cNvSpPr/>
            <p:nvPr/>
          </p:nvSpPr>
          <p:spPr>
            <a:xfrm>
              <a:off x="5565414" y="1842931"/>
              <a:ext cx="1828799" cy="80820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3200" b="1" i="1" spc="-5" dirty="0">
                  <a:solidFill>
                    <a:schemeClr val="bg1"/>
                  </a:solidFill>
                  <a:latin typeface="Verdana"/>
                  <a:cs typeface="Verdana"/>
                </a:rPr>
                <a:t>TAM</a:t>
              </a:r>
              <a:endParaRPr lang="ru-RU" sz="3200" i="1" dirty="0">
                <a:solidFill>
                  <a:schemeClr val="bg1"/>
                </a:solidFill>
              </a:endParaRPr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C9029E20-D4C5-42EE-B218-CD75ADA2725B}"/>
                </a:ext>
              </a:extLst>
            </p:cNvPr>
            <p:cNvSpPr/>
            <p:nvPr/>
          </p:nvSpPr>
          <p:spPr>
            <a:xfrm>
              <a:off x="6223081" y="3032417"/>
              <a:ext cx="1828799" cy="81496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800" b="1" i="1" spc="-5" dirty="0">
                  <a:solidFill>
                    <a:schemeClr val="bg1"/>
                  </a:solidFill>
                  <a:latin typeface="Verdana"/>
                  <a:cs typeface="Verdana"/>
                </a:rPr>
                <a:t>SAM</a:t>
              </a:r>
              <a:endParaRPr lang="ru-RU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C6AB2DAA-92DE-452D-80DC-BA7F732FAF38}"/>
                </a:ext>
              </a:extLst>
            </p:cNvPr>
            <p:cNvSpPr/>
            <p:nvPr/>
          </p:nvSpPr>
          <p:spPr>
            <a:xfrm>
              <a:off x="6895472" y="4116708"/>
              <a:ext cx="1828799" cy="56205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400" b="1" i="1" spc="-5" dirty="0">
                  <a:solidFill>
                    <a:schemeClr val="bg1"/>
                  </a:solidFill>
                  <a:latin typeface="Verdana"/>
                  <a:cs typeface="Verdana"/>
                </a:rPr>
                <a:t>SOM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E2F453EC-E1F6-4515-8D72-180214EB0167}"/>
                </a:ext>
              </a:extLst>
            </p:cNvPr>
            <p:cNvSpPr/>
            <p:nvPr/>
          </p:nvSpPr>
          <p:spPr>
            <a:xfrm>
              <a:off x="4610234" y="2376356"/>
              <a:ext cx="1377458" cy="65029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2,38</a:t>
              </a:r>
              <a:r>
                <a:rPr lang="ru-RU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/>
              </a:r>
              <a:br>
                <a:rPr lang="ru-RU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ru-RU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млрд. руб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9935CCC6-C9B0-4501-A4B4-408B1CAF964E}"/>
                </a:ext>
              </a:extLst>
            </p:cNvPr>
            <p:cNvSpPr/>
            <p:nvPr/>
          </p:nvSpPr>
          <p:spPr>
            <a:xfrm>
              <a:off x="6646836" y="4694849"/>
              <a:ext cx="1390649" cy="5932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373,8</a:t>
              </a:r>
              <a:r>
                <a:rPr lang="ru-RU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/>
              </a:r>
              <a:br>
                <a:rPr lang="ru-RU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ru-RU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млн. руб</a:t>
              </a:r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ED8BEAD8-BE25-4338-BF0B-695B3AC62A89}"/>
                </a:ext>
              </a:extLst>
            </p:cNvPr>
            <p:cNvSpPr/>
            <p:nvPr/>
          </p:nvSpPr>
          <p:spPr>
            <a:xfrm>
              <a:off x="5451557" y="3500604"/>
              <a:ext cx="1390648" cy="5932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1,12 </a:t>
              </a:r>
              <a:r>
                <a:rPr lang="ru-RU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млрд. руб</a:t>
              </a:r>
              <a:r>
                <a:rPr lang="en-US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endPara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A2A6AE7-FE5F-40BA-A68E-3B0525FB7B22}"/>
              </a:ext>
            </a:extLst>
          </p:cNvPr>
          <p:cNvSpPr/>
          <p:nvPr/>
        </p:nvSpPr>
        <p:spPr>
          <a:xfrm>
            <a:off x="8253914" y="2782563"/>
            <a:ext cx="3522810" cy="1116573"/>
          </a:xfrm>
          <a:prstGeom prst="rect">
            <a:avLst/>
          </a:prstGeom>
          <a:solidFill>
            <a:srgbClr val="695B74">
              <a:alpha val="38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Наш реально достижимый рынок</a:t>
            </a:r>
            <a:endParaRPr lang="ru-RU" sz="2800" b="1" dirty="0">
              <a:solidFill>
                <a:schemeClr val="bg1"/>
              </a:solidFill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C67427-9A41-493E-909E-24E864591B5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6736">
            <a:off x="7376098" y="3548535"/>
            <a:ext cx="2267410" cy="226741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1722538" y="251648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136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>
            <a:extLst>
              <a:ext uri="{FF2B5EF4-FFF2-40B4-BE49-F238E27FC236}">
                <a16:creationId xmlns:a16="http://schemas.microsoft.com/office/drawing/2014/main" id="{81B82E41-38D6-42F7-9ECB-B063B9162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" y="84072"/>
            <a:ext cx="12175712" cy="677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Прямоугольник 105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D831985-690D-4959-BDF1-91E5904D861A}"/>
              </a:ext>
            </a:extLst>
          </p:cNvPr>
          <p:cNvSpPr/>
          <p:nvPr/>
        </p:nvSpPr>
        <p:spPr>
          <a:xfrm>
            <a:off x="0" y="779416"/>
            <a:ext cx="12180466" cy="6078584"/>
          </a:xfrm>
          <a:prstGeom prst="rect">
            <a:avLst/>
          </a:prstGeom>
          <a:gradFill flip="none" rotWithShape="1">
            <a:gsLst>
              <a:gs pos="98000">
                <a:srgbClr val="004272">
                  <a:alpha val="40000"/>
                </a:srgbClr>
              </a:gs>
              <a:gs pos="31000">
                <a:srgbClr val="00416F">
                  <a:alpha val="46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object 5">
            <a:extLst>
              <a:ext uri="{FF2B5EF4-FFF2-40B4-BE49-F238E27FC236}">
                <a16:creationId xmlns:a16="http://schemas.microsoft.com/office/drawing/2014/main" id="{4D0C2999-0E69-4A18-8DA0-047DD094168B}"/>
              </a:ext>
            </a:extLst>
          </p:cNvPr>
          <p:cNvSpPr txBox="1"/>
          <p:nvPr/>
        </p:nvSpPr>
        <p:spPr>
          <a:xfrm>
            <a:off x="320997" y="49357"/>
            <a:ext cx="857034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0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Этапы реализации проекта</a:t>
            </a:r>
            <a:endParaRPr sz="4000" i="1" dirty="0">
              <a:cs typeface="Times New Roman" panose="02020603050405020304" pitchFamily="18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E0E931D-D6DC-451E-B91D-40967DADBFCB}"/>
              </a:ext>
            </a:extLst>
          </p:cNvPr>
          <p:cNvSpPr txBox="1"/>
          <p:nvPr/>
        </p:nvSpPr>
        <p:spPr>
          <a:xfrm>
            <a:off x="2302143" y="3406914"/>
            <a:ext cx="12510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1-3</a:t>
            </a:r>
            <a:endParaRPr lang="ru-RU" sz="20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месяца</a:t>
            </a:r>
            <a:endParaRPr lang="ru-RU" sz="20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1B0DD1F-2BE6-4EF3-B11A-D9285C3DA2A2}"/>
              </a:ext>
            </a:extLst>
          </p:cNvPr>
          <p:cNvGrpSpPr/>
          <p:nvPr/>
        </p:nvGrpSpPr>
        <p:grpSpPr>
          <a:xfrm>
            <a:off x="496763" y="1861312"/>
            <a:ext cx="11214761" cy="3813350"/>
            <a:chOff x="478970" y="1629746"/>
            <a:chExt cx="11214761" cy="3813350"/>
          </a:xfrm>
          <a:solidFill>
            <a:srgbClr val="695B74">
              <a:alpha val="80000"/>
            </a:srgbClr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18D96CD-4802-4F4A-9344-10401B947A35}"/>
                </a:ext>
              </a:extLst>
            </p:cNvPr>
            <p:cNvSpPr/>
            <p:nvPr/>
          </p:nvSpPr>
          <p:spPr>
            <a:xfrm>
              <a:off x="3197212" y="4075913"/>
              <a:ext cx="2489138" cy="1323439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Разработка эскизной конструкторской документации, разработка макетного образца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F20412F-B406-427D-AE49-0BD6ED5D814D}"/>
                </a:ext>
              </a:extLst>
            </p:cNvPr>
            <p:cNvSpPr/>
            <p:nvPr/>
          </p:nvSpPr>
          <p:spPr>
            <a:xfrm>
              <a:off x="6768445" y="4048588"/>
              <a:ext cx="1764000" cy="1323439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Разработка конструкторской документации, изготовление опытного образца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7872EC0-A994-4393-8F58-DFB24368B09D}"/>
                </a:ext>
              </a:extLst>
            </p:cNvPr>
            <p:cNvSpPr/>
            <p:nvPr/>
          </p:nvSpPr>
          <p:spPr>
            <a:xfrm>
              <a:off x="8364947" y="2115345"/>
              <a:ext cx="1886417" cy="1077218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Проведение испытаний на подвижном составе, доработка </a:t>
              </a: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5EC903A2-6FFB-42AE-8713-815F101179D7}"/>
                </a:ext>
              </a:extLst>
            </p:cNvPr>
            <p:cNvGrpSpPr/>
            <p:nvPr/>
          </p:nvGrpSpPr>
          <p:grpSpPr>
            <a:xfrm>
              <a:off x="488745" y="3276082"/>
              <a:ext cx="11204986" cy="648000"/>
              <a:chOff x="153886" y="2919852"/>
              <a:chExt cx="11204986" cy="553486"/>
            </a:xfrm>
            <a:grpFill/>
          </p:grpSpPr>
          <p:sp>
            <p:nvSpPr>
              <p:cNvPr id="96" name="Нашивка 111">
                <a:extLst>
                  <a:ext uri="{FF2B5EF4-FFF2-40B4-BE49-F238E27FC236}">
                    <a16:creationId xmlns:a16="http://schemas.microsoft.com/office/drawing/2014/main" id="{8158B838-FCE7-48F7-B99A-B8DB0F94C22F}"/>
                  </a:ext>
                </a:extLst>
              </p:cNvPr>
              <p:cNvSpPr/>
              <p:nvPr/>
            </p:nvSpPr>
            <p:spPr>
              <a:xfrm>
                <a:off x="1734933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FFC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bg1"/>
                  </a:solidFill>
                  <a:latin typeface="Montserrat Medium" panose="020B0604020202020204" charset="-52"/>
                </a:endParaRPr>
              </a:p>
            </p:txBody>
          </p:sp>
          <p:sp>
            <p:nvSpPr>
              <p:cNvPr id="95" name="Нашивка 110">
                <a:extLst>
                  <a:ext uri="{FF2B5EF4-FFF2-40B4-BE49-F238E27FC236}">
                    <a16:creationId xmlns:a16="http://schemas.microsoft.com/office/drawing/2014/main" id="{34EF9182-8C1C-4804-8792-1EC0B8E04E39}"/>
                  </a:ext>
                </a:extLst>
              </p:cNvPr>
              <p:cNvSpPr/>
              <p:nvPr/>
            </p:nvSpPr>
            <p:spPr>
              <a:xfrm>
                <a:off x="153886" y="2933338"/>
                <a:ext cx="1773524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5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bg1"/>
                  </a:solidFill>
                  <a:latin typeface="Montserrat Medium" panose="020B0604020202020204" charset="-52"/>
                </a:endParaRPr>
              </a:p>
            </p:txBody>
          </p:sp>
          <p:sp>
            <p:nvSpPr>
              <p:cNvPr id="98" name="Нашивка 113">
                <a:extLst>
                  <a:ext uri="{FF2B5EF4-FFF2-40B4-BE49-F238E27FC236}">
                    <a16:creationId xmlns:a16="http://schemas.microsoft.com/office/drawing/2014/main" id="{57F9B11C-FB69-4F96-A1A4-E0AF3862093E}"/>
                  </a:ext>
                </a:extLst>
              </p:cNvPr>
              <p:cNvSpPr/>
              <p:nvPr/>
            </p:nvSpPr>
            <p:spPr>
              <a:xfrm>
                <a:off x="4877979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FFC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10-12 месяц</a:t>
                </a:r>
              </a:p>
            </p:txBody>
          </p:sp>
          <p:sp>
            <p:nvSpPr>
              <p:cNvPr id="99" name="Нашивка 114">
                <a:extLst>
                  <a:ext uri="{FF2B5EF4-FFF2-40B4-BE49-F238E27FC236}">
                    <a16:creationId xmlns:a16="http://schemas.microsoft.com/office/drawing/2014/main" id="{C84266FB-175E-4A2E-9F7A-052404DE6570}"/>
                  </a:ext>
                </a:extLst>
              </p:cNvPr>
              <p:cNvSpPr/>
              <p:nvPr/>
            </p:nvSpPr>
            <p:spPr>
              <a:xfrm>
                <a:off x="6449502" y="2926453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13-18 месяц</a:t>
                </a:r>
              </a:p>
            </p:txBody>
          </p:sp>
          <p:sp>
            <p:nvSpPr>
              <p:cNvPr id="100" name="Нашивка 115">
                <a:extLst>
                  <a:ext uri="{FF2B5EF4-FFF2-40B4-BE49-F238E27FC236}">
                    <a16:creationId xmlns:a16="http://schemas.microsoft.com/office/drawing/2014/main" id="{103D157F-9C64-40F6-A51A-1796B46E6574}"/>
                  </a:ext>
                </a:extLst>
              </p:cNvPr>
              <p:cNvSpPr/>
              <p:nvPr/>
            </p:nvSpPr>
            <p:spPr>
              <a:xfrm>
                <a:off x="8021025" y="29198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19-22 месяц</a:t>
                </a:r>
              </a:p>
            </p:txBody>
          </p:sp>
          <p:sp>
            <p:nvSpPr>
              <p:cNvPr id="101" name="Нашивка 116">
                <a:extLst>
                  <a:ext uri="{FF2B5EF4-FFF2-40B4-BE49-F238E27FC236}">
                    <a16:creationId xmlns:a16="http://schemas.microsoft.com/office/drawing/2014/main" id="{89B70FD8-8F5C-4E5E-A305-4B2BDE7934E7}"/>
                  </a:ext>
                </a:extLst>
              </p:cNvPr>
              <p:cNvSpPr/>
              <p:nvPr/>
            </p:nvSpPr>
            <p:spPr>
              <a:xfrm>
                <a:off x="9594872" y="29198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23-24 месяц</a:t>
                </a:r>
              </a:p>
            </p:txBody>
          </p:sp>
          <p:sp>
            <p:nvSpPr>
              <p:cNvPr id="97" name="Нашивка 112">
                <a:extLst>
                  <a:ext uri="{FF2B5EF4-FFF2-40B4-BE49-F238E27FC236}">
                    <a16:creationId xmlns:a16="http://schemas.microsoft.com/office/drawing/2014/main" id="{4AA654F4-3951-4835-8E60-A5D5A1BAE74B}"/>
                  </a:ext>
                </a:extLst>
              </p:cNvPr>
              <p:cNvSpPr/>
              <p:nvPr/>
            </p:nvSpPr>
            <p:spPr>
              <a:xfrm>
                <a:off x="3306456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FFC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4-9 </a:t>
                </a:r>
              </a:p>
              <a:p>
                <a:pPr algn="ctr"/>
                <a:r>
                  <a:rPr lang="ru-RU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месяц</a:t>
                </a:r>
              </a:p>
            </p:txBody>
          </p:sp>
        </p:grp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B72BC7ED-2A6B-4344-90C9-690753C642B1}"/>
                </a:ext>
              </a:extLst>
            </p:cNvPr>
            <p:cNvCxnSpPr/>
            <p:nvPr/>
          </p:nvCxnSpPr>
          <p:spPr>
            <a:xfrm flipH="1">
              <a:off x="1379107" y="2395583"/>
              <a:ext cx="0" cy="900000"/>
            </a:xfrm>
            <a:prstGeom prst="line">
              <a:avLst/>
            </a:prstGeom>
            <a:grp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BB66BE0F-4B8B-4DE6-A5A9-1D20FE4D4F37}"/>
                </a:ext>
              </a:extLst>
            </p:cNvPr>
            <p:cNvSpPr/>
            <p:nvPr/>
          </p:nvSpPr>
          <p:spPr>
            <a:xfrm flipV="1">
              <a:off x="1119365" y="1782648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55C237FB-D629-47D3-B3B0-DF38F0135913}"/>
                </a:ext>
              </a:extLst>
            </p:cNvPr>
            <p:cNvCxnSpPr/>
            <p:nvPr/>
          </p:nvCxnSpPr>
          <p:spPr>
            <a:xfrm flipH="1">
              <a:off x="4523315" y="2389233"/>
              <a:ext cx="0" cy="900000"/>
            </a:xfrm>
            <a:prstGeom prst="line">
              <a:avLst/>
            </a:prstGeom>
            <a:grp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9CEEB891-0A68-4E64-B947-DD9B31546D27}"/>
                </a:ext>
              </a:extLst>
            </p:cNvPr>
            <p:cNvSpPr/>
            <p:nvPr/>
          </p:nvSpPr>
          <p:spPr>
            <a:xfrm flipV="1">
              <a:off x="4255263" y="1782648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F787E32B-E246-4AC9-A4C9-A44849D7ABA8}"/>
                </a:ext>
              </a:extLst>
            </p:cNvPr>
            <p:cNvCxnSpPr/>
            <p:nvPr/>
          </p:nvCxnSpPr>
          <p:spPr>
            <a:xfrm flipH="1">
              <a:off x="7667523" y="2382883"/>
              <a:ext cx="0" cy="900000"/>
            </a:xfrm>
            <a:prstGeom prst="line">
              <a:avLst/>
            </a:prstGeom>
            <a:grp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64A310FD-D7EF-4FA5-ADE5-60A6B8067A95}"/>
                </a:ext>
              </a:extLst>
            </p:cNvPr>
            <p:cNvCxnSpPr/>
            <p:nvPr/>
          </p:nvCxnSpPr>
          <p:spPr>
            <a:xfrm flipH="1">
              <a:off x="10811731" y="2376533"/>
              <a:ext cx="0" cy="900000"/>
            </a:xfrm>
            <a:prstGeom prst="line">
              <a:avLst/>
            </a:prstGeom>
            <a:grp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DDAA240E-AF66-4208-BDB6-012A7E8E261E}"/>
                </a:ext>
              </a:extLst>
            </p:cNvPr>
            <p:cNvSpPr/>
            <p:nvPr/>
          </p:nvSpPr>
          <p:spPr>
            <a:xfrm flipV="1">
              <a:off x="10541731" y="1782648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1084CA23-E3A9-4615-A4E6-E1D8341D5073}"/>
                </a:ext>
              </a:extLst>
            </p:cNvPr>
            <p:cNvSpPr/>
            <p:nvPr/>
          </p:nvSpPr>
          <p:spPr>
            <a:xfrm flipV="1">
              <a:off x="7397523" y="1782648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6BF54FB5-9B20-4563-9ABE-26E67C6C17BC}"/>
                </a:ext>
              </a:extLst>
            </p:cNvPr>
            <p:cNvSpPr/>
            <p:nvPr/>
          </p:nvSpPr>
          <p:spPr>
            <a:xfrm>
              <a:off x="4833748" y="1629746"/>
              <a:ext cx="2484180" cy="1569660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Проведение предварительных испытаний, корректировка конструкторской документации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92A12F2-A903-4B4D-9BD3-AB1B3876926E}"/>
                </a:ext>
              </a:extLst>
            </p:cNvPr>
            <p:cNvSpPr/>
            <p:nvPr/>
          </p:nvSpPr>
          <p:spPr>
            <a:xfrm>
              <a:off x="9886299" y="4055949"/>
              <a:ext cx="1766324" cy="338554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Выход на рынок</a:t>
              </a:r>
            </a:p>
          </p:txBody>
        </p: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4BA9CAC9-3CC2-413A-80FC-7EA0AB6E16A0}"/>
                </a:ext>
              </a:extLst>
            </p:cNvPr>
            <p:cNvCxnSpPr/>
            <p:nvPr/>
          </p:nvCxnSpPr>
          <p:spPr>
            <a:xfrm flipH="1" flipV="1">
              <a:off x="2826139" y="3918260"/>
              <a:ext cx="0" cy="900000"/>
            </a:xfrm>
            <a:prstGeom prst="line">
              <a:avLst/>
            </a:prstGeom>
            <a:grp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88092D0C-05A6-4A07-8605-896555FF2A9B}"/>
                </a:ext>
              </a:extLst>
            </p:cNvPr>
            <p:cNvSpPr/>
            <p:nvPr/>
          </p:nvSpPr>
          <p:spPr>
            <a:xfrm>
              <a:off x="2556139" y="4873447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7DFA74B6-12FC-4870-B0B0-B132F72EA521}"/>
                </a:ext>
              </a:extLst>
            </p:cNvPr>
            <p:cNvCxnSpPr/>
            <p:nvPr/>
          </p:nvCxnSpPr>
          <p:spPr>
            <a:xfrm flipH="1" flipV="1">
              <a:off x="9112231" y="3908361"/>
              <a:ext cx="0" cy="900000"/>
            </a:xfrm>
            <a:prstGeom prst="line">
              <a:avLst/>
            </a:prstGeom>
            <a:grp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3B18DA41-9A23-42CD-BD78-8EB09D1401DA}"/>
                </a:ext>
              </a:extLst>
            </p:cNvPr>
            <p:cNvCxnSpPr/>
            <p:nvPr/>
          </p:nvCxnSpPr>
          <p:spPr>
            <a:xfrm flipH="1" flipV="1">
              <a:off x="5959660" y="3918261"/>
              <a:ext cx="0" cy="900000"/>
            </a:xfrm>
            <a:prstGeom prst="line">
              <a:avLst/>
            </a:prstGeom>
            <a:grp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69C57EE4-6F58-4880-8016-4C34B8690058}"/>
                </a:ext>
              </a:extLst>
            </p:cNvPr>
            <p:cNvSpPr/>
            <p:nvPr/>
          </p:nvSpPr>
          <p:spPr>
            <a:xfrm>
              <a:off x="5689660" y="4867097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CD3A288B-4ACD-4681-A4E5-4A78E65F0491}"/>
                </a:ext>
              </a:extLst>
            </p:cNvPr>
            <p:cNvSpPr/>
            <p:nvPr/>
          </p:nvSpPr>
          <p:spPr>
            <a:xfrm rot="16200000">
              <a:off x="2543281" y="4818259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BC4AE08C-4FAD-45B6-A8D9-89B20A1CBFF6}"/>
                </a:ext>
              </a:extLst>
            </p:cNvPr>
            <p:cNvSpPr/>
            <p:nvPr/>
          </p:nvSpPr>
          <p:spPr>
            <a:xfrm>
              <a:off x="8842231" y="4867097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9" name="Дуга 38">
              <a:extLst>
                <a:ext uri="{FF2B5EF4-FFF2-40B4-BE49-F238E27FC236}">
                  <a16:creationId xmlns:a16="http://schemas.microsoft.com/office/drawing/2014/main" id="{A71999C1-330A-4EF9-9615-2564CE281EEF}"/>
                </a:ext>
              </a:extLst>
            </p:cNvPr>
            <p:cNvSpPr/>
            <p:nvPr/>
          </p:nvSpPr>
          <p:spPr>
            <a:xfrm rot="16200000">
              <a:off x="5658570" y="4831096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0" name="Дуга 39">
              <a:extLst>
                <a:ext uri="{FF2B5EF4-FFF2-40B4-BE49-F238E27FC236}">
                  <a16:creationId xmlns:a16="http://schemas.microsoft.com/office/drawing/2014/main" id="{576E04A9-6242-4B6A-9203-A6FC871D1E54}"/>
                </a:ext>
              </a:extLst>
            </p:cNvPr>
            <p:cNvSpPr/>
            <p:nvPr/>
          </p:nvSpPr>
          <p:spPr>
            <a:xfrm rot="16200000">
              <a:off x="8805755" y="4812186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1" name="Дуга 40">
              <a:extLst>
                <a:ext uri="{FF2B5EF4-FFF2-40B4-BE49-F238E27FC236}">
                  <a16:creationId xmlns:a16="http://schemas.microsoft.com/office/drawing/2014/main" id="{50C40D56-1EBE-4F05-BA53-DB79F6606BF3}"/>
                </a:ext>
              </a:extLst>
            </p:cNvPr>
            <p:cNvSpPr/>
            <p:nvPr/>
          </p:nvSpPr>
          <p:spPr>
            <a:xfrm rot="5400000" flipV="1">
              <a:off x="7360021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2" name="Дуга 41">
              <a:extLst>
                <a:ext uri="{FF2B5EF4-FFF2-40B4-BE49-F238E27FC236}">
                  <a16:creationId xmlns:a16="http://schemas.microsoft.com/office/drawing/2014/main" id="{3D2311F0-1686-4C8B-9F57-3EDA0A2DBB1F}"/>
                </a:ext>
              </a:extLst>
            </p:cNvPr>
            <p:cNvSpPr/>
            <p:nvPr/>
          </p:nvSpPr>
          <p:spPr>
            <a:xfrm rot="5400000" flipV="1">
              <a:off x="4222138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Дуга 42">
              <a:extLst>
                <a:ext uri="{FF2B5EF4-FFF2-40B4-BE49-F238E27FC236}">
                  <a16:creationId xmlns:a16="http://schemas.microsoft.com/office/drawing/2014/main" id="{AEB89D52-826D-4B69-B585-62D6A8809747}"/>
                </a:ext>
              </a:extLst>
            </p:cNvPr>
            <p:cNvSpPr/>
            <p:nvPr/>
          </p:nvSpPr>
          <p:spPr>
            <a:xfrm rot="5400000" flipV="1">
              <a:off x="1084255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4" name="Дуга 43">
              <a:extLst>
                <a:ext uri="{FF2B5EF4-FFF2-40B4-BE49-F238E27FC236}">
                  <a16:creationId xmlns:a16="http://schemas.microsoft.com/office/drawing/2014/main" id="{E59BCB2D-4A48-43E7-AA35-8A5BECD0B5F3}"/>
                </a:ext>
              </a:extLst>
            </p:cNvPr>
            <p:cNvSpPr/>
            <p:nvPr/>
          </p:nvSpPr>
          <p:spPr>
            <a:xfrm rot="5400000" flipV="1">
              <a:off x="10503654" y="1766539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96D62C0A-F767-403C-AC2A-316DCAB2856C}"/>
                </a:ext>
              </a:extLst>
            </p:cNvPr>
            <p:cNvSpPr/>
            <p:nvPr/>
          </p:nvSpPr>
          <p:spPr>
            <a:xfrm>
              <a:off x="1944139" y="2115403"/>
              <a:ext cx="1896392" cy="1077218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Разработка технического решения и алгоритма работы </a:t>
              </a: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54DEDDD-56AE-458D-9E18-419DA77E35D9}"/>
                </a:ext>
              </a:extLst>
            </p:cNvPr>
            <p:cNvSpPr/>
            <p:nvPr/>
          </p:nvSpPr>
          <p:spPr>
            <a:xfrm>
              <a:off x="478970" y="4048588"/>
              <a:ext cx="1956311" cy="1246495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Участие в акселерационной программе </a:t>
              </a:r>
              <a:r>
                <a:rPr lang="ru-RU" sz="1600" dirty="0" err="1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КрИЖТ</a:t>
              </a:r>
              <a:r>
                <a:rPr lang="ru-RU" sz="16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ИрГУПС</a:t>
              </a:r>
              <a:endParaRPr lang="ru-RU" sz="16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endParaRPr lang="ru-RU" sz="1100" dirty="0">
                <a:solidFill>
                  <a:schemeClr val="bg1"/>
                </a:solidFill>
                <a:latin typeface="Montserrat Medium" panose="020B0604020202020204" charset="-52"/>
                <a:ea typeface="Calibri" panose="020F0502020204030204" pitchFamily="34" charset="0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34F083-731C-4167-82F0-76B60AA6128B}"/>
              </a:ext>
            </a:extLst>
          </p:cNvPr>
          <p:cNvSpPr/>
          <p:nvPr/>
        </p:nvSpPr>
        <p:spPr>
          <a:xfrm>
            <a:off x="2266536" y="3471036"/>
            <a:ext cx="1350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1-3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месяц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531E18-C137-4972-ADE1-5208EFE2A3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861" y="2017589"/>
            <a:ext cx="561172" cy="5166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B80798-7DFC-43F3-AE1D-523678A23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88" y="2053579"/>
            <a:ext cx="412520" cy="4125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C41080-C47C-4BCB-AA18-795848EE03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878" y="5191980"/>
            <a:ext cx="365149" cy="36514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61A6DC8-6401-490F-8CF3-9CAA6E0251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675" y="2103097"/>
            <a:ext cx="345666" cy="3456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793DC63-13A0-40FC-B112-DBDCC03E7C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137" y="5152149"/>
            <a:ext cx="434213" cy="43421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A9B3336-0AD4-4F79-897E-DEC413710C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037" y="5198545"/>
            <a:ext cx="387817" cy="387817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F76DDC0-116A-4D54-A65A-2E89FAEE17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548" y="2082676"/>
            <a:ext cx="366087" cy="366087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11722538" y="251648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215862" y="90403"/>
            <a:ext cx="1183350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0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Эффективность работы нашего продукта</a:t>
            </a:r>
            <a:endParaRPr sz="4000" i="1" dirty="0"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2F2E24FC-27EB-4F1A-8C2B-B91AB9956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904445"/>
              </p:ext>
            </p:extLst>
          </p:nvPr>
        </p:nvGraphicFramePr>
        <p:xfrm>
          <a:off x="455087" y="952186"/>
          <a:ext cx="11355056" cy="5654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2548">
                  <a:extLst>
                    <a:ext uri="{9D8B030D-6E8A-4147-A177-3AD203B41FA5}">
                      <a16:colId xmlns:a16="http://schemas.microsoft.com/office/drawing/2014/main" val="3323867853"/>
                    </a:ext>
                  </a:extLst>
                </a:gridCol>
                <a:gridCol w="2782508">
                  <a:extLst>
                    <a:ext uri="{9D8B030D-6E8A-4147-A177-3AD203B41FA5}">
                      <a16:colId xmlns:a16="http://schemas.microsoft.com/office/drawing/2014/main" val="2502384745"/>
                    </a:ext>
                  </a:extLst>
                </a:gridCol>
              </a:tblGrid>
              <a:tr h="88914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Параметры</a:t>
                      </a:r>
                    </a:p>
                  </a:txBody>
                  <a:tcPr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Денежные средства</a:t>
                      </a:r>
                    </a:p>
                  </a:txBody>
                  <a:tcPr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49582"/>
                  </a:ext>
                </a:extLst>
              </a:tr>
              <a:tr h="91262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Первоначальные единовременные инвестиционные вложения, млн. руб.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306401"/>
                  </a:ext>
                </a:extLst>
              </a:tr>
              <a:tr h="50114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за год, млн. руб.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9,6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2186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Доход от продаж за год, млн. руб.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420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687326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Чистая прибыль, млн. руб.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3,7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9919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Рентабельность проекта (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PL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24068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Рентабельность проекта, %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10,08</a:t>
                      </a:r>
                    </a:p>
                  </a:txBody>
                  <a:tcPr>
                    <a:gradFill>
                      <a:gsLst>
                        <a:gs pos="35450">
                          <a:srgbClr val="95B3D7"/>
                        </a:gs>
                        <a:gs pos="0">
                          <a:srgbClr val="00B050"/>
                        </a:gs>
                        <a:gs pos="70900">
                          <a:srgbClr val="95B3D7"/>
                        </a:gs>
                        <a:gs pos="100000">
                          <a:srgbClr val="00B050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6588315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Срок окупаемости, год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>
                    <a:gradFill>
                      <a:gsLst>
                        <a:gs pos="0">
                          <a:srgbClr val="00B050"/>
                        </a:gs>
                        <a:gs pos="70900">
                          <a:srgbClr val="95B3D7">
                            <a:alpha val="50000"/>
                          </a:srgbClr>
                        </a:gs>
                        <a:gs pos="31000">
                          <a:srgbClr val="95B3D7"/>
                        </a:gs>
                        <a:gs pos="100000">
                          <a:srgbClr val="00B050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00036845"/>
                  </a:ext>
                </a:extLst>
              </a:tr>
            </a:tbl>
          </a:graphicData>
        </a:graphic>
      </p:graphicFrame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DC528F2-17DF-41E6-BC0A-4C59177931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" y="4947865"/>
            <a:ext cx="1638148" cy="163814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722538" y="251648"/>
            <a:ext cx="301686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7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152399" y="-41509"/>
            <a:ext cx="12068071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28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Экономический эффект от внедрения </a:t>
            </a:r>
            <a:r>
              <a:rPr lang="ru-RU" sz="2800" b="1" i="1" spc="-5" dirty="0" smtClean="0">
                <a:solidFill>
                  <a:srgbClr val="FFFFFF"/>
                </a:solidFill>
                <a:cs typeface="Times New Roman" panose="02020603050405020304" pitchFamily="18" charset="0"/>
              </a:rPr>
              <a:t>предлагаемого продукта </a:t>
            </a:r>
            <a:r>
              <a:rPr lang="ru-RU" sz="28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на </a:t>
            </a:r>
            <a:r>
              <a:rPr lang="ru-RU" sz="2800" b="1" i="1" spc="-5" dirty="0" smtClean="0">
                <a:solidFill>
                  <a:srgbClr val="FFFFFF"/>
                </a:solidFill>
                <a:cs typeface="Times New Roman" panose="02020603050405020304" pitchFamily="18" charset="0"/>
              </a:rPr>
              <a:t>                           1 </a:t>
            </a:r>
            <a:r>
              <a:rPr lang="ru-RU" sz="28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пассажирский вагон</a:t>
            </a:r>
            <a:endParaRPr sz="2800" i="1" dirty="0"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2F2E24FC-27EB-4F1A-8C2B-B91AB9956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21752"/>
              </p:ext>
            </p:extLst>
          </p:nvPr>
        </p:nvGraphicFramePr>
        <p:xfrm>
          <a:off x="455087" y="1143000"/>
          <a:ext cx="11355056" cy="556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41313">
                  <a:extLst>
                    <a:ext uri="{9D8B030D-6E8A-4147-A177-3AD203B41FA5}">
                      <a16:colId xmlns:a16="http://schemas.microsoft.com/office/drawing/2014/main" val="3323867853"/>
                    </a:ext>
                  </a:extLst>
                </a:gridCol>
                <a:gridCol w="2513743">
                  <a:extLst>
                    <a:ext uri="{9D8B030D-6E8A-4147-A177-3AD203B41FA5}">
                      <a16:colId xmlns:a16="http://schemas.microsoft.com/office/drawing/2014/main" val="2502384745"/>
                    </a:ext>
                  </a:extLst>
                </a:gridCol>
              </a:tblGrid>
              <a:tr h="88914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Параметры</a:t>
                      </a:r>
                    </a:p>
                  </a:txBody>
                  <a:tcPr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Денежные средства</a:t>
                      </a:r>
                    </a:p>
                  </a:txBody>
                  <a:tcPr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4958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Капитальные вложения на 1 вагон, тыс. руб.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1400</a:t>
                      </a:r>
                    </a:p>
                  </a:txBody>
                  <a:tcPr anchor="ctr"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306401"/>
                  </a:ext>
                </a:extLst>
              </a:tr>
              <a:tr h="50114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Экономический эффект от исключения компенсаций пассажирам из-за несоответствия температурных условий, тыс. руб.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 smtClean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1870</a:t>
                      </a:r>
                      <a:endParaRPr lang="ru-RU" sz="3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2186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Амортизационные отчисления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93 500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687326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Техническое обслуживание 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37 400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9919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Общий экономический эффект, тыс. руб.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1 739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24068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Срок окупаемости, год</a:t>
                      </a:r>
                    </a:p>
                  </a:txBody>
                  <a:tcPr>
                    <a:solidFill>
                      <a:srgbClr val="695B74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>
                    <a:gradFill>
                      <a:gsLst>
                        <a:gs pos="0">
                          <a:srgbClr val="00B050"/>
                        </a:gs>
                        <a:gs pos="70900">
                          <a:srgbClr val="95B3D7">
                            <a:alpha val="50000"/>
                          </a:srgbClr>
                        </a:gs>
                        <a:gs pos="31000">
                          <a:srgbClr val="95B3D7"/>
                        </a:gs>
                        <a:gs pos="100000">
                          <a:srgbClr val="00B050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0003684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658600" y="164068"/>
            <a:ext cx="41870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8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358494" y="-47386"/>
            <a:ext cx="1183350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000" b="1" i="1" spc="-5" dirty="0">
                <a:solidFill>
                  <a:srgbClr val="FFFFFF"/>
                </a:solidFill>
                <a:cs typeface="Times New Roman" panose="02020603050405020304" pitchFamily="18" charset="0"/>
              </a:rPr>
              <a:t>Задел проекта</a:t>
            </a:r>
            <a:endParaRPr sz="4000" i="1" dirty="0"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13131"/>
          <a:stretch/>
        </p:blipFill>
        <p:spPr>
          <a:xfrm>
            <a:off x="102913" y="983389"/>
            <a:ext cx="3981528" cy="52268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3" r="120" b="24040"/>
          <a:stretch/>
        </p:blipFill>
        <p:spPr>
          <a:xfrm>
            <a:off x="4268670" y="1447800"/>
            <a:ext cx="3670947" cy="51459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96" b="15959"/>
          <a:stretch/>
        </p:blipFill>
        <p:spPr>
          <a:xfrm>
            <a:off x="8135569" y="989088"/>
            <a:ext cx="3758398" cy="52457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722538" y="251648"/>
            <a:ext cx="41870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11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7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71FC7D-A99B-4AC2-860F-902896300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" y="957374"/>
            <a:ext cx="2869697" cy="2869697"/>
          </a:xfrm>
          <a:prstGeom prst="ellipse">
            <a:avLst/>
          </a:prstGeom>
          <a:solidFill>
            <a:srgbClr val="7F7F7F"/>
          </a:solidFill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Прямоугольник 21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734549" y="0"/>
            <a:ext cx="5718861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800" b="1" i="1" spc="-5" dirty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Команда</a:t>
            </a:r>
            <a:endParaRPr sz="4800" i="1" dirty="0">
              <a:solidFill>
                <a:schemeClr val="bg1"/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17D5DDAA-86F1-4F50-A171-31A18023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196392"/>
              </p:ext>
            </p:extLst>
          </p:nvPr>
        </p:nvGraphicFramePr>
        <p:xfrm>
          <a:off x="7333620" y="4916566"/>
          <a:ext cx="3105308" cy="227671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05308">
                  <a:extLst>
                    <a:ext uri="{9D8B030D-6E8A-4147-A177-3AD203B41FA5}">
                      <a16:colId xmlns:a16="http://schemas.microsoft.com/office/drawing/2014/main" val="681954527"/>
                    </a:ext>
                  </a:extLst>
                </a:gridCol>
              </a:tblGrid>
              <a:tr h="4936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>
                          <a:srgbClr val="4C6878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Программист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4420130"/>
                  </a:ext>
                </a:extLst>
              </a:tr>
              <a:tr h="709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>
                          <a:srgbClr val="4C6878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  <a:sym typeface="Calibri"/>
                        </a:rPr>
                        <a:t>Разработка алгоритмов управления, сборка макета и опытного образца, проведение испытаний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>
                          <a:srgbClr val="4C6878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ru-RU" sz="1600" kern="120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773118"/>
                  </a:ext>
                </a:extLst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4577240" y="3900714"/>
            <a:ext cx="3166150" cy="2957286"/>
            <a:chOff x="4606250" y="3443514"/>
            <a:chExt cx="2681366" cy="2881086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4606250" y="3443514"/>
              <a:ext cx="2681366" cy="2881086"/>
            </a:xfrm>
            <a:prstGeom prst="roundRect">
              <a:avLst/>
            </a:prstGeom>
            <a:solidFill>
              <a:srgbClr val="695B74">
                <a:alpha val="50000"/>
              </a:srgb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b="1" dirty="0"/>
            </a:p>
            <a:p>
              <a:endParaRPr lang="ru-RU" b="1" dirty="0"/>
            </a:p>
            <a:p>
              <a:endParaRPr lang="ru-RU" b="1" dirty="0"/>
            </a:p>
            <a:p>
              <a:pPr algn="ctr"/>
              <a:r>
                <a:rPr lang="ru-RU" b="1" i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Руководитель проекта</a:t>
              </a:r>
              <a:endParaRPr lang="ru-RU" i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endParaRPr>
            </a:p>
            <a:p>
              <a:pPr algn="ctr"/>
              <a:endPara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endParaRPr>
            </a:p>
            <a:p>
              <a:pPr algn="ctr"/>
              <a:r>
                <a:rPr lang="ru-RU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Определяет структуру работы и достоверность научных результатов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784360" y="3581400"/>
              <a:ext cx="2234511" cy="689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Берникова Ксения Александровна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56253" y="3913124"/>
            <a:ext cx="3211324" cy="2944876"/>
            <a:chOff x="463854" y="3443514"/>
            <a:chExt cx="2736545" cy="2881086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463854" y="3443514"/>
              <a:ext cx="2736545" cy="2881086"/>
            </a:xfrm>
            <a:prstGeom prst="roundRect">
              <a:avLst/>
            </a:prstGeom>
            <a:solidFill>
              <a:srgbClr val="695B74">
                <a:alpha val="50000"/>
              </a:srgb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b="1" dirty="0"/>
            </a:p>
            <a:p>
              <a:endParaRPr lang="ru-RU" b="1" dirty="0"/>
            </a:p>
            <a:p>
              <a:pPr algn="ctr"/>
              <a:endPara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Инженер</a:t>
              </a:r>
            </a:p>
            <a:p>
              <a:pPr algn="ctr"/>
              <a:r>
                <a:rPr lang="ru-RU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Разработка новых конструкций оборудования, проведение испытаний, расчет ТЭО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7715" y="3511663"/>
              <a:ext cx="2234511" cy="6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Коробейников Даниил Николаевич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8379693" y="3900714"/>
            <a:ext cx="3352800" cy="2957286"/>
            <a:chOff x="8382000" y="3443514"/>
            <a:chExt cx="2895600" cy="2804886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8382000" y="3443514"/>
              <a:ext cx="2895600" cy="2804886"/>
            </a:xfrm>
            <a:prstGeom prst="roundRect">
              <a:avLst/>
            </a:prstGeom>
            <a:solidFill>
              <a:srgbClr val="695B74">
                <a:alpha val="50000"/>
              </a:srgb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b="1" dirty="0"/>
            </a:p>
            <a:p>
              <a:endParaRPr lang="ru-RU" b="1" dirty="0"/>
            </a:p>
            <a:p>
              <a:pPr algn="ctr"/>
              <a:endPara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Программист</a:t>
              </a:r>
              <a:endPara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endParaRPr>
            </a:p>
            <a:p>
              <a:pPr algn="ctr"/>
              <a:r>
                <a:rPr lang="ru-RU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Разработка алгоритмов управления, сборка макета и опытного образца, проведение испытаний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712544" y="3579876"/>
              <a:ext cx="2234511" cy="875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Морозов Данил Васильевич</a:t>
              </a:r>
            </a:p>
            <a:p>
              <a:pPr algn="ctr"/>
              <a:endParaRPr lang="ru-RU" dirty="0"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D42B84-9427-46D6-8142-9D3EB313AC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059" y="957374"/>
            <a:ext cx="2869697" cy="286969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36D039-A733-4CA6-BF59-67FB1BBBD1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91" b="90000" l="0" r="99791">
                        <a14:foregroundMark x1="72831" y1="36475" x2="71011" y2="43438"/>
                        <a14:foregroundMark x1="26799" y1="19531" x2="37539" y2="7969"/>
                        <a14:foregroundMark x1="37539" y1="7969" x2="45881" y2="4453"/>
                        <a14:foregroundMark x1="45881" y1="4453" x2="55266" y2="5078"/>
                        <a14:foregroundMark x1="55266" y1="5078" x2="64129" y2="7891"/>
                        <a14:foregroundMark x1="64129" y1="7891" x2="69969" y2="13516"/>
                        <a14:foregroundMark x1="69969" y1="13516" x2="70907" y2="21875"/>
                        <a14:foregroundMark x1="209" y1="78906" x2="36288" y2="73359"/>
                        <a14:foregroundMark x1="36288" y1="73359" x2="47758" y2="73438"/>
                        <a14:foregroundMark x1="47758" y1="73438" x2="71533" y2="73203"/>
                        <a14:foregroundMark x1="71533" y1="73203" x2="99791" y2="75469"/>
                        <a14:foregroundMark x1="74035" y1="27109" x2="74140" y2="34219"/>
                        <a14:foregroundMark x1="74140" y1="34219" x2="72784" y2="37422"/>
                        <a14:backgroundMark x1="81960" y1="31797" x2="81960" y2="31797"/>
                        <a14:backgroundMark x1="25547" y1="19844" x2="21794" y2="26719"/>
                        <a14:backgroundMark x1="21794" y1="26719" x2="20542" y2="49063"/>
                        <a14:backgroundMark x1="20542" y1="49063" x2="23462" y2="56484"/>
                        <a14:backgroundMark x1="23462" y1="56484" x2="18144" y2="62656"/>
                        <a14:backgroundMark x1="18144" y1="62656" x2="1773" y2="70313"/>
                        <a14:backgroundMark x1="1773" y1="70313" x2="9906" y2="66328"/>
                        <a14:backgroundMark x1="75912" y1="26641" x2="73931" y2="41641"/>
                        <a14:backgroundMark x1="10740" y1="19844" x2="17414" y2="26328"/>
                        <a14:backgroundMark x1="17414" y1="26328" x2="20855" y2="40625"/>
                        <a14:backgroundMark x1="20855" y1="40625" x2="18665" y2="47734"/>
                        <a14:backgroundMark x1="18665" y1="47734" x2="22523" y2="54219"/>
                        <a14:backgroundMark x1="22523" y1="54219" x2="20647" y2="61094"/>
                        <a14:backgroundMark x1="20647" y1="61094" x2="1043" y2="72813"/>
                        <a14:backgroundMark x1="7508" y1="27578" x2="7508" y2="54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8309"/>
          <a:stretch/>
        </p:blipFill>
        <p:spPr>
          <a:xfrm>
            <a:off x="4624915" y="1009965"/>
            <a:ext cx="2869697" cy="2697431"/>
          </a:xfrm>
          <a:prstGeom prst="ellipse">
            <a:avLst/>
          </a:prstGeom>
          <a:ln w="3175" cap="rnd">
            <a:solidFill>
              <a:srgbClr val="7F7F7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Прямоугольник 16"/>
          <p:cNvSpPr/>
          <p:nvPr/>
        </p:nvSpPr>
        <p:spPr>
          <a:xfrm>
            <a:off x="11722538" y="251648"/>
            <a:ext cx="41870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Verdana" panose="020B0604030504040204" pitchFamily="34" charset="0"/>
                <a:cs typeface="Times New Roman" panose="02020603050405020304" pitchFamily="18" charset="0"/>
                <a:sym typeface="Helvetica"/>
              </a:rPr>
              <a:t>12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2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6288" y="0"/>
            <a:ext cx="12175712" cy="790941"/>
          </a:xfrm>
          <a:prstGeom prst="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" name="Google Shape;64;p14">
            <a:extLst>
              <a:ext uri="{FF2B5EF4-FFF2-40B4-BE49-F238E27FC236}">
                <a16:creationId xmlns:a16="http://schemas.microsoft.com/office/drawing/2014/main" id="{AEE6D75A-8AB7-4B26-9020-B98CE0736162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8999" t="13643" r="6175" b="29196"/>
          <a:stretch/>
        </p:blipFill>
        <p:spPr>
          <a:xfrm>
            <a:off x="0" y="1440989"/>
            <a:ext cx="12192002" cy="541701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1638255-3C0F-44F3-9C8E-737F2D59A675}"/>
              </a:ext>
            </a:extLst>
          </p:cNvPr>
          <p:cNvSpPr/>
          <p:nvPr/>
        </p:nvSpPr>
        <p:spPr>
          <a:xfrm>
            <a:off x="898620" y="4162949"/>
            <a:ext cx="5004710" cy="1216453"/>
          </a:xfrm>
          <a:prstGeom prst="round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540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object 5">
            <a:extLst>
              <a:ext uri="{FF2B5EF4-FFF2-40B4-BE49-F238E27FC236}">
                <a16:creationId xmlns:a16="http://schemas.microsoft.com/office/drawing/2014/main" id="{3119245E-58D5-44AA-82FF-9C011BB53D10}"/>
              </a:ext>
            </a:extLst>
          </p:cNvPr>
          <p:cNvSpPr txBox="1"/>
          <p:nvPr/>
        </p:nvSpPr>
        <p:spPr>
          <a:xfrm>
            <a:off x="762000" y="-41793"/>
            <a:ext cx="5718861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800" b="1" i="1" spc="-5" dirty="0">
                <a:solidFill>
                  <a:srgbClr val="FFFFFF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Контакты</a:t>
            </a:r>
            <a:endParaRPr sz="4800" i="1" dirty="0"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C11271D-DB9F-4FA6-8B80-E7F21696B983}"/>
              </a:ext>
            </a:extLst>
          </p:cNvPr>
          <p:cNvSpPr/>
          <p:nvPr/>
        </p:nvSpPr>
        <p:spPr>
          <a:xfrm>
            <a:off x="926328" y="2460244"/>
            <a:ext cx="5004711" cy="1216453"/>
          </a:xfrm>
          <a:prstGeom prst="roundRect">
            <a:avLst/>
          </a:prstGeom>
          <a:solidFill>
            <a:srgbClr val="695B74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540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71EBF5E-4D1C-49AC-B6D3-B94FDDC9D742}"/>
              </a:ext>
            </a:extLst>
          </p:cNvPr>
          <p:cNvGrpSpPr/>
          <p:nvPr/>
        </p:nvGrpSpPr>
        <p:grpSpPr>
          <a:xfrm>
            <a:off x="965947" y="2527785"/>
            <a:ext cx="4925472" cy="1047750"/>
            <a:chOff x="980889" y="1943591"/>
            <a:chExt cx="4925472" cy="104775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398AF46-75FC-4E83-8103-0C67D0950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0889" y="1943591"/>
              <a:ext cx="1047749" cy="1047750"/>
            </a:xfrm>
            <a:prstGeom prst="rect">
              <a:avLst/>
            </a:prstGeom>
          </p:spPr>
        </p:pic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F9BD0D7-D743-418F-B08D-D02CC12F45DF}"/>
                </a:ext>
              </a:extLst>
            </p:cNvPr>
            <p:cNvSpPr/>
            <p:nvPr/>
          </p:nvSpPr>
          <p:spPr>
            <a:xfrm>
              <a:off x="1953035" y="2293937"/>
              <a:ext cx="395332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95"/>
                </a:spcBef>
              </a:pPr>
              <a:r>
                <a:rPr lang="ru-RU" sz="2600" b="1" i="1" spc="-5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</a:rPr>
                <a:t>+7 (902) 964 35-42</a:t>
              </a:r>
              <a:endParaRPr lang="ru-RU" sz="2600" i="1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93424A87-28F4-4261-BBC1-7C588B5CF617}"/>
              </a:ext>
            </a:extLst>
          </p:cNvPr>
          <p:cNvGrpSpPr/>
          <p:nvPr/>
        </p:nvGrpSpPr>
        <p:grpSpPr>
          <a:xfrm>
            <a:off x="980889" y="4247300"/>
            <a:ext cx="4717228" cy="1047750"/>
            <a:chOff x="959117" y="4181006"/>
            <a:chExt cx="4717228" cy="1047750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4C01453-DA67-4CAA-8068-F64FE2713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9117" y="4181006"/>
              <a:ext cx="1047750" cy="1047750"/>
            </a:xfrm>
            <a:prstGeom prst="rect">
              <a:avLst/>
            </a:prstGeom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680B61D-FCB6-49BF-997A-6BB54870AC90}"/>
                </a:ext>
              </a:extLst>
            </p:cNvPr>
            <p:cNvSpPr/>
            <p:nvPr/>
          </p:nvSpPr>
          <p:spPr>
            <a:xfrm>
              <a:off x="2014124" y="4504826"/>
              <a:ext cx="36622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95"/>
                </a:spcBef>
              </a:pPr>
              <a:r>
                <a:rPr lang="en-US" sz="2000" b="1" i="1" spc="-5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</a:rPr>
                <a:t>kse.bernikova8@mail.ru</a:t>
              </a:r>
              <a:endParaRPr lang="ru-RU" sz="2000" i="1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8077200" y="2209800"/>
            <a:ext cx="3395710" cy="3492470"/>
            <a:chOff x="8077200" y="1886932"/>
            <a:chExt cx="3395710" cy="3492470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CF613480-99A0-4D8D-875C-D6CCA99DA96B}"/>
                </a:ext>
              </a:extLst>
            </p:cNvPr>
            <p:cNvSpPr/>
            <p:nvPr/>
          </p:nvSpPr>
          <p:spPr>
            <a:xfrm>
              <a:off x="8077200" y="1886932"/>
              <a:ext cx="3216180" cy="3492470"/>
            </a:xfrm>
            <a:prstGeom prst="roundRect">
              <a:avLst/>
            </a:prstGeom>
            <a:solidFill>
              <a:srgbClr val="695B74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254000" sx="104000" sy="104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C269544A-B7AF-48DA-875C-8661B450486E}"/>
                </a:ext>
              </a:extLst>
            </p:cNvPr>
            <p:cNvSpPr/>
            <p:nvPr/>
          </p:nvSpPr>
          <p:spPr>
            <a:xfrm>
              <a:off x="8077200" y="1979920"/>
              <a:ext cx="339571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200" b="1" i="1" spc="-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</a:rPr>
                <a:t>Берникова Ксения </a:t>
              </a:r>
              <a:endParaRPr lang="ru-RU" sz="2200" dirty="0">
                <a:solidFill>
                  <a:schemeClr val="bg1"/>
                </a:solidFill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2534" y="2403880"/>
              <a:ext cx="2508731" cy="2875607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2643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8436</TotalTime>
  <Words>621</Words>
  <Application>Microsoft Office PowerPoint</Application>
  <PresentationFormat>Широкоэкранный</PresentationFormat>
  <Paragraphs>191</Paragraphs>
  <Slides>13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Cambria</vt:lpstr>
      <vt:lpstr>Helvetica</vt:lpstr>
      <vt:lpstr>Montserrat</vt:lpstr>
      <vt:lpstr>Montserrat Medium</vt:lpstr>
      <vt:lpstr>Times New Roman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Джозеф Тесфайе</dc:creator>
  <cp:lastModifiedBy>tanya</cp:lastModifiedBy>
  <cp:revision>119</cp:revision>
  <dcterms:created xsi:type="dcterms:W3CDTF">2023-11-02T12:30:58Z</dcterms:created>
  <dcterms:modified xsi:type="dcterms:W3CDTF">2023-12-04T13:35:45Z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2023-11-02T00:00:00Z</vt:filetime>
  </property>
</Properties>
</file>