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4" r:id="rId5"/>
    <p:sldId id="265" r:id="rId6"/>
    <p:sldId id="261" r:id="rId7"/>
    <p:sldId id="262" r:id="rId8"/>
    <p:sldId id="26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FC77-E811-44EE-BF52-11A6DED91DFF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EDA2D-B41F-47B4-99FE-463E7A9C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8298-E1D7-42C3-9D1F-A7666EB9DB4F}"/>
              </a:ext>
            </a:extLst>
          </p:cNvPr>
          <p:cNvSpPr txBox="1"/>
          <p:nvPr/>
        </p:nvSpPr>
        <p:spPr>
          <a:xfrm>
            <a:off x="406860" y="4070649"/>
            <a:ext cx="6451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Разработка БПЛА для первичного осмотра протяженных высоковольтных ЛЭП</a:t>
            </a: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E99D9D-3283-48AA-BBAB-F0280C197AA0}"/>
              </a:ext>
            </a:extLst>
          </p:cNvPr>
          <p:cNvSpPr txBox="1"/>
          <p:nvPr/>
        </p:nvSpPr>
        <p:spPr>
          <a:xfrm>
            <a:off x="750794" y="2200511"/>
            <a:ext cx="488800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Для обследования протяжённых высоковольтных ЛЭП чаще всего применяется персонал в составе 3-5 человек которые за длительный срок преодолевают значительное расстояние для осмотра. Наш проект предлагает использовать БПЛА (с ИИ) для автоматического осмотра элементов ЛЭП на наличие износа или повреждения элементов СЭС.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675750D8-9639-EC50-2F72-195CE9DE0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0947698"/>
              </p:ext>
            </p:extLst>
          </p:nvPr>
        </p:nvGraphicFramePr>
        <p:xfrm>
          <a:off x="695324" y="1212014"/>
          <a:ext cx="10844404" cy="47224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6730">
                  <a:extLst>
                    <a:ext uri="{9D8B030D-6E8A-4147-A177-3AD203B41FA5}">
                      <a16:colId xmlns:a16="http://schemas.microsoft.com/office/drawing/2014/main" xmlns="" val="3478958516"/>
                    </a:ext>
                  </a:extLst>
                </a:gridCol>
                <a:gridCol w="2644879">
                  <a:extLst>
                    <a:ext uri="{9D8B030D-6E8A-4147-A177-3AD203B41FA5}">
                      <a16:colId xmlns:a16="http://schemas.microsoft.com/office/drawing/2014/main" xmlns="" val="3189750608"/>
                    </a:ext>
                  </a:extLst>
                </a:gridCol>
                <a:gridCol w="2556934">
                  <a:extLst>
                    <a:ext uri="{9D8B030D-6E8A-4147-A177-3AD203B41FA5}">
                      <a16:colId xmlns:a16="http://schemas.microsoft.com/office/drawing/2014/main" xmlns="" val="1957923723"/>
                    </a:ext>
                  </a:extLst>
                </a:gridCol>
                <a:gridCol w="2615861">
                  <a:extLst>
                    <a:ext uri="{9D8B030D-6E8A-4147-A177-3AD203B41FA5}">
                      <a16:colId xmlns:a16="http://schemas.microsoft.com/office/drawing/2014/main" xmlns="" val="968166989"/>
                    </a:ext>
                  </a:extLst>
                </a:gridCol>
              </a:tblGrid>
              <a:tr h="18003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Критерии сравнения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БПЛА для первичного осмотра протяженных высоковольтных ЛЭП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БПЛА конвертного типа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БПЛА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самолётного типа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8393633"/>
                  </a:ext>
                </a:extLst>
              </a:tr>
              <a:tr h="951072">
                <a:tc>
                  <a:txBody>
                    <a:bodyPr/>
                    <a:lstStyle/>
                    <a:p>
                      <a:r>
                        <a:rPr lang="ru-RU" sz="1600" dirty="0"/>
                        <a:t>Сбор информации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Автоматически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Оператором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Оператором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97673654"/>
                  </a:ext>
                </a:extLst>
              </a:tr>
              <a:tr h="951072">
                <a:tc>
                  <a:txBody>
                    <a:bodyPr/>
                    <a:lstStyle/>
                    <a:p>
                      <a:r>
                        <a:rPr lang="ru-RU" sz="1600" dirty="0"/>
                        <a:t>Анализ информации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Автоматически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Оператором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Оператором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45520679"/>
                  </a:ext>
                </a:extLst>
              </a:tr>
              <a:tr h="101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Скорость обследования протяжённых ЛЭП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30 км/ч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Несколько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Несколько месяцев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6171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432AB36-0BA8-F1DF-E88B-B4DF3A0151E1}"/>
              </a:ext>
            </a:extLst>
          </p:cNvPr>
          <p:cNvSpPr txBox="1"/>
          <p:nvPr/>
        </p:nvSpPr>
        <p:spPr>
          <a:xfrm>
            <a:off x="846797" y="2077137"/>
            <a:ext cx="48092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востребованность рынка инженерных БПЛА составляет от 200 до 800 шт. в год. Первичный осмотрит это очень важный аспект обслуживающих мероприятий. Применение ИИ позволит значительно увеличить качество и эффективность обслуживания подобных систем.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996462F-DD7D-B37F-C59A-B4649414E3D2}"/>
              </a:ext>
            </a:extLst>
          </p:cNvPr>
          <p:cNvSpPr txBox="1"/>
          <p:nvPr/>
        </p:nvSpPr>
        <p:spPr>
          <a:xfrm>
            <a:off x="6388061" y="2077136"/>
            <a:ext cx="50713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и компании, занимающиеся вопросами энергетики, сельского и лесного хозяйства, строительства и обслуживания ЛЭП.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Скорость обследования;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ГЛОНАСС/GPS навигация;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Быстрая окупаемость;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Точность результатов.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E8019C-D3BA-4093-B4DC-76F37BC113B0}"/>
              </a:ext>
            </a:extLst>
          </p:cNvPr>
          <p:cNvSpPr txBox="1"/>
          <p:nvPr/>
        </p:nvSpPr>
        <p:spPr>
          <a:xfrm>
            <a:off x="1128712" y="4184838"/>
            <a:ext cx="9934575" cy="2050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Стандартный беспилотный летательный аппарат средней грузоподъёмности с искусственным интеллектом способный автоматически производить первичный осмотр ВЛЭП.</a:t>
            </a:r>
          </a:p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2171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0AFD119F-6AFA-4AD8-A00C-A8D03843F789}"/>
              </a:ext>
            </a:extLst>
          </p:cNvPr>
          <p:cNvSpPr/>
          <p:nvPr/>
        </p:nvSpPr>
        <p:spPr>
          <a:xfrm>
            <a:off x="599535" y="1016348"/>
            <a:ext cx="4720610" cy="310797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5DFB517C-90D2-4112-8333-33F4A1613C4E}"/>
              </a:ext>
            </a:extLst>
          </p:cNvPr>
          <p:cNvSpPr/>
          <p:nvPr/>
        </p:nvSpPr>
        <p:spPr>
          <a:xfrm>
            <a:off x="8849906" y="1016347"/>
            <a:ext cx="2840266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15A46665-9577-45E6-A0D1-A10D9C306708}"/>
              </a:ext>
            </a:extLst>
          </p:cNvPr>
          <p:cNvSpPr/>
          <p:nvPr/>
        </p:nvSpPr>
        <p:spPr>
          <a:xfrm>
            <a:off x="5523343" y="1016347"/>
            <a:ext cx="3178728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FC522548-E4E0-4DD4-B0E4-3FC743D6DADB}"/>
              </a:ext>
            </a:extLst>
          </p:cNvPr>
          <p:cNvSpPr/>
          <p:nvPr/>
        </p:nvSpPr>
        <p:spPr>
          <a:xfrm>
            <a:off x="599534" y="4275219"/>
            <a:ext cx="4720610" cy="2239881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1D29DF08-B114-44BB-AA72-0778E3284BB8}"/>
              </a:ext>
            </a:extLst>
          </p:cNvPr>
          <p:cNvSpPr/>
          <p:nvPr/>
        </p:nvSpPr>
        <p:spPr>
          <a:xfrm>
            <a:off x="5515515" y="4651696"/>
            <a:ext cx="6174657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Сопутствующие траты на создание плазмотрона</a:t>
            </a:r>
            <a:r>
              <a:rPr lang="en-US" dirty="0"/>
              <a:t>:</a:t>
            </a:r>
          </a:p>
          <a:p>
            <a:r>
              <a:rPr lang="ru-RU" dirty="0" smtClean="0"/>
              <a:t>1материалы</a:t>
            </a:r>
            <a:r>
              <a:rPr lang="en-US" dirty="0"/>
              <a:t>;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1FCCCF3-8BBF-4595-B547-E855CB957F23}"/>
              </a:ext>
            </a:extLst>
          </p:cNvPr>
          <p:cNvSpPr txBox="1"/>
          <p:nvPr/>
        </p:nvSpPr>
        <p:spPr>
          <a:xfrm>
            <a:off x="802734" y="1098159"/>
            <a:ext cx="285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КОНЦЕПЦИЯ ПРОДАЖ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134A2E0-8063-49AE-A65D-1539DBC8EDEA}"/>
              </a:ext>
            </a:extLst>
          </p:cNvPr>
          <p:cNvSpPr txBox="1"/>
          <p:nvPr/>
        </p:nvSpPr>
        <p:spPr>
          <a:xfrm>
            <a:off x="8991613" y="1139313"/>
            <a:ext cx="3022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ПОТРЕБИТЕЛИ / </a:t>
            </a:r>
          </a:p>
          <a:p>
            <a:r>
              <a:rPr lang="ru-RU" b="1" dirty="0"/>
              <a:t>КЛИЕНТЫ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6A54653-49F6-473C-9321-7412F36DEDF9}"/>
              </a:ext>
            </a:extLst>
          </p:cNvPr>
          <p:cNvSpPr txBox="1"/>
          <p:nvPr/>
        </p:nvSpPr>
        <p:spPr>
          <a:xfrm>
            <a:off x="5628223" y="1095197"/>
            <a:ext cx="113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Ресурсы</a:t>
            </a:r>
            <a:endParaRPr lang="ru-RU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BC25099-307F-4483-9A42-6E551D451924}"/>
              </a:ext>
            </a:extLst>
          </p:cNvPr>
          <p:cNvSpPr txBox="1"/>
          <p:nvPr/>
        </p:nvSpPr>
        <p:spPr>
          <a:xfrm>
            <a:off x="795750" y="4405474"/>
            <a:ext cx="143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10F80F4-ACC9-4CD4-A3C4-DD7C9CA8401E}"/>
              </a:ext>
            </a:extLst>
          </p:cNvPr>
          <p:cNvSpPr txBox="1"/>
          <p:nvPr/>
        </p:nvSpPr>
        <p:spPr>
          <a:xfrm>
            <a:off x="5668691" y="4773988"/>
            <a:ext cx="344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ФИНАНСИРОВАНИЕ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8701D5D-69D4-B6AE-531C-D1A2E26C5F97}"/>
              </a:ext>
            </a:extLst>
          </p:cNvPr>
          <p:cNvSpPr txBox="1"/>
          <p:nvPr/>
        </p:nvSpPr>
        <p:spPr>
          <a:xfrm>
            <a:off x="822941" y="1472712"/>
            <a:ext cx="43464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smtClean="0"/>
              <a:t>Продажа комплексного решения, включающего в себя беспилотный летательный аппарат (БПЛА), </a:t>
            </a:r>
            <a:r>
              <a:rPr lang="ru-RU" sz="1600" dirty="0" err="1" smtClean="0"/>
              <a:t>тепловизионное</a:t>
            </a:r>
            <a:r>
              <a:rPr lang="ru-RU" sz="1600" dirty="0" smtClean="0"/>
              <a:t> оборудование и программное обеспечение для анализа данных. </a:t>
            </a: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3DDA10-D06F-991B-3994-099243188F9F}"/>
              </a:ext>
            </a:extLst>
          </p:cNvPr>
          <p:cNvSpPr txBox="1"/>
          <p:nvPr/>
        </p:nvSpPr>
        <p:spPr>
          <a:xfrm>
            <a:off x="5671179" y="1586821"/>
            <a:ext cx="28547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Производственное помещение, оборудование, доступ к компьютерному оборудованию с лицензионными CAD-программами</a:t>
            </a:r>
            <a:endParaRPr lang="ru-RU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3FC95A3-DCD8-CF92-3D2F-25AF689922E5}"/>
              </a:ext>
            </a:extLst>
          </p:cNvPr>
          <p:cNvSpPr txBox="1"/>
          <p:nvPr/>
        </p:nvSpPr>
        <p:spPr>
          <a:xfrm>
            <a:off x="9012036" y="1842043"/>
            <a:ext cx="25160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Организации и компании, занимающиеся вопросами энергетики, сельского и лесного хозяйства, строительства и обслуживания ЛЭП.</a:t>
            </a:r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1FB9360-24CC-C00B-7845-2C4CF98AEBD9}"/>
              </a:ext>
            </a:extLst>
          </p:cNvPr>
          <p:cNvSpPr txBox="1"/>
          <p:nvPr/>
        </p:nvSpPr>
        <p:spPr>
          <a:xfrm>
            <a:off x="822940" y="4831138"/>
            <a:ext cx="42702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smtClean="0"/>
              <a:t>Закупка комплектующих</a:t>
            </a:r>
          </a:p>
          <a:p>
            <a:r>
              <a:rPr lang="ru-RU" sz="1600" dirty="0" smtClean="0"/>
              <a:t>Реклама </a:t>
            </a:r>
          </a:p>
          <a:p>
            <a:r>
              <a:rPr lang="ru-RU" sz="1600" dirty="0" smtClean="0"/>
              <a:t>Зарплата </a:t>
            </a:r>
            <a:endParaRPr lang="en-US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FA2ED5-7C0C-E0F6-FE42-697B8DB76B30}"/>
              </a:ext>
            </a:extLst>
          </p:cNvPr>
          <p:cNvSpPr txBox="1"/>
          <p:nvPr/>
        </p:nvSpPr>
        <p:spPr>
          <a:xfrm>
            <a:off x="5697851" y="5061530"/>
            <a:ext cx="43014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smtClean="0"/>
              <a:t>Участие в грантах</a:t>
            </a:r>
            <a:endParaRPr lang="ru-RU" sz="1600" dirty="0"/>
          </a:p>
          <a:p>
            <a:r>
              <a:rPr lang="ru-RU" sz="1600" dirty="0"/>
              <a:t/>
            </a:r>
            <a:br>
              <a:rPr lang="ru-RU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4C78E54-C775-4239-9499-B4C489985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84921" y="251926"/>
            <a:ext cx="90633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Меры поддержки проекта, </a:t>
            </a:r>
          </a:p>
          <a:p>
            <a:r>
              <a:rPr lang="ru-RU" sz="4400" b="1" dirty="0">
                <a:solidFill>
                  <a:schemeClr val="bg1"/>
                </a:solidFill>
              </a:rPr>
              <a:t>которые планируется привлечь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023B3DEE-1B64-40AD-8018-7F6539201231}"/>
              </a:ext>
            </a:extLst>
          </p:cNvPr>
          <p:cNvSpPr/>
          <p:nvPr/>
        </p:nvSpPr>
        <p:spPr>
          <a:xfrm>
            <a:off x="495276" y="1964204"/>
            <a:ext cx="6143649" cy="893296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6B9012C-886D-4A46-A34A-0FDE6764E59F}"/>
              </a:ext>
            </a:extLst>
          </p:cNvPr>
          <p:cNvSpPr txBox="1"/>
          <p:nvPr/>
        </p:nvSpPr>
        <p:spPr>
          <a:xfrm>
            <a:off x="610134" y="2087686"/>
            <a:ext cx="602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ИСТОЧНИКИ ФИНАНСИРОВАНИЯ 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УКАЗАНИЕМ ДОЛЕЙ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99EA353-A818-6E7E-9DED-AA6F7AF87185}"/>
              </a:ext>
            </a:extLst>
          </p:cNvPr>
          <p:cNvSpPr txBox="1"/>
          <p:nvPr/>
        </p:nvSpPr>
        <p:spPr>
          <a:xfrm>
            <a:off x="610134" y="3182636"/>
            <a:ext cx="82138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500 000 – 10 000 000 руб. – Заключение хоз. договоров на разработку.</a:t>
            </a: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50 000 – 300 000 руб. – участие в акселерационных программах.</a:t>
            </a: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453301" y="322163"/>
            <a:ext cx="6690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Шаги на 6-12 месяцев после завершения </a:t>
            </a:r>
            <a:endParaRPr lang="en-US" sz="2800" b="1" dirty="0">
              <a:solidFill>
                <a:srgbClr val="FF7235"/>
              </a:solidFill>
            </a:endParaRPr>
          </a:p>
          <a:p>
            <a:r>
              <a:rPr lang="ru-RU" sz="2800" b="1" dirty="0">
                <a:solidFill>
                  <a:srgbClr val="FF7235"/>
                </a:solidFill>
              </a:rPr>
              <a:t>акселерационной программы:</a:t>
            </a:r>
          </a:p>
        </p:txBody>
      </p:sp>
      <p:sp>
        <p:nvSpPr>
          <p:cNvPr id="11" name="Скругленный прямоугольник 13">
            <a:extLst>
              <a:ext uri="{FF2B5EF4-FFF2-40B4-BE49-F238E27FC236}">
                <a16:creationId xmlns:a16="http://schemas.microsoft.com/office/drawing/2014/main" xmlns="" id="{262F8211-2A75-4148-AAE2-467623245659}"/>
              </a:ext>
            </a:extLst>
          </p:cNvPr>
          <p:cNvSpPr/>
          <p:nvPr/>
        </p:nvSpPr>
        <p:spPr>
          <a:xfrm>
            <a:off x="549858" y="1456456"/>
            <a:ext cx="2545767" cy="4906244"/>
          </a:xfrm>
          <a:prstGeom prst="roundRect">
            <a:avLst>
              <a:gd name="adj" fmla="val 11055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:a16="http://schemas.microsoft.com/office/drawing/2014/main" xmlns="" id="{46354891-41FB-45C0-B7B2-1583C2D41FA4}"/>
              </a:ext>
            </a:extLst>
          </p:cNvPr>
          <p:cNvSpPr/>
          <p:nvPr/>
        </p:nvSpPr>
        <p:spPr>
          <a:xfrm>
            <a:off x="3396420" y="1456456"/>
            <a:ext cx="2545767" cy="4906244"/>
          </a:xfrm>
          <a:prstGeom prst="roundRect">
            <a:avLst>
              <a:gd name="adj" fmla="val 9184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3">
            <a:extLst>
              <a:ext uri="{FF2B5EF4-FFF2-40B4-BE49-F238E27FC236}">
                <a16:creationId xmlns:a16="http://schemas.microsoft.com/office/drawing/2014/main" xmlns="" id="{EBC1B5D7-D376-45D8-BE30-301930AE80BE}"/>
              </a:ext>
            </a:extLst>
          </p:cNvPr>
          <p:cNvSpPr/>
          <p:nvPr/>
        </p:nvSpPr>
        <p:spPr>
          <a:xfrm>
            <a:off x="6254459" y="1456456"/>
            <a:ext cx="2545767" cy="4906244"/>
          </a:xfrm>
          <a:prstGeom prst="roundRect">
            <a:avLst>
              <a:gd name="adj" fmla="val 8436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xmlns="" id="{39E5D3F9-1E3E-4339-9628-DB389C41A312}"/>
              </a:ext>
            </a:extLst>
          </p:cNvPr>
          <p:cNvSpPr/>
          <p:nvPr/>
        </p:nvSpPr>
        <p:spPr>
          <a:xfrm>
            <a:off x="9096375" y="1456456"/>
            <a:ext cx="2545767" cy="4906244"/>
          </a:xfrm>
          <a:prstGeom prst="roundRect">
            <a:avLst>
              <a:gd name="adj" fmla="val 7313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E9603EB-C7AB-4D36-AC4D-4C6760B1ACA3}"/>
              </a:ext>
            </a:extLst>
          </p:cNvPr>
          <p:cNvSpPr txBox="1"/>
          <p:nvPr/>
        </p:nvSpPr>
        <p:spPr>
          <a:xfrm>
            <a:off x="719894" y="1559624"/>
            <a:ext cx="23642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1</a:t>
            </a:r>
          </a:p>
          <a:p>
            <a:endParaRPr lang="ru-RU" sz="2800" b="1" dirty="0"/>
          </a:p>
          <a:p>
            <a:r>
              <a:rPr lang="ru-RU" sz="2800" dirty="0"/>
              <a:t>Создание макетов и </a:t>
            </a:r>
            <a:r>
              <a:rPr lang="ru-RU" sz="2800" dirty="0" smtClean="0"/>
              <a:t>проведение экспериментов</a:t>
            </a:r>
            <a:endParaRPr lang="ru-RU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07A6FF4-24B4-476D-BE26-D15C80485BCA}"/>
              </a:ext>
            </a:extLst>
          </p:cNvPr>
          <p:cNvSpPr txBox="1"/>
          <p:nvPr/>
        </p:nvSpPr>
        <p:spPr>
          <a:xfrm>
            <a:off x="3626536" y="1605014"/>
            <a:ext cx="21646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2</a:t>
            </a:r>
          </a:p>
          <a:p>
            <a:endParaRPr lang="ru-RU" sz="2800" b="1" dirty="0"/>
          </a:p>
          <a:p>
            <a:r>
              <a:rPr lang="ru-RU" sz="2800" dirty="0"/>
              <a:t>Более углублённая разработка 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234700A-3433-476B-AB5C-20E20AD7A917}"/>
              </a:ext>
            </a:extLst>
          </p:cNvPr>
          <p:cNvSpPr txBox="1"/>
          <p:nvPr/>
        </p:nvSpPr>
        <p:spPr>
          <a:xfrm>
            <a:off x="6472995" y="1605014"/>
            <a:ext cx="21122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3</a:t>
            </a:r>
          </a:p>
          <a:p>
            <a:endParaRPr lang="ru-RU" sz="2800" b="1" dirty="0"/>
          </a:p>
          <a:p>
            <a:r>
              <a:rPr lang="ru-RU" sz="2800" dirty="0" smtClean="0"/>
              <a:t>Создание прототипа</a:t>
            </a:r>
            <a:endParaRPr lang="ru-RU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64F1D73-A8B9-4705-9187-8848B433B8D6}"/>
              </a:ext>
            </a:extLst>
          </p:cNvPr>
          <p:cNvSpPr txBox="1"/>
          <p:nvPr/>
        </p:nvSpPr>
        <p:spPr>
          <a:xfrm>
            <a:off x="9299866" y="1605014"/>
            <a:ext cx="2172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4</a:t>
            </a:r>
          </a:p>
          <a:p>
            <a:endParaRPr lang="ru-RU" sz="2800" b="1" dirty="0"/>
          </a:p>
          <a:p>
            <a:r>
              <a:rPr lang="ru-RU" sz="2800" dirty="0" smtClean="0"/>
              <a:t>Патентование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204678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335</Words>
  <Application>Microsoft Office PowerPoint</Application>
  <PresentationFormat>Произвольный</PresentationFormat>
  <Paragraphs>73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55</cp:revision>
  <dcterms:created xsi:type="dcterms:W3CDTF">2023-09-06T12:36:24Z</dcterms:created>
  <dcterms:modified xsi:type="dcterms:W3CDTF">2024-12-24T08:37:15Z</dcterms:modified>
</cp:coreProperties>
</file>