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embeddedFontLst>
    <p:embeddedFont>
      <p:font typeface="Nunito" panose="020B0604020202020204" charset="-52"/>
      <p:regular r:id="rId12"/>
      <p:bold r:id="rId13"/>
      <p:italic r:id="rId14"/>
      <p:bold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D5E"/>
    <a:srgbClr val="4D3C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408" autoAdjust="0"/>
  </p:normalViewPr>
  <p:slideViewPr>
    <p:cSldViewPr snapToGrid="0">
      <p:cViewPr varScale="1">
        <p:scale>
          <a:sx n="86" d="100"/>
          <a:sy n="86" d="100"/>
        </p:scale>
        <p:origin x="714" y="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rqX0zPbFIU2QixyELhYoDGyAzDuVaevB2E8Uw9Tw-iw/edit?usp=sharing"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2aw/91b294bbdd1d4496b32fd7dc75fd0f42"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2aw/135a5aaf58f84f15ad9ad5c183df08fa"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solidFill>
                  <a:schemeClr val="dk1"/>
                </a:solidFill>
              </a:rPr>
              <a:t>В презентации вы можете использовать любой дизайн, который вам нравится. Данный шаблон предназначен для копирования!</a:t>
            </a:r>
            <a:br>
              <a:rPr lang="ru">
                <a:solidFill>
                  <a:schemeClr val="dk1"/>
                </a:solidFill>
              </a:rPr>
            </a:br>
            <a:r>
              <a:rPr lang="ru">
                <a:solidFill>
                  <a:schemeClr val="dk1"/>
                </a:solidFill>
              </a:rPr>
              <a:t/>
            </a:r>
            <a:br>
              <a:rPr lang="ru">
                <a:solidFill>
                  <a:schemeClr val="dk1"/>
                </a:solidFill>
              </a:rPr>
            </a:br>
            <a:r>
              <a:rPr lang="ru">
                <a:solidFill>
                  <a:schemeClr val="dk1"/>
                </a:solidFill>
              </a:rPr>
              <a:t>На титульном слайде укажите: </a:t>
            </a:r>
            <a:br>
              <a:rPr lang="ru">
                <a:solidFill>
                  <a:schemeClr val="dk1"/>
                </a:solidFill>
              </a:rPr>
            </a:br>
            <a:r>
              <a:rPr lang="ru">
                <a:solidFill>
                  <a:schemeClr val="dk1"/>
                </a:solidFill>
              </a:rPr>
              <a:t>- название вашего проекта</a:t>
            </a:r>
            <a:br>
              <a:rPr lang="ru">
                <a:solidFill>
                  <a:schemeClr val="dk1"/>
                </a:solidFill>
              </a:rPr>
            </a:br>
            <a:r>
              <a:rPr lang="ru">
                <a:solidFill>
                  <a:schemeClr val="dk1"/>
                </a:solidFill>
              </a:rPr>
              <a:t>- ваш вуз (принятую аббревиатуру)</a:t>
            </a:r>
            <a:br>
              <a:rPr lang="ru">
                <a:solidFill>
                  <a:schemeClr val="dk1"/>
                </a:solidFill>
              </a:rPr>
            </a:br>
            <a:r>
              <a:rPr lang="ru">
                <a:solidFill>
                  <a:schemeClr val="dk1"/>
                </a:solidFill>
              </a:rPr>
              <a:t>- тип разработки (он должен быть указан по умолчанию)</a:t>
            </a:r>
            <a:endParaRPr>
              <a:solidFill>
                <a:schemeClr val="dk1"/>
              </a:solidFill>
            </a:endParaRPr>
          </a:p>
          <a:p>
            <a:pPr marL="0" lvl="0" indent="0" algn="l" rtl="0">
              <a:spcBef>
                <a:spcPts val="0"/>
              </a:spcBef>
              <a:spcAft>
                <a:spcPts val="0"/>
              </a:spcAft>
              <a:buClr>
                <a:schemeClr val="dk1"/>
              </a:buClr>
              <a:buSzPts val="1100"/>
              <a:buFont typeface="Arial"/>
              <a:buNone/>
            </a:pPr>
            <a:r>
              <a:rPr lang="ru">
                <a:solidFill>
                  <a:schemeClr val="dk1"/>
                </a:solidFill>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a:solidFill>
                  <a:schemeClr val="hlink"/>
                </a:solidFill>
                <a:hlinkClick r:id="rId3"/>
              </a:rPr>
              <a:t>https://docs.google.com/presentation/d/1rqX0zPbFIU2QixyELhYoDGyAzDuVaevB2E8Uw9Tw-iw/edit?usp=sharing</a:t>
            </a:r>
            <a:r>
              <a:rPr lang="ru">
                <a:solidFill>
                  <a:schemeClr val="dk1"/>
                </a:solidFill>
              </a:rPr>
              <a:t>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fe49c100d1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fe49c100d1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ru" b="1" dirty="0">
                <a:solidFill>
                  <a:schemeClr val="dk1"/>
                </a:solidFill>
                <a:highlight>
                  <a:srgbClr val="FFFF00"/>
                </a:highlight>
              </a:rPr>
              <a:t>Перед заполнением слайда обратите внимание на статьи о заполнении паспорта проектной идеи и об ошибках при его заполнении</a:t>
            </a:r>
            <a:endParaRPr b="1" dirty="0">
              <a:solidFill>
                <a:schemeClr val="dk1"/>
              </a:solidFill>
              <a:highlight>
                <a:srgbClr val="FFFF00"/>
              </a:highlight>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Как заполнять паспорт проекта </a:t>
            </a:r>
            <a:r>
              <a:rPr lang="ru" u="sng" dirty="0">
                <a:solidFill>
                  <a:srgbClr val="1155CC"/>
                </a:solidFill>
                <a:latin typeface="Nunito"/>
                <a:ea typeface="Nunito"/>
                <a:cs typeface="Nunito"/>
                <a:sym typeface="Nunito"/>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https://www.notion.so/intensive22aw/91b294bbdd1d4496b32fd7dc75fd0f42</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Ошибки при заполнении паспорта проекта </a:t>
            </a:r>
            <a:r>
              <a:rPr lang="ru" u="sng" dirty="0">
                <a:solidFill>
                  <a:srgbClr val="1155CC"/>
                </a:solidFill>
                <a:latin typeface="Nunito"/>
                <a:ea typeface="Nunito"/>
                <a:cs typeface="Nunito"/>
                <a:sym typeface="Nunito"/>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https://www.notion.so/intensive22aw/135a5aaf58f84f15ad9ad5c183df08fa</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0" lvl="0" indent="0" algn="l" rtl="0">
              <a:lnSpc>
                <a:spcPct val="115000"/>
              </a:lnSpc>
              <a:spcBef>
                <a:spcPts val="1200"/>
              </a:spcBef>
              <a:spcAft>
                <a:spcPts val="0"/>
              </a:spcAft>
              <a:buClr>
                <a:schemeClr val="dk1"/>
              </a:buClr>
              <a:buSzPts val="1100"/>
              <a:buFont typeface="Arial"/>
              <a:buNone/>
            </a:pPr>
            <a:r>
              <a:rPr lang="ru" b="1" dirty="0">
                <a:solidFill>
                  <a:schemeClr val="dk1"/>
                </a:solidFill>
              </a:rPr>
              <a:t>Проблема, которую вы решаете, не существует в вакууме.</a:t>
            </a:r>
            <a:endParaRPr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b="1" dirty="0">
                <a:solidFill>
                  <a:schemeClr val="dk1"/>
                </a:solidFill>
              </a:rPr>
              <a:t>Проблема возникает не на пустом месте.</a:t>
            </a:r>
            <a:endParaRPr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b="1" dirty="0">
                <a:solidFill>
                  <a:schemeClr val="dk1"/>
                </a:solidFill>
              </a:rPr>
              <a:t>Хороший индикатор:</a:t>
            </a:r>
            <a:r>
              <a:rPr lang="ru" dirty="0">
                <a:solidFill>
                  <a:schemeClr val="dk1"/>
                </a:solidFill>
              </a:rPr>
              <a:t> пользователь вынужден тратить дополнительное время, деньги, нервы, здоровье, чтобы решить свою первоначальную задачу.</a:t>
            </a:r>
            <a:endParaRPr dirty="0">
              <a:solidFill>
                <a:schemeClr val="dk1"/>
              </a:solidFill>
            </a:endParaRPr>
          </a:p>
          <a:p>
            <a:pPr marL="0" lvl="0" indent="0" algn="l" rtl="0">
              <a:lnSpc>
                <a:spcPct val="115000"/>
              </a:lnSpc>
              <a:spcBef>
                <a:spcPts val="1200"/>
              </a:spcBef>
              <a:spcAft>
                <a:spcPts val="1200"/>
              </a:spcAft>
              <a:buNone/>
            </a:pPr>
            <a:r>
              <a:rPr lang="ru" dirty="0">
                <a:solidFill>
                  <a:schemeClr val="dk1"/>
                </a:solidFill>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fe49c100d1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fe49c100d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p>
          <a:p>
            <a:pPr marL="0" lvl="0" indent="0" algn="l" rtl="0">
              <a:spcBef>
                <a:spcPts val="0"/>
              </a:spcBef>
              <a:spcAft>
                <a:spcPts val="0"/>
              </a:spcAft>
              <a:buNone/>
            </a:pPr>
            <a:r>
              <a:rPr lang="ru"/>
              <a:t>Аналоги продукта бываю полными (прямые конкуренты) и частичными (косвенные конкуренты).</a:t>
            </a:r>
            <a:endParaRPr/>
          </a:p>
          <a:p>
            <a:pPr marL="0" lvl="0" indent="0" algn="l" rtl="0">
              <a:spcBef>
                <a:spcPts val="0"/>
              </a:spcBef>
              <a:spcAft>
                <a:spcPts val="0"/>
              </a:spcAft>
              <a:buNone/>
            </a:pPr>
            <a:endParaRPr/>
          </a:p>
          <a:p>
            <a:pPr marL="0" lvl="0" indent="0" algn="l" rtl="0">
              <a:spcBef>
                <a:spcPts val="0"/>
              </a:spcBef>
              <a:spcAft>
                <a:spcPts val="0"/>
              </a:spcAft>
              <a:buNone/>
            </a:pPr>
            <a:r>
              <a:rPr lang="ru" b="1"/>
              <a:t>Полные аналоги</a:t>
            </a:r>
            <a:r>
              <a:rPr lang="ru"/>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Частичными аналогами</a:t>
            </a:r>
            <a:r>
              <a:rPr lang="ru">
                <a:solidFill>
                  <a:schemeClr val="dk1"/>
                </a:solidFill>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endParaRPr>
          </a:p>
          <a:p>
            <a:pPr marL="0" lvl="0" indent="0" algn="l" rtl="0">
              <a:spcBef>
                <a:spcPts val="1200"/>
              </a:spcBef>
              <a:spcAft>
                <a:spcPts val="0"/>
              </a:spcAft>
              <a:buNone/>
            </a:pPr>
            <a:r>
              <a:rPr lang="ru"/>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t>чем ваш проект отличается от аналогов, в чем превосходит их и как это помогает решать заявленную проблему.</a:t>
            </a:r>
            <a:endParaRPr b="1"/>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fe49c100d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fe49c100d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dirty="0"/>
              <a:t>Мы используем такой шаблон формулировки решения, но не настаиваем на нем: </a:t>
            </a:r>
            <a:endParaRPr dirty="0"/>
          </a:p>
          <a:p>
            <a:pPr marL="0" lvl="0" indent="0" algn="l" rtl="0">
              <a:spcBef>
                <a:spcPts val="0"/>
              </a:spcBef>
              <a:spcAft>
                <a:spcPts val="0"/>
              </a:spcAft>
              <a:buNone/>
            </a:pPr>
            <a:r>
              <a:rPr lang="ru" i="1" dirty="0"/>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dirty="0"/>
          </a:p>
          <a:p>
            <a:pPr marL="0" lvl="0" indent="0" algn="l" rtl="0">
              <a:spcBef>
                <a:spcPts val="0"/>
              </a:spcBef>
              <a:spcAft>
                <a:spcPts val="0"/>
              </a:spcAft>
              <a:buNone/>
            </a:pPr>
            <a:endParaRPr dirty="0"/>
          </a:p>
          <a:p>
            <a:pPr marL="0" lvl="0" indent="0" algn="l" rtl="0">
              <a:spcBef>
                <a:spcPts val="0"/>
              </a:spcBef>
              <a:spcAft>
                <a:spcPts val="0"/>
              </a:spcAft>
              <a:buNone/>
            </a:pPr>
            <a:r>
              <a:rPr lang="ru" dirty="0"/>
              <a:t>Так или иначе, из описания вашего решения должно быть понятно следующее:</a:t>
            </a:r>
            <a:endParaRPr dirty="0"/>
          </a:p>
          <a:p>
            <a:pPr marL="457200" lvl="0" indent="-298450" algn="l" rtl="0">
              <a:spcBef>
                <a:spcPts val="0"/>
              </a:spcBef>
              <a:spcAft>
                <a:spcPts val="0"/>
              </a:spcAft>
              <a:buSzPts val="1100"/>
              <a:buChar char="-"/>
            </a:pPr>
            <a:r>
              <a:rPr lang="ru" dirty="0"/>
              <a:t>чья проблема решается</a:t>
            </a:r>
            <a:endParaRPr dirty="0"/>
          </a:p>
          <a:p>
            <a:pPr marL="457200" lvl="0" indent="-298450" algn="l" rtl="0">
              <a:spcBef>
                <a:spcPts val="0"/>
              </a:spcBef>
              <a:spcAft>
                <a:spcPts val="0"/>
              </a:spcAft>
              <a:buSzPts val="1100"/>
              <a:buChar char="-"/>
            </a:pPr>
            <a:r>
              <a:rPr lang="ru" dirty="0"/>
              <a:t>что это за проблема</a:t>
            </a:r>
            <a:endParaRPr dirty="0"/>
          </a:p>
          <a:p>
            <a:pPr marL="457200" lvl="0" indent="-298450" algn="l" rtl="0">
              <a:spcBef>
                <a:spcPts val="0"/>
              </a:spcBef>
              <a:spcAft>
                <a:spcPts val="0"/>
              </a:spcAft>
              <a:buSzPts val="1100"/>
              <a:buChar char="-"/>
            </a:pPr>
            <a:r>
              <a:rPr lang="ru" dirty="0"/>
              <a:t>что представляет собой ваше решение</a:t>
            </a:r>
            <a:endParaRPr dirty="0"/>
          </a:p>
          <a:p>
            <a:pPr marL="457200" lvl="0" indent="-298450" algn="l" rtl="0">
              <a:spcBef>
                <a:spcPts val="0"/>
              </a:spcBef>
              <a:spcAft>
                <a:spcPts val="0"/>
              </a:spcAft>
              <a:buSzPts val="1100"/>
              <a:buChar char="-"/>
            </a:pPr>
            <a:r>
              <a:rPr lang="ru" dirty="0"/>
              <a:t>чем оно лучше аналогичных</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ru" dirty="0"/>
              <a:t>Например</a:t>
            </a:r>
            <a:endParaRPr dirty="0"/>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Для </a:t>
            </a:r>
            <a:r>
              <a:rPr lang="ru" b="1" dirty="0">
                <a:solidFill>
                  <a:schemeClr val="dk1"/>
                </a:solidFill>
              </a:rPr>
              <a:t>&lt;мам с колясками&gt;</a:t>
            </a:r>
            <a:r>
              <a:rPr lang="ru" dirty="0">
                <a:solidFill>
                  <a:schemeClr val="dk1"/>
                </a:solidFill>
              </a:rPr>
              <a: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которым нужно </a:t>
            </a:r>
            <a:r>
              <a:rPr lang="ru" b="1" dirty="0">
                <a:solidFill>
                  <a:schemeClr val="dk1"/>
                </a:solidFill>
              </a:rPr>
              <a:t>&lt;два раза в день гулять с ребенком&gt;</a:t>
            </a:r>
            <a:r>
              <a:rPr lang="ru" dirty="0">
                <a:solidFill>
                  <a:schemeClr val="dk1"/>
                </a:solidFill>
              </a:rPr>
              <a: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наше </a:t>
            </a:r>
            <a:r>
              <a:rPr lang="ru" b="1" dirty="0">
                <a:solidFill>
                  <a:schemeClr val="dk1"/>
                </a:solidFill>
              </a:rPr>
              <a:t>&lt;мобильное приложение&gt;</a:t>
            </a:r>
            <a:endParaRPr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будет </a:t>
            </a:r>
            <a:r>
              <a:rPr lang="ru" b="1" dirty="0">
                <a:solidFill>
                  <a:schemeClr val="dk1"/>
                </a:solidFill>
              </a:rPr>
              <a:t>&lt;строить удобные и интересные пешеходные маршруты прогулок&gt;.</a:t>
            </a:r>
            <a:endParaRPr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В отличие от </a:t>
            </a:r>
            <a:r>
              <a:rPr lang="ru" b="1" dirty="0">
                <a:solidFill>
                  <a:schemeClr val="dk1"/>
                </a:solidFill>
              </a:rPr>
              <a:t>&lt;Яндекс.Карт, Google Maps и 2Gis&gt;</a:t>
            </a:r>
            <a:r>
              <a:rPr lang="ru" dirty="0">
                <a:solidFill>
                  <a:schemeClr val="dk1"/>
                </a:solidFill>
              </a:rPr>
              <a:t>, наше приложение будет лучше тем,</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что </a:t>
            </a:r>
            <a:r>
              <a:rPr lang="ru" b="1" dirty="0">
                <a:solidFill>
                  <a:schemeClr val="dk1"/>
                </a:solidFill>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dirty="0">
              <a:solidFill>
                <a:schemeClr val="dk1"/>
              </a:solidFill>
            </a:endParaRPr>
          </a:p>
          <a:p>
            <a:pPr marL="0" lvl="0" indent="0" algn="l" rtl="0">
              <a:spcBef>
                <a:spcPts val="120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290baae576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290baae576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fe49c100d1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fe49c100d1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ru">
                <a:solidFill>
                  <a:schemeClr val="dk1"/>
                </a:solidFill>
              </a:rPr>
              <a:t>Вовлеченные стороны — это те, на кого влияет проблемная ситуация, или кто как-либо влияет на проект. В принципе, если достаточно подробно пройдена стадия работы с проблемой, многих, если не всех из них вы уже выявили. Иногда вовлеченные стороны называют стейкхолдерами.</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Зачем их искать?</a:t>
            </a:r>
            <a:r>
              <a:rPr lang="ru">
                <a:solidFill>
                  <a:schemeClr val="dk1"/>
                </a:solidFill>
              </a:rPr>
              <a:t> Это необходимо, чтобы максимально учесть требования к решению, чтобы оно стало и правда реалистичным, встраивающимся в реальную жизнь реальных людей.</a:t>
            </a:r>
            <a:endParaRPr>
              <a:solidFill>
                <a:schemeClr val="dk1"/>
              </a:solidFill>
            </a:endParaRPr>
          </a:p>
          <a:p>
            <a:pPr marL="0" lvl="0" indent="0" algn="l" rtl="0">
              <a:spcBef>
                <a:spcPts val="1200"/>
              </a:spcBef>
              <a:spcAft>
                <a:spcPts val="0"/>
              </a:spcAft>
              <a:buNone/>
            </a:pPr>
            <a:r>
              <a:rPr lang="ru"/>
              <a:t>Слайд можно оформить в виде простой таблицы, из которой </a:t>
            </a:r>
            <a:r>
              <a:rPr lang="ru" b="1"/>
              <a:t>понятны интересы стейкхолдеров и как они могут повлиять</a:t>
            </a:r>
            <a:r>
              <a:rPr lang="ru"/>
              <a:t> на развитие проекта. Мы не ограничиваем вас в шаблоне — простой поиск в интернете даст вам массу вариантов, используйте тот, который для вас подходит.</a:t>
            </a:r>
            <a:endParaRPr/>
          </a:p>
          <a:p>
            <a:pPr marL="0" lvl="0" indent="0" algn="l" rtl="0">
              <a:spcBef>
                <a:spcPts val="0"/>
              </a:spcBef>
              <a:spcAft>
                <a:spcPts val="0"/>
              </a:spcAft>
              <a:buNone/>
            </a:pPr>
            <a:r>
              <a:rPr lang="ru"/>
              <a:t>Если вы достаточно хорошо изучили проблему, можете изложить свои наблюдения в виде диаграммы связей</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fe49c100d1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fe49c100d1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Слайд с командой — это ваш способ представиться и показать, что вы способны справиться с поставленной задачей.</a:t>
            </a:r>
            <a:endParaRPr/>
          </a:p>
          <a:p>
            <a:pPr marL="0" lvl="0" indent="0" algn="l" rtl="0">
              <a:spcBef>
                <a:spcPts val="0"/>
              </a:spcBef>
              <a:spcAft>
                <a:spcPts val="0"/>
              </a:spcAft>
              <a:buNone/>
            </a:pPr>
            <a:r>
              <a:rPr lang="ru"/>
              <a:t>Обычно здесь размещают фотографии, указывают, как кого зовут, должность в проекте</a:t>
            </a:r>
            <a:endParaRPr/>
          </a:p>
          <a:p>
            <a:pPr marL="0" lvl="0" indent="0" algn="l" rtl="0">
              <a:spcBef>
                <a:spcPts val="0"/>
              </a:spcBef>
              <a:spcAft>
                <a:spcPts val="0"/>
              </a:spcAft>
              <a:buNone/>
            </a:pPr>
            <a:r>
              <a:rPr lang="ru"/>
              <a:t>Уместно рассказать о каких-то компетенциях и достижениях (если они у вас есть). Главное, чтобы эти они имели отношение к тому, что вы делаете. </a:t>
            </a:r>
            <a:endParaRPr/>
          </a:p>
          <a:p>
            <a:pPr marL="0" lvl="0" indent="0" algn="l" rtl="0">
              <a:spcBef>
                <a:spcPts val="0"/>
              </a:spcBef>
              <a:spcAft>
                <a:spcPts val="0"/>
              </a:spcAft>
              <a:buNone/>
            </a:pPr>
            <a:r>
              <a:rPr lang="ru" i="1"/>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ru">
                <a:solidFill>
                  <a:schemeClr val="dk1"/>
                </a:solidFill>
              </a:rPr>
              <a:t>Но ни в коем случае ничего не придумывайте и не вводите ваших зрителей в заблуждение!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fe49c100d1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fe49c100d1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На этом слайде вы можете выписать вопросы, которые появились у вас на начальном этапе работы над проектом.</a:t>
            </a:r>
            <a:endParaRPr/>
          </a:p>
          <a:p>
            <a:pPr marL="0" lvl="0" indent="0" algn="l" rtl="0">
              <a:spcBef>
                <a:spcPts val="0"/>
              </a:spcBef>
              <a:spcAft>
                <a:spcPts val="0"/>
              </a:spcAft>
              <a:buNone/>
            </a:pPr>
            <a:r>
              <a:rPr lang="ru"/>
              <a:t>Постарайтесь воздержаться от вопросов вроде где нам рекламировать ваш продукт или как бороться с конкурентами — пока никакого продукта нет, эти вопросы преждевременны.</a:t>
            </a:r>
            <a:endParaRPr/>
          </a:p>
          <a:p>
            <a:pPr marL="0" lvl="0" indent="0" algn="l" rtl="0">
              <a:spcBef>
                <a:spcPts val="0"/>
              </a:spcBef>
              <a:spcAft>
                <a:spcPts val="0"/>
              </a:spcAft>
              <a:buNone/>
            </a:pPr>
            <a:endParaRPr/>
          </a:p>
          <a:p>
            <a:pPr marL="0" lvl="0" indent="0" algn="l" rtl="0">
              <a:spcBef>
                <a:spcPts val="0"/>
              </a:spcBef>
              <a:spcAft>
                <a:spcPts val="0"/>
              </a:spcAft>
              <a:buNone/>
            </a:pPr>
            <a:r>
              <a:rPr lang="ru"/>
              <a:t>Обсудите с командой, как будете проводить исследование, и выпишите то, что осталось для вас непонятным.</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fe49c100d1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fe49c100d1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ЭТОТ СЛАЙД ЗАПОЛНЯЕТСЯ СОВМЕСТНО С ЭКСПЕРТАМИ ВО ВРЕМЯ КОНСУЛЬТАЦИИ</a:t>
            </a:r>
            <a:endParaRPr/>
          </a:p>
          <a:p>
            <a:pPr marL="0" lvl="0" indent="0" algn="l" rtl="0">
              <a:spcBef>
                <a:spcPts val="0"/>
              </a:spcBef>
              <a:spcAft>
                <a:spcPts val="0"/>
              </a:spcAft>
              <a:buNone/>
            </a:pPr>
            <a:r>
              <a:rPr lang="ru"/>
              <a:t>ПОКА ОСТАВЬТЕ ЕГО ПУСТЫМ</a:t>
            </a:r>
            <a:endParaRPr/>
          </a:p>
          <a:p>
            <a:pPr marL="0" lvl="0" indent="0" algn="l" rtl="0">
              <a:spcBef>
                <a:spcPts val="0"/>
              </a:spcBef>
              <a:spcAft>
                <a:spcPts val="0"/>
              </a:spcAft>
              <a:buNone/>
            </a:pPr>
            <a:endParaRPr/>
          </a:p>
          <a:p>
            <a:pPr marL="0" lvl="0" indent="0" algn="l" rtl="0">
              <a:spcBef>
                <a:spcPts val="0"/>
              </a:spcBef>
              <a:spcAft>
                <a:spcPts val="0"/>
              </a:spcAft>
              <a:buNone/>
            </a:pPr>
            <a:r>
              <a:rPr lang="ru"/>
              <a:t>Дальше у вас этап исследование … если у вас уже есть понимание, каким образов вы проверите актуальность вашей идей: с кем будете проводить интервью, как изучите проблему, которую решает ваш проект - напишите об этом на этом слайде. Во время консультаций эксперты помогут вам уточнить задачи.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4D3C8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95590" y="833717"/>
            <a:ext cx="8062610" cy="1594343"/>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US" b="1" dirty="0" err="1" smtClean="0">
                <a:solidFill>
                  <a:schemeClr val="bg1"/>
                </a:solidFill>
                <a:latin typeface="Nunito"/>
                <a:ea typeface="Nunito"/>
                <a:cs typeface="Nunito"/>
                <a:sym typeface="Nunito"/>
              </a:rPr>
              <a:t>EchoStart</a:t>
            </a:r>
            <a:r>
              <a:rPr lang="ru-RU" b="1" dirty="0" smtClean="0">
                <a:solidFill>
                  <a:schemeClr val="bg1"/>
                </a:solidFill>
                <a:latin typeface="Nunito"/>
                <a:ea typeface="Nunito"/>
                <a:cs typeface="Nunito"/>
                <a:sym typeface="Nunito"/>
              </a:rPr>
              <a:t/>
            </a:r>
            <a:br>
              <a:rPr lang="ru-RU" b="1" dirty="0" smtClean="0">
                <a:solidFill>
                  <a:schemeClr val="bg1"/>
                </a:solidFill>
                <a:latin typeface="Nunito"/>
                <a:ea typeface="Nunito"/>
                <a:cs typeface="Nunito"/>
                <a:sym typeface="Nunito"/>
              </a:rPr>
            </a:br>
            <a:r>
              <a:rPr lang="en-US" b="1" dirty="0" smtClean="0">
                <a:solidFill>
                  <a:schemeClr val="bg1"/>
                </a:solidFill>
                <a:latin typeface="Nunito"/>
                <a:ea typeface="Nunito"/>
                <a:cs typeface="Nunito"/>
                <a:sym typeface="Nunito"/>
              </a:rPr>
              <a:t> media</a:t>
            </a:r>
            <a:endParaRPr b="1" dirty="0">
              <a:solidFill>
                <a:schemeClr val="bg1"/>
              </a:solidFill>
              <a:latin typeface="Nunito"/>
              <a:ea typeface="Nunito"/>
              <a:cs typeface="Nunito"/>
              <a:sym typeface="Nunito"/>
            </a:endParaRPr>
          </a:p>
        </p:txBody>
      </p:sp>
      <p:sp>
        <p:nvSpPr>
          <p:cNvPr id="56" name="Google Shape;56;p13"/>
          <p:cNvSpPr txBox="1">
            <a:spLocks noGrp="1"/>
          </p:cNvSpPr>
          <p:nvPr>
            <p:ph type="subTitle" idx="1"/>
          </p:nvPr>
        </p:nvSpPr>
        <p:spPr>
          <a:xfrm>
            <a:off x="311700" y="4116400"/>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dirty="0">
                <a:solidFill>
                  <a:srgbClr val="F6AD5E"/>
                </a:solidFill>
                <a:latin typeface="Nunito"/>
                <a:ea typeface="Nunito"/>
                <a:cs typeface="Nunito"/>
                <a:sym typeface="Nunito"/>
              </a:rPr>
              <a:t>Инициативная разработка</a:t>
            </a:r>
            <a:endParaRPr dirty="0">
              <a:solidFill>
                <a:srgbClr val="F6AD5E"/>
              </a:solidFill>
              <a:latin typeface="Nunito"/>
              <a:ea typeface="Nunito"/>
              <a:cs typeface="Nunito"/>
              <a:sym typeface="Nunito"/>
            </a:endParaRPr>
          </a:p>
        </p:txBody>
      </p:sp>
      <p:sp>
        <p:nvSpPr>
          <p:cNvPr id="3" name="Овал 2"/>
          <p:cNvSpPr/>
          <p:nvPr/>
        </p:nvSpPr>
        <p:spPr>
          <a:xfrm>
            <a:off x="676345" y="187247"/>
            <a:ext cx="726141" cy="726141"/>
          </a:xfrm>
          <a:prstGeom prst="ellipse">
            <a:avLst/>
          </a:prstGeom>
          <a:solidFill>
            <a:srgbClr val="F6AD5E"/>
          </a:solidFill>
          <a:ln>
            <a:solidFill>
              <a:srgbClr val="F6AD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Овал 7"/>
          <p:cNvSpPr/>
          <p:nvPr/>
        </p:nvSpPr>
        <p:spPr>
          <a:xfrm>
            <a:off x="119209" y="987988"/>
            <a:ext cx="427201" cy="428239"/>
          </a:xfrm>
          <a:prstGeom prst="ellipse">
            <a:avLst/>
          </a:prstGeom>
          <a:solidFill>
            <a:srgbClr val="F6AD5E"/>
          </a:solidFill>
          <a:ln>
            <a:solidFill>
              <a:srgbClr val="F6AD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 name="Рисунок 3"/>
          <p:cNvPicPr>
            <a:picLocks noChangeAspect="1"/>
          </p:cNvPicPr>
          <p:nvPr/>
        </p:nvPicPr>
        <p:blipFill rotWithShape="1">
          <a:blip r:embed="rId3"/>
          <a:srcRect b="14825"/>
          <a:stretch/>
        </p:blipFill>
        <p:spPr>
          <a:xfrm>
            <a:off x="2258562" y="187247"/>
            <a:ext cx="4613047" cy="3929153"/>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solidFill>
                  <a:schemeClr val="bg1"/>
                </a:solidFill>
                <a:latin typeface="Nunito"/>
                <a:ea typeface="Nunito"/>
                <a:cs typeface="Nunito"/>
                <a:sym typeface="Nunito"/>
              </a:rPr>
              <a:t>Пользователь и его проблема</a:t>
            </a:r>
            <a:endParaRPr dirty="0">
              <a:solidFill>
                <a:schemeClr val="bg1"/>
              </a:solidFill>
              <a:latin typeface="Nunito"/>
              <a:ea typeface="Nunito"/>
              <a:cs typeface="Nunito"/>
              <a:sym typeface="Nunito"/>
            </a:endParaRPr>
          </a:p>
        </p:txBody>
      </p:sp>
      <p:sp>
        <p:nvSpPr>
          <p:cNvPr id="63" name="Google Shape;63;p14"/>
          <p:cNvSpPr txBox="1">
            <a:spLocks noGrp="1"/>
          </p:cNvSpPr>
          <p:nvPr>
            <p:ph type="body" idx="1"/>
          </p:nvPr>
        </p:nvSpPr>
        <p:spPr>
          <a:xfrm>
            <a:off x="311700" y="1297441"/>
            <a:ext cx="6156007" cy="3416400"/>
          </a:xfrm>
          <a:prstGeom prst="rect">
            <a:avLst/>
          </a:prstGeom>
        </p:spPr>
        <p:txBody>
          <a:bodyPr spcFirstLastPara="1" wrap="square" lIns="91425" tIns="91425" rIns="91425" bIns="91425" anchor="t" anchorCtr="0">
            <a:normAutofit/>
          </a:bodyPr>
          <a:lstStyle/>
          <a:p>
            <a:pPr marL="0" lvl="0" indent="0">
              <a:buNone/>
            </a:pPr>
            <a:r>
              <a:rPr lang="ru-RU" dirty="0" smtClean="0">
                <a:solidFill>
                  <a:srgbClr val="F6AD5E"/>
                </a:solidFill>
                <a:latin typeface="Nunito"/>
                <a:ea typeface="Nunito"/>
                <a:cs typeface="Nunito"/>
                <a:sym typeface="Nunito"/>
              </a:rPr>
              <a:t>Когда начинающие </a:t>
            </a:r>
            <a:r>
              <a:rPr lang="ru-RU" dirty="0" err="1" smtClean="0">
                <a:solidFill>
                  <a:srgbClr val="F6AD5E"/>
                </a:solidFill>
                <a:latin typeface="Nunito"/>
                <a:ea typeface="Nunito"/>
                <a:cs typeface="Nunito"/>
                <a:sym typeface="Nunito"/>
              </a:rPr>
              <a:t>стартаперы</a:t>
            </a:r>
            <a:r>
              <a:rPr lang="ru-RU" dirty="0" smtClean="0">
                <a:solidFill>
                  <a:srgbClr val="F6AD5E"/>
                </a:solidFill>
                <a:latin typeface="Nunito"/>
                <a:ea typeface="Nunito"/>
                <a:cs typeface="Nunito"/>
                <a:sym typeface="Nunito"/>
              </a:rPr>
              <a:t> разрабатывают продукт, им необходимо проверить, сможет ли их продукт в полной мере помочь их целевой аудитории, а так же для дальнейшего развития нужно продвигать проект в массы. Но быстро набрать аудиторию и удержать ее на так-то просто, из-за чего развитие проекта замедлится или вовсе забудется из. </a:t>
            </a:r>
            <a:r>
              <a:rPr lang="ru-RU" dirty="0">
                <a:solidFill>
                  <a:srgbClr val="F6AD5E"/>
                </a:solidFill>
                <a:latin typeface="Nunito"/>
                <a:ea typeface="Nunito"/>
                <a:cs typeface="Nunito"/>
                <a:sym typeface="Nunito"/>
              </a:rPr>
              <a:t>Также </a:t>
            </a:r>
            <a:r>
              <a:rPr lang="ru-RU" dirty="0" smtClean="0">
                <a:solidFill>
                  <a:srgbClr val="F6AD5E"/>
                </a:solidFill>
                <a:latin typeface="Nunito"/>
                <a:ea typeface="Nunito"/>
                <a:cs typeface="Nunito"/>
                <a:sym typeface="Nunito"/>
              </a:rPr>
              <a:t>ввиду </a:t>
            </a:r>
            <a:r>
              <a:rPr lang="ru-RU" dirty="0">
                <a:solidFill>
                  <a:srgbClr val="F6AD5E"/>
                </a:solidFill>
                <a:latin typeface="Nunito"/>
                <a:ea typeface="Nunito"/>
                <a:cs typeface="Nunito"/>
                <a:sym typeface="Nunito"/>
              </a:rPr>
              <a:t>высокой конкуренции, людям тяжело добиться всеобщей известности. </a:t>
            </a:r>
            <a:endParaRPr lang="ru-RU" dirty="0" smtClean="0">
              <a:solidFill>
                <a:srgbClr val="F6AD5E"/>
              </a:solidFill>
              <a:latin typeface="Nunito"/>
              <a:ea typeface="Nunito"/>
              <a:cs typeface="Nunito"/>
              <a:sym typeface="Nunito"/>
            </a:endParaRPr>
          </a:p>
        </p:txBody>
      </p:sp>
      <p:sp>
        <p:nvSpPr>
          <p:cNvPr id="4" name="Овал 3"/>
          <p:cNvSpPr/>
          <p:nvPr/>
        </p:nvSpPr>
        <p:spPr>
          <a:xfrm>
            <a:off x="8002696" y="368304"/>
            <a:ext cx="726141" cy="726141"/>
          </a:xfrm>
          <a:prstGeom prst="ellipse">
            <a:avLst/>
          </a:prstGeom>
          <a:solidFill>
            <a:srgbClr val="F6AD5E"/>
          </a:solidFill>
          <a:ln>
            <a:solidFill>
              <a:srgbClr val="F6AD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Овал 4"/>
          <p:cNvSpPr/>
          <p:nvPr/>
        </p:nvSpPr>
        <p:spPr>
          <a:xfrm>
            <a:off x="8542408" y="1297441"/>
            <a:ext cx="372857" cy="361115"/>
          </a:xfrm>
          <a:prstGeom prst="ellipse">
            <a:avLst/>
          </a:prstGeom>
          <a:solidFill>
            <a:srgbClr val="F6AD5E"/>
          </a:solidFill>
          <a:ln>
            <a:solidFill>
              <a:srgbClr val="F6AD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Овал 5"/>
          <p:cNvSpPr/>
          <p:nvPr/>
        </p:nvSpPr>
        <p:spPr>
          <a:xfrm rot="16366559">
            <a:off x="6786728" y="3860370"/>
            <a:ext cx="956742" cy="906201"/>
          </a:xfrm>
          <a:prstGeom prst="ellipse">
            <a:avLst/>
          </a:prstGeom>
          <a:solidFill>
            <a:srgbClr val="F6AD5E"/>
          </a:solidFill>
          <a:ln>
            <a:solidFill>
              <a:srgbClr val="F6AD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Овал 6"/>
          <p:cNvSpPr/>
          <p:nvPr/>
        </p:nvSpPr>
        <p:spPr>
          <a:xfrm rot="16366559">
            <a:off x="7989963" y="1772794"/>
            <a:ext cx="372857" cy="361115"/>
          </a:xfrm>
          <a:prstGeom prst="ellipse">
            <a:avLst/>
          </a:prstGeom>
          <a:solidFill>
            <a:srgbClr val="F6AD5E"/>
          </a:solidFill>
          <a:ln>
            <a:solidFill>
              <a:srgbClr val="F6AD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Овал 7"/>
          <p:cNvSpPr/>
          <p:nvPr/>
        </p:nvSpPr>
        <p:spPr>
          <a:xfrm>
            <a:off x="8023566" y="3202169"/>
            <a:ext cx="726141" cy="726141"/>
          </a:xfrm>
          <a:prstGeom prst="ellipse">
            <a:avLst/>
          </a:prstGeom>
          <a:solidFill>
            <a:srgbClr val="F6AD5E"/>
          </a:solidFill>
          <a:ln>
            <a:solidFill>
              <a:srgbClr val="F6AD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Овал 8"/>
          <p:cNvSpPr/>
          <p:nvPr/>
        </p:nvSpPr>
        <p:spPr>
          <a:xfrm>
            <a:off x="8331103" y="4255764"/>
            <a:ext cx="372857" cy="361115"/>
          </a:xfrm>
          <a:prstGeom prst="ellipse">
            <a:avLst/>
          </a:prstGeom>
          <a:solidFill>
            <a:srgbClr val="F6AD5E"/>
          </a:solidFill>
          <a:ln>
            <a:solidFill>
              <a:srgbClr val="F6AD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8382926" y="2285876"/>
            <a:ext cx="613070" cy="588840"/>
          </a:xfrm>
          <a:prstGeom prst="ellipse">
            <a:avLst/>
          </a:prstGeom>
          <a:solidFill>
            <a:srgbClr val="F6AD5E"/>
          </a:solidFill>
          <a:ln>
            <a:solidFill>
              <a:srgbClr val="F6AD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solidFill>
                  <a:schemeClr val="bg1"/>
                </a:solidFill>
                <a:latin typeface="Nunito"/>
                <a:ea typeface="Nunito"/>
                <a:cs typeface="Nunito"/>
                <a:sym typeface="Nunito"/>
              </a:rPr>
              <a:t>Как проблема решается сейчас (аналоги решения)</a:t>
            </a:r>
            <a:endParaRPr dirty="0">
              <a:solidFill>
                <a:schemeClr val="bg1"/>
              </a:solidFill>
              <a:latin typeface="Nunito"/>
              <a:ea typeface="Nunito"/>
              <a:cs typeface="Nunito"/>
              <a:sym typeface="Nunito"/>
            </a:endParaRPr>
          </a:p>
        </p:txBody>
      </p:sp>
      <p:sp>
        <p:nvSpPr>
          <p:cNvPr id="69" name="Google Shape;69;p15"/>
          <p:cNvSpPr txBox="1">
            <a:spLocks noGrp="1"/>
          </p:cNvSpPr>
          <p:nvPr>
            <p:ph type="body" idx="1"/>
          </p:nvPr>
        </p:nvSpPr>
        <p:spPr>
          <a:xfrm>
            <a:off x="311700" y="1152475"/>
            <a:ext cx="4773000" cy="3798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sz="1600" dirty="0">
                <a:solidFill>
                  <a:srgbClr val="F6AD5E"/>
                </a:solidFill>
                <a:latin typeface="Nunito"/>
                <a:ea typeface="Nunito"/>
                <a:cs typeface="Nunito"/>
                <a:sym typeface="Nunito"/>
              </a:rPr>
              <a:t>Есть несколько подходов, каждый из которых имеет </a:t>
            </a:r>
            <a:r>
              <a:rPr lang="ru" sz="1600" dirty="0" smtClean="0">
                <a:solidFill>
                  <a:srgbClr val="F6AD5E"/>
                </a:solidFill>
                <a:latin typeface="Nunito"/>
                <a:ea typeface="Nunito"/>
                <a:cs typeface="Nunito"/>
                <a:sym typeface="Nunito"/>
              </a:rPr>
              <a:t>недостатки</a:t>
            </a:r>
          </a:p>
          <a:p>
            <a:pPr marL="0" lvl="0" indent="0" algn="l" rtl="0">
              <a:spcBef>
                <a:spcPts val="0"/>
              </a:spcBef>
              <a:spcAft>
                <a:spcPts val="0"/>
              </a:spcAft>
              <a:buNone/>
            </a:pPr>
            <a:endParaRPr lang="ru" sz="1600" dirty="0">
              <a:solidFill>
                <a:srgbClr val="F6AD5E"/>
              </a:solidFill>
              <a:latin typeface="Nunito"/>
              <a:ea typeface="Nunito"/>
              <a:cs typeface="Nunito"/>
              <a:sym typeface="Nunito"/>
            </a:endParaRPr>
          </a:p>
          <a:p>
            <a:pPr marL="0" lvl="0" indent="0" algn="l" rtl="0">
              <a:spcBef>
                <a:spcPts val="0"/>
              </a:spcBef>
              <a:spcAft>
                <a:spcPts val="0"/>
              </a:spcAft>
              <a:buNone/>
            </a:pPr>
            <a:r>
              <a:rPr lang="ru" sz="1600" dirty="0" smtClean="0">
                <a:solidFill>
                  <a:srgbClr val="F6AD5E"/>
                </a:solidFill>
                <a:latin typeface="Nunito"/>
                <a:ea typeface="Nunito"/>
                <a:cs typeface="Nunito"/>
                <a:sym typeface="Nunito"/>
              </a:rPr>
              <a:t>Разработать стратегию развития самостоятельно</a:t>
            </a:r>
            <a:endParaRPr lang="ru" sz="1400" dirty="0">
              <a:solidFill>
                <a:srgbClr val="980000"/>
              </a:solidFill>
              <a:latin typeface="Nunito"/>
              <a:ea typeface="Nunito"/>
              <a:cs typeface="Nunito"/>
              <a:sym typeface="Nunito"/>
            </a:endParaRPr>
          </a:p>
          <a:p>
            <a:pPr marL="0" lvl="0" indent="0" algn="l" rtl="0">
              <a:spcBef>
                <a:spcPts val="0"/>
              </a:spcBef>
              <a:spcAft>
                <a:spcPts val="0"/>
              </a:spcAft>
              <a:buNone/>
            </a:pPr>
            <a:r>
              <a:rPr lang="ru" sz="1400" dirty="0" smtClean="0">
                <a:solidFill>
                  <a:srgbClr val="980000"/>
                </a:solidFill>
                <a:latin typeface="Nunito"/>
                <a:ea typeface="Nunito"/>
                <a:cs typeface="Nunito"/>
                <a:sym typeface="Nunito"/>
              </a:rPr>
              <a:t>занимает много времени и сил</a:t>
            </a:r>
            <a:endParaRPr sz="1400" dirty="0">
              <a:solidFill>
                <a:srgbClr val="980000"/>
              </a:solidFill>
              <a:latin typeface="Nunito"/>
              <a:ea typeface="Nunito"/>
              <a:cs typeface="Nunito"/>
              <a:sym typeface="Nunito"/>
            </a:endParaRPr>
          </a:p>
          <a:p>
            <a:pPr marL="0" lvl="0" indent="0" algn="l" rtl="0">
              <a:spcBef>
                <a:spcPts val="1200"/>
              </a:spcBef>
              <a:spcAft>
                <a:spcPts val="0"/>
              </a:spcAft>
              <a:buNone/>
            </a:pPr>
            <a:r>
              <a:rPr lang="ru" sz="1600" dirty="0" smtClean="0">
                <a:solidFill>
                  <a:srgbClr val="F6AD5E"/>
                </a:solidFill>
                <a:latin typeface="Nunito"/>
                <a:ea typeface="Nunito"/>
                <a:cs typeface="Nunito"/>
                <a:sym typeface="Nunito"/>
              </a:rPr>
              <a:t>Нанять специалиста</a:t>
            </a:r>
            <a:r>
              <a:rPr lang="ru" sz="1600" dirty="0">
                <a:latin typeface="Nunito"/>
                <a:ea typeface="Nunito"/>
                <a:cs typeface="Nunito"/>
                <a:sym typeface="Nunito"/>
              </a:rPr>
              <a:t/>
            </a:r>
            <a:br>
              <a:rPr lang="ru" sz="1600" dirty="0">
                <a:latin typeface="Nunito"/>
                <a:ea typeface="Nunito"/>
                <a:cs typeface="Nunito"/>
                <a:sym typeface="Nunito"/>
              </a:rPr>
            </a:br>
            <a:r>
              <a:rPr lang="ru" sz="1400" dirty="0">
                <a:solidFill>
                  <a:srgbClr val="980000"/>
                </a:solidFill>
                <a:latin typeface="Nunito"/>
                <a:ea typeface="Nunito"/>
                <a:cs typeface="Nunito"/>
                <a:sym typeface="Nunito"/>
              </a:rPr>
              <a:t>это дороже </a:t>
            </a:r>
            <a:r>
              <a:rPr lang="ru" sz="1400" dirty="0" smtClean="0">
                <a:solidFill>
                  <a:srgbClr val="980000"/>
                </a:solidFill>
                <a:latin typeface="Nunito"/>
                <a:ea typeface="Nunito"/>
                <a:cs typeface="Nunito"/>
                <a:sym typeface="Nunito"/>
              </a:rPr>
              <a:t>и в самом начале пути может быть недоступно </a:t>
            </a:r>
            <a:endParaRPr sz="1400" dirty="0">
              <a:solidFill>
                <a:srgbClr val="980000"/>
              </a:solidFill>
              <a:latin typeface="Nunito"/>
              <a:ea typeface="Nunito"/>
              <a:cs typeface="Nunito"/>
              <a:sym typeface="Nunito"/>
            </a:endParaRPr>
          </a:p>
        </p:txBody>
      </p:sp>
      <p:sp>
        <p:nvSpPr>
          <p:cNvPr id="4" name="Овал 3"/>
          <p:cNvSpPr/>
          <p:nvPr/>
        </p:nvSpPr>
        <p:spPr>
          <a:xfrm rot="16366559">
            <a:off x="7776205" y="1338078"/>
            <a:ext cx="956742" cy="906201"/>
          </a:xfrm>
          <a:prstGeom prst="ellipse">
            <a:avLst/>
          </a:prstGeom>
          <a:solidFill>
            <a:srgbClr val="F6AD5E"/>
          </a:solidFill>
          <a:ln>
            <a:solidFill>
              <a:srgbClr val="F6AD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Овал 4"/>
          <p:cNvSpPr/>
          <p:nvPr/>
        </p:nvSpPr>
        <p:spPr>
          <a:xfrm rot="16366559">
            <a:off x="6816729" y="2536977"/>
            <a:ext cx="628945" cy="607602"/>
          </a:xfrm>
          <a:prstGeom prst="ellipse">
            <a:avLst/>
          </a:prstGeom>
          <a:solidFill>
            <a:srgbClr val="F6AD5E"/>
          </a:solidFill>
          <a:ln>
            <a:solidFill>
              <a:srgbClr val="F6AD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Овал 5"/>
          <p:cNvSpPr/>
          <p:nvPr/>
        </p:nvSpPr>
        <p:spPr>
          <a:xfrm rot="16366559">
            <a:off x="7706488" y="3476548"/>
            <a:ext cx="518037" cy="477277"/>
          </a:xfrm>
          <a:prstGeom prst="ellipse">
            <a:avLst/>
          </a:prstGeom>
          <a:solidFill>
            <a:srgbClr val="F6AD5E"/>
          </a:solidFill>
          <a:ln>
            <a:solidFill>
              <a:srgbClr val="F6AD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Овал 6"/>
          <p:cNvSpPr/>
          <p:nvPr/>
        </p:nvSpPr>
        <p:spPr>
          <a:xfrm rot="16366559">
            <a:off x="7269548" y="4333021"/>
            <a:ext cx="360660" cy="335006"/>
          </a:xfrm>
          <a:prstGeom prst="ellipse">
            <a:avLst/>
          </a:prstGeom>
          <a:solidFill>
            <a:srgbClr val="F6AD5E"/>
          </a:solidFill>
          <a:ln>
            <a:solidFill>
              <a:srgbClr val="F6AD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solidFill>
                  <a:schemeClr val="bg1"/>
                </a:solidFill>
                <a:latin typeface="Nunito"/>
                <a:ea typeface="Nunito"/>
                <a:cs typeface="Nunito"/>
                <a:sym typeface="Nunito"/>
              </a:rPr>
              <a:t>Решение</a:t>
            </a:r>
            <a:endParaRPr dirty="0">
              <a:solidFill>
                <a:schemeClr val="bg1"/>
              </a:solidFill>
              <a:latin typeface="Nunito"/>
              <a:ea typeface="Nunito"/>
              <a:cs typeface="Nunito"/>
              <a:sym typeface="Nunito"/>
            </a:endParaRPr>
          </a:p>
        </p:txBody>
      </p:sp>
      <p:sp>
        <p:nvSpPr>
          <p:cNvPr id="75" name="Google Shape;75;p16"/>
          <p:cNvSpPr txBox="1">
            <a:spLocks noGrp="1"/>
          </p:cNvSpPr>
          <p:nvPr>
            <p:ph type="body" idx="1"/>
          </p:nvPr>
        </p:nvSpPr>
        <p:spPr>
          <a:xfrm>
            <a:off x="311699" y="1152475"/>
            <a:ext cx="681393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dirty="0">
                <a:solidFill>
                  <a:srgbClr val="F6AD5E"/>
                </a:solidFill>
                <a:latin typeface="Nunito"/>
                <a:ea typeface="Nunito"/>
                <a:cs typeface="Nunito"/>
                <a:sym typeface="Nunito"/>
              </a:rPr>
              <a:t>Наше решение — </a:t>
            </a:r>
            <a:r>
              <a:rPr lang="ru" dirty="0" smtClean="0">
                <a:solidFill>
                  <a:srgbClr val="F6AD5E"/>
                </a:solidFill>
                <a:latin typeface="Nunito"/>
                <a:ea typeface="Nunito"/>
                <a:cs typeface="Nunito"/>
                <a:sym typeface="Nunito"/>
              </a:rPr>
              <a:t>создание универсального маршрута маршрута для продвижения, а так же собранный воедино материал, который может пригодиться при создании контента</a:t>
            </a:r>
            <a:r>
              <a:rPr lang="ru" dirty="0">
                <a:solidFill>
                  <a:srgbClr val="F6AD5E"/>
                </a:solidFill>
                <a:latin typeface="Nunito"/>
                <a:ea typeface="Nunito"/>
                <a:cs typeface="Nunito"/>
                <a:sym typeface="Nunito"/>
              </a:rPr>
              <a:t> — лишено недостатков существующих решений</a:t>
            </a:r>
            <a:r>
              <a:rPr lang="ru" dirty="0" smtClean="0">
                <a:solidFill>
                  <a:srgbClr val="F6AD5E"/>
                </a:solidFill>
                <a:latin typeface="Nunito"/>
                <a:ea typeface="Nunito"/>
                <a:cs typeface="Nunito"/>
                <a:sym typeface="Nunito"/>
              </a:rPr>
              <a:t>:</a:t>
            </a:r>
          </a:p>
          <a:p>
            <a:pPr marL="0" lvl="0" indent="0" algn="l" rtl="0">
              <a:spcBef>
                <a:spcPts val="0"/>
              </a:spcBef>
              <a:spcAft>
                <a:spcPts val="0"/>
              </a:spcAft>
              <a:buNone/>
            </a:pPr>
            <a:endParaRPr dirty="0">
              <a:solidFill>
                <a:srgbClr val="F6AD5E"/>
              </a:solidFill>
              <a:latin typeface="Nunito"/>
              <a:ea typeface="Nunito"/>
              <a:cs typeface="Nunito"/>
              <a:sym typeface="Nunito"/>
            </a:endParaRPr>
          </a:p>
          <a:p>
            <a:pPr marL="457200" lvl="0" indent="-342900" algn="l" rtl="0">
              <a:spcBef>
                <a:spcPts val="0"/>
              </a:spcBef>
              <a:spcAft>
                <a:spcPts val="0"/>
              </a:spcAft>
              <a:buClr>
                <a:srgbClr val="F6AD5E"/>
              </a:buClr>
              <a:buSzPts val="1800"/>
              <a:buFont typeface="Nunito"/>
              <a:buChar char="●"/>
            </a:pPr>
            <a:r>
              <a:rPr lang="ru-RU" dirty="0">
                <a:solidFill>
                  <a:srgbClr val="F6AD5E"/>
                </a:solidFill>
                <a:latin typeface="Nunito"/>
                <a:ea typeface="Nunito"/>
                <a:cs typeface="Nunito"/>
                <a:sym typeface="Nunito"/>
              </a:rPr>
              <a:t>с</a:t>
            </a:r>
            <a:r>
              <a:rPr lang="ru" dirty="0" smtClean="0">
                <a:solidFill>
                  <a:srgbClr val="F6AD5E"/>
                </a:solidFill>
                <a:latin typeface="Nunito"/>
                <a:ea typeface="Nunito"/>
                <a:cs typeface="Nunito"/>
                <a:sym typeface="Nunito"/>
              </a:rPr>
              <a:t>окращение времени для продвижения,</a:t>
            </a:r>
          </a:p>
          <a:p>
            <a:pPr>
              <a:buClr>
                <a:srgbClr val="F6AD5E"/>
              </a:buClr>
            </a:pPr>
            <a:r>
              <a:rPr lang="ru-RU" dirty="0">
                <a:solidFill>
                  <a:srgbClr val="F6AD5E"/>
                </a:solidFill>
                <a:latin typeface="Nunito"/>
                <a:ea typeface="Nunito"/>
                <a:cs typeface="Nunito"/>
                <a:sym typeface="Nunito"/>
              </a:rPr>
              <a:t>в</a:t>
            </a:r>
            <a:r>
              <a:rPr lang="ru-RU" dirty="0" smtClean="0">
                <a:solidFill>
                  <a:srgbClr val="F6AD5E"/>
                </a:solidFill>
                <a:latin typeface="Nunito"/>
                <a:ea typeface="Nunito"/>
                <a:cs typeface="Nunito"/>
                <a:sym typeface="Nunito"/>
              </a:rPr>
              <a:t>озможность быстрее реагировать на потребности ЦА,</a:t>
            </a:r>
            <a:endParaRPr dirty="0">
              <a:solidFill>
                <a:srgbClr val="F6AD5E"/>
              </a:solidFill>
              <a:latin typeface="Nunito"/>
              <a:ea typeface="Nunito"/>
              <a:cs typeface="Nunito"/>
              <a:sym typeface="Nunito"/>
            </a:endParaRPr>
          </a:p>
          <a:p>
            <a:pPr>
              <a:buClr>
                <a:srgbClr val="F6AD5E"/>
              </a:buClr>
            </a:pPr>
            <a:r>
              <a:rPr lang="ru-RU" dirty="0">
                <a:solidFill>
                  <a:srgbClr val="F6AD5E"/>
                </a:solidFill>
                <a:latin typeface="Nunito"/>
                <a:ea typeface="Nunito"/>
                <a:cs typeface="Nunito"/>
                <a:sym typeface="Nunito"/>
              </a:rPr>
              <a:t>м</a:t>
            </a:r>
            <a:r>
              <a:rPr lang="ru" dirty="0" smtClean="0">
                <a:solidFill>
                  <a:srgbClr val="F6AD5E"/>
                </a:solidFill>
                <a:latin typeface="Nunito"/>
                <a:ea typeface="Nunito"/>
                <a:cs typeface="Nunito"/>
                <a:sym typeface="Nunito"/>
              </a:rPr>
              <a:t>еньше финансовых затрат</a:t>
            </a:r>
            <a:r>
              <a:rPr lang="ru" dirty="0">
                <a:solidFill>
                  <a:srgbClr val="F6AD5E"/>
                </a:solidFill>
                <a:latin typeface="Nunito"/>
                <a:ea typeface="Nunito"/>
                <a:cs typeface="Nunito"/>
                <a:sym typeface="Nunito"/>
              </a:rPr>
              <a:t>.</a:t>
            </a:r>
            <a:endParaRPr dirty="0">
              <a:solidFill>
                <a:srgbClr val="F6AD5E"/>
              </a:solidFill>
              <a:latin typeface="Nunito"/>
              <a:ea typeface="Nunito"/>
              <a:cs typeface="Nunito"/>
              <a:sym typeface="Nunito"/>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solidFill>
                  <a:schemeClr val="bg1"/>
                </a:solidFill>
                <a:latin typeface="Nunito"/>
                <a:ea typeface="Nunito"/>
                <a:cs typeface="Nunito"/>
                <a:sym typeface="Nunito"/>
              </a:rPr>
              <a:t>Как это работает</a:t>
            </a:r>
            <a:endParaRPr dirty="0">
              <a:solidFill>
                <a:schemeClr val="bg1"/>
              </a:solidFill>
              <a:latin typeface="Nunito"/>
              <a:ea typeface="Nunito"/>
              <a:cs typeface="Nunito"/>
              <a:sym typeface="Nunito"/>
            </a:endParaRPr>
          </a:p>
        </p:txBody>
      </p:sp>
      <p:sp>
        <p:nvSpPr>
          <p:cNvPr id="81" name="Google Shape;81;p17"/>
          <p:cNvSpPr txBox="1">
            <a:spLocks noGrp="1"/>
          </p:cNvSpPr>
          <p:nvPr>
            <p:ph type="body" idx="1"/>
          </p:nvPr>
        </p:nvSpPr>
        <p:spPr>
          <a:xfrm>
            <a:off x="311700" y="1152475"/>
            <a:ext cx="3925500" cy="3702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RU" sz="1600" dirty="0" smtClean="0">
                <a:solidFill>
                  <a:srgbClr val="F6AD5E"/>
                </a:solidFill>
                <a:latin typeface="Nunito"/>
                <a:ea typeface="Nunito"/>
                <a:cs typeface="Nunito"/>
                <a:sym typeface="Nunito"/>
              </a:rPr>
              <a:t>Пользователь заходит в отдельный телеграмм канал. В нем по рубрикам  для упрощения навигации распределена необходимая информация и шаблоны. Пользователь выбирает тот шаблон, который лучше всего подходит под его цели и при необходимости вносит корректировки. </a:t>
            </a:r>
            <a:endParaRPr lang="ru-RU" sz="1600" dirty="0">
              <a:solidFill>
                <a:srgbClr val="F6AD5E"/>
              </a:solidFill>
              <a:latin typeface="Nunito"/>
              <a:ea typeface="Nunito"/>
              <a:cs typeface="Nunito"/>
              <a:sym typeface="Nunito"/>
            </a:endParaRPr>
          </a:p>
          <a:p>
            <a:pPr marL="0" lvl="0" indent="0" algn="l" rtl="0">
              <a:spcBef>
                <a:spcPts val="0"/>
              </a:spcBef>
              <a:spcAft>
                <a:spcPts val="0"/>
              </a:spcAft>
              <a:buNone/>
            </a:pPr>
            <a:endParaRPr sz="1600" dirty="0">
              <a:solidFill>
                <a:srgbClr val="F6AD5E"/>
              </a:solidFill>
              <a:latin typeface="Nunito"/>
              <a:ea typeface="Nunito"/>
              <a:cs typeface="Nunito"/>
              <a:sym typeface="Nunito"/>
            </a:endParaRPr>
          </a:p>
        </p:txBody>
      </p:sp>
      <p:sp>
        <p:nvSpPr>
          <p:cNvPr id="82" name="Google Shape;82;p17"/>
          <p:cNvSpPr txBox="1">
            <a:spLocks noGrp="1"/>
          </p:cNvSpPr>
          <p:nvPr>
            <p:ph type="body" idx="1"/>
          </p:nvPr>
        </p:nvSpPr>
        <p:spPr>
          <a:xfrm>
            <a:off x="4654800" y="1152475"/>
            <a:ext cx="3925500" cy="3598200"/>
          </a:xfrm>
          <a:prstGeom prst="rect">
            <a:avLst/>
          </a:prstGeom>
          <a:solidFill>
            <a:schemeClr val="lt2"/>
          </a:solidFill>
        </p:spPr>
        <p:txBody>
          <a:bodyPr spcFirstLastPara="1" wrap="square" lIns="91425" tIns="91425" rIns="91425" bIns="91425" anchor="t" anchorCtr="0">
            <a:normAutofit/>
          </a:bodyPr>
          <a:lstStyle/>
          <a:p>
            <a:pPr marL="0" lvl="0" indent="0" algn="l" rtl="0">
              <a:spcBef>
                <a:spcPts val="1200"/>
              </a:spcBef>
              <a:spcAft>
                <a:spcPts val="0"/>
              </a:spcAft>
              <a:buNone/>
            </a:pPr>
            <a:r>
              <a:rPr lang="ru" sz="1600" dirty="0" smtClean="0">
                <a:latin typeface="Nunito"/>
                <a:ea typeface="Nunito"/>
                <a:cs typeface="Nunito"/>
                <a:sym typeface="Nunito"/>
              </a:rPr>
              <a:t>Создан телеграмм канал, настроена навигация. </a:t>
            </a:r>
          </a:p>
          <a:p>
            <a:pPr marL="0" lvl="0" indent="0" algn="l" rtl="0">
              <a:spcBef>
                <a:spcPts val="1200"/>
              </a:spcBef>
              <a:spcAft>
                <a:spcPts val="0"/>
              </a:spcAft>
              <a:buNone/>
            </a:pPr>
            <a:r>
              <a:rPr lang="ru" sz="1600" dirty="0" smtClean="0">
                <a:latin typeface="Nunito"/>
                <a:ea typeface="Nunito"/>
                <a:cs typeface="Nunito"/>
                <a:sym typeface="Nunito"/>
              </a:rPr>
              <a:t>Собраны разные шаблоны, которые пополняются</a:t>
            </a:r>
          </a:p>
          <a:p>
            <a:pPr marL="0" lvl="0" indent="0" algn="l" rtl="0">
              <a:spcBef>
                <a:spcPts val="1200"/>
              </a:spcBef>
              <a:spcAft>
                <a:spcPts val="0"/>
              </a:spcAft>
              <a:buNone/>
            </a:pPr>
            <a:r>
              <a:rPr lang="ru" sz="1600" dirty="0" smtClean="0">
                <a:latin typeface="Nunito"/>
                <a:ea typeface="Nunito"/>
                <a:cs typeface="Nunito"/>
                <a:sym typeface="Nunito"/>
              </a:rPr>
              <a:t>Выкладываются дополнительные материалы, поясняются пошагово этапы</a:t>
            </a:r>
            <a:endParaRPr sz="1600" dirty="0">
              <a:latin typeface="Nunito"/>
              <a:ea typeface="Nunito"/>
              <a:cs typeface="Nunito"/>
              <a:sym typeface="Nunito"/>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solidFill>
                  <a:schemeClr val="bg1"/>
                </a:solidFill>
                <a:latin typeface="Nunito"/>
                <a:ea typeface="Nunito"/>
                <a:cs typeface="Nunito"/>
                <a:sym typeface="Nunito"/>
              </a:rPr>
              <a:t>Заинтересованные стороны / стейкхолдеры</a:t>
            </a:r>
            <a:endParaRPr dirty="0">
              <a:solidFill>
                <a:schemeClr val="bg1"/>
              </a:solidFill>
              <a:latin typeface="Nunito"/>
              <a:ea typeface="Nunito"/>
              <a:cs typeface="Nunito"/>
              <a:sym typeface="Nunito"/>
            </a:endParaRPr>
          </a:p>
        </p:txBody>
      </p:sp>
      <p:sp>
        <p:nvSpPr>
          <p:cNvPr id="88" name="Google Shape;88;p18"/>
          <p:cNvSpPr txBox="1">
            <a:spLocks noGrp="1"/>
          </p:cNvSpPr>
          <p:nvPr>
            <p:ph type="body" idx="1"/>
          </p:nvPr>
        </p:nvSpPr>
        <p:spPr>
          <a:xfrm>
            <a:off x="400910" y="1349100"/>
            <a:ext cx="5667000" cy="2498071"/>
          </a:xfrm>
          <a:prstGeom prst="rect">
            <a:avLst/>
          </a:prstGeom>
        </p:spPr>
        <p:txBody>
          <a:bodyPr spcFirstLastPara="1" wrap="square" lIns="91425" tIns="91425" rIns="91425" bIns="91425" anchor="t" anchorCtr="0">
            <a:normAutofit/>
          </a:bodyPr>
          <a:lstStyle/>
          <a:p>
            <a:pPr marL="0" lvl="0" indent="0">
              <a:spcBef>
                <a:spcPts val="1200"/>
              </a:spcBef>
              <a:buNone/>
            </a:pPr>
            <a:r>
              <a:rPr lang="ru" sz="1600" b="1" dirty="0">
                <a:solidFill>
                  <a:srgbClr val="F6AD5E"/>
                </a:solidFill>
                <a:latin typeface="Nunito"/>
                <a:ea typeface="Nunito"/>
                <a:cs typeface="Nunito"/>
                <a:sym typeface="Nunito"/>
              </a:rPr>
              <a:t>С</a:t>
            </a:r>
            <a:r>
              <a:rPr lang="ru" sz="1600" b="1" dirty="0" smtClean="0">
                <a:solidFill>
                  <a:srgbClr val="F6AD5E"/>
                </a:solidFill>
                <a:latin typeface="Nunito"/>
                <a:ea typeface="Nunito"/>
                <a:cs typeface="Nunito"/>
                <a:sym typeface="Nunito"/>
              </a:rPr>
              <a:t>тартаперы: </a:t>
            </a:r>
            <a:r>
              <a:rPr lang="ru" sz="1600" dirty="0" smtClean="0">
                <a:solidFill>
                  <a:srgbClr val="F6AD5E"/>
                </a:solidFill>
                <a:latin typeface="Nunito"/>
                <a:ea typeface="Nunito"/>
                <a:cs typeface="Nunito"/>
                <a:sym typeface="Nunito"/>
              </a:rPr>
              <a:t>заинтересованы в продвижении продукта с целью развития проекта и получения прибыли, сокращают расходы и время</a:t>
            </a:r>
            <a:endParaRPr lang="ru" sz="1600" b="1" dirty="0" smtClean="0">
              <a:solidFill>
                <a:srgbClr val="F6AD5E"/>
              </a:solidFill>
              <a:latin typeface="Nunito"/>
              <a:ea typeface="Nunito"/>
              <a:cs typeface="Nunito"/>
              <a:sym typeface="Nunito"/>
            </a:endParaRPr>
          </a:p>
          <a:p>
            <a:pPr marL="0" lvl="0" indent="0" algn="l" rtl="0">
              <a:spcBef>
                <a:spcPts val="1200"/>
              </a:spcBef>
              <a:spcAft>
                <a:spcPts val="0"/>
              </a:spcAft>
              <a:buNone/>
            </a:pPr>
            <a:r>
              <a:rPr lang="ru" sz="1600" b="1" dirty="0" smtClean="0">
                <a:solidFill>
                  <a:srgbClr val="F6AD5E"/>
                </a:solidFill>
                <a:latin typeface="Nunito"/>
                <a:ea typeface="Nunito"/>
                <a:cs typeface="Nunito"/>
                <a:sym typeface="Nunito"/>
              </a:rPr>
              <a:t>ЦА стартаперов: </a:t>
            </a:r>
            <a:r>
              <a:rPr lang="ru" sz="1600" dirty="0" smtClean="0">
                <a:solidFill>
                  <a:srgbClr val="F6AD5E"/>
                </a:solidFill>
                <a:latin typeface="Nunito"/>
                <a:ea typeface="Nunito"/>
                <a:cs typeface="Nunito"/>
                <a:sym typeface="Nunito"/>
              </a:rPr>
              <a:t>узнают о необходимых для их целей продуктов и получают возможность ими воспользоваться</a:t>
            </a:r>
          </a:p>
          <a:p>
            <a:pPr marL="0" lvl="0" indent="0" algn="l" rtl="0">
              <a:spcBef>
                <a:spcPts val="1200"/>
              </a:spcBef>
              <a:spcAft>
                <a:spcPts val="0"/>
              </a:spcAft>
              <a:buNone/>
            </a:pPr>
            <a:endParaRPr lang="ru" sz="1600" dirty="0">
              <a:solidFill>
                <a:srgbClr val="F6AD5E"/>
              </a:solidFill>
              <a:latin typeface="Nunito"/>
              <a:ea typeface="Nunito"/>
              <a:cs typeface="Nunito"/>
              <a:sym typeface="Nunito"/>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18" name="Рисунок 17"/>
          <p:cNvPicPr>
            <a:picLocks noChangeAspect="1"/>
          </p:cNvPicPr>
          <p:nvPr/>
        </p:nvPicPr>
        <p:blipFill>
          <a:blip r:embed="rId3"/>
          <a:srcRect l="3091" t="4565" r="1822" b="35675"/>
          <a:stretch>
            <a:fillRect/>
          </a:stretch>
        </p:blipFill>
        <p:spPr>
          <a:xfrm>
            <a:off x="5670524" y="1138761"/>
            <a:ext cx="1680226" cy="1584614"/>
          </a:xfrm>
          <a:custGeom>
            <a:avLst/>
            <a:gdLst>
              <a:gd name="connsiteX0" fmla="*/ 840113 w 1680226"/>
              <a:gd name="connsiteY0" fmla="*/ 0 h 1584614"/>
              <a:gd name="connsiteX1" fmla="*/ 1680226 w 1680226"/>
              <a:gd name="connsiteY1" fmla="*/ 792307 h 1584614"/>
              <a:gd name="connsiteX2" fmla="*/ 840113 w 1680226"/>
              <a:gd name="connsiteY2" fmla="*/ 1584614 h 1584614"/>
              <a:gd name="connsiteX3" fmla="*/ 0 w 1680226"/>
              <a:gd name="connsiteY3" fmla="*/ 792307 h 1584614"/>
              <a:gd name="connsiteX4" fmla="*/ 840113 w 1680226"/>
              <a:gd name="connsiteY4" fmla="*/ 0 h 15846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226" h="1584614">
                <a:moveTo>
                  <a:pt x="840113" y="0"/>
                </a:moveTo>
                <a:cubicBezTo>
                  <a:pt x="1304095" y="0"/>
                  <a:pt x="1680226" y="354728"/>
                  <a:pt x="1680226" y="792307"/>
                </a:cubicBezTo>
                <a:cubicBezTo>
                  <a:pt x="1680226" y="1229886"/>
                  <a:pt x="1304095" y="1584614"/>
                  <a:pt x="840113" y="1584614"/>
                </a:cubicBezTo>
                <a:cubicBezTo>
                  <a:pt x="376131" y="1584614"/>
                  <a:pt x="0" y="1229886"/>
                  <a:pt x="0" y="792307"/>
                </a:cubicBezTo>
                <a:cubicBezTo>
                  <a:pt x="0" y="354728"/>
                  <a:pt x="376131" y="0"/>
                  <a:pt x="840113" y="0"/>
                </a:cubicBezTo>
                <a:close/>
              </a:path>
            </a:pathLst>
          </a:custGeom>
        </p:spPr>
      </p:pic>
      <p:pic>
        <p:nvPicPr>
          <p:cNvPr id="16" name="Рисунок 15"/>
          <p:cNvPicPr>
            <a:picLocks noChangeAspect="1"/>
          </p:cNvPicPr>
          <p:nvPr/>
        </p:nvPicPr>
        <p:blipFill>
          <a:blip r:embed="rId4"/>
          <a:srcRect l="641" t="8044" r="2573" b="30737"/>
          <a:stretch>
            <a:fillRect/>
          </a:stretch>
        </p:blipFill>
        <p:spPr>
          <a:xfrm>
            <a:off x="1589824" y="1138761"/>
            <a:ext cx="1704277" cy="1584614"/>
          </a:xfrm>
          <a:custGeom>
            <a:avLst/>
            <a:gdLst>
              <a:gd name="connsiteX0" fmla="*/ 828900 w 1657800"/>
              <a:gd name="connsiteY0" fmla="*/ 0 h 1541400"/>
              <a:gd name="connsiteX1" fmla="*/ 1657800 w 1657800"/>
              <a:gd name="connsiteY1" fmla="*/ 770700 h 1541400"/>
              <a:gd name="connsiteX2" fmla="*/ 828900 w 1657800"/>
              <a:gd name="connsiteY2" fmla="*/ 1541400 h 1541400"/>
              <a:gd name="connsiteX3" fmla="*/ 0 w 1657800"/>
              <a:gd name="connsiteY3" fmla="*/ 770700 h 1541400"/>
              <a:gd name="connsiteX4" fmla="*/ 828900 w 1657800"/>
              <a:gd name="connsiteY4" fmla="*/ 0 h 154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800" h="1541400">
                <a:moveTo>
                  <a:pt x="828900" y="0"/>
                </a:moveTo>
                <a:cubicBezTo>
                  <a:pt x="1286689" y="0"/>
                  <a:pt x="1657800" y="345054"/>
                  <a:pt x="1657800" y="770700"/>
                </a:cubicBezTo>
                <a:cubicBezTo>
                  <a:pt x="1657800" y="1196346"/>
                  <a:pt x="1286689" y="1541400"/>
                  <a:pt x="828900" y="1541400"/>
                </a:cubicBezTo>
                <a:cubicBezTo>
                  <a:pt x="371111" y="1541400"/>
                  <a:pt x="0" y="1196346"/>
                  <a:pt x="0" y="770700"/>
                </a:cubicBezTo>
                <a:cubicBezTo>
                  <a:pt x="0" y="345054"/>
                  <a:pt x="371111" y="0"/>
                  <a:pt x="828900" y="0"/>
                </a:cubicBezTo>
                <a:close/>
              </a:path>
            </a:pathLst>
          </a:custGeom>
        </p:spPr>
      </p:pic>
      <p:sp>
        <p:nvSpPr>
          <p:cNvPr id="93" name="Google Shape;93;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solidFill>
                  <a:schemeClr val="bg1"/>
                </a:solidFill>
                <a:latin typeface="Nunito"/>
                <a:ea typeface="Nunito"/>
                <a:cs typeface="Nunito"/>
                <a:sym typeface="Nunito"/>
              </a:rPr>
              <a:t>Команда</a:t>
            </a:r>
            <a:endParaRPr dirty="0">
              <a:solidFill>
                <a:schemeClr val="bg1"/>
              </a:solidFill>
              <a:latin typeface="Nunito"/>
              <a:ea typeface="Nunito"/>
              <a:cs typeface="Nunito"/>
              <a:sym typeface="Nunito"/>
            </a:endParaRPr>
          </a:p>
        </p:txBody>
      </p:sp>
      <p:sp>
        <p:nvSpPr>
          <p:cNvPr id="95" name="Google Shape;95;p19"/>
          <p:cNvSpPr txBox="1"/>
          <p:nvPr/>
        </p:nvSpPr>
        <p:spPr>
          <a:xfrm>
            <a:off x="1241875" y="2852750"/>
            <a:ext cx="2353700"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sz="1800" dirty="0" smtClean="0">
                <a:solidFill>
                  <a:schemeClr val="bg1"/>
                </a:solidFill>
                <a:latin typeface="Nunito"/>
                <a:ea typeface="Nunito"/>
                <a:cs typeface="Nunito"/>
                <a:sym typeface="Nunito"/>
              </a:rPr>
              <a:t>Екатерина </a:t>
            </a:r>
            <a:r>
              <a:rPr lang="ru-RU" sz="1800" dirty="0" err="1" smtClean="0">
                <a:solidFill>
                  <a:schemeClr val="bg1"/>
                </a:solidFill>
                <a:latin typeface="Nunito"/>
                <a:ea typeface="Nunito"/>
                <a:cs typeface="Nunito"/>
                <a:sym typeface="Nunito"/>
              </a:rPr>
              <a:t>Пахило</a:t>
            </a:r>
            <a:endParaRPr sz="1800" dirty="0">
              <a:solidFill>
                <a:schemeClr val="bg1"/>
              </a:solidFill>
              <a:latin typeface="Nunito"/>
              <a:ea typeface="Nunito"/>
              <a:cs typeface="Nunito"/>
              <a:sym typeface="Nunito"/>
            </a:endParaRPr>
          </a:p>
        </p:txBody>
      </p:sp>
      <p:sp>
        <p:nvSpPr>
          <p:cNvPr id="96" name="Google Shape;96;p19"/>
          <p:cNvSpPr txBox="1"/>
          <p:nvPr/>
        </p:nvSpPr>
        <p:spPr>
          <a:xfrm>
            <a:off x="1589825" y="3308875"/>
            <a:ext cx="1587900"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 i="1" dirty="0">
                <a:solidFill>
                  <a:srgbClr val="F6AD5E"/>
                </a:solidFill>
                <a:latin typeface="Nunito"/>
                <a:ea typeface="Nunito"/>
                <a:cs typeface="Nunito"/>
                <a:sym typeface="Nunito"/>
              </a:rPr>
              <a:t>лидер </a:t>
            </a:r>
            <a:r>
              <a:rPr lang="ru" i="1" dirty="0" smtClean="0">
                <a:solidFill>
                  <a:srgbClr val="F6AD5E"/>
                </a:solidFill>
                <a:latin typeface="Nunito"/>
                <a:ea typeface="Nunito"/>
                <a:cs typeface="Nunito"/>
                <a:sym typeface="Nunito"/>
              </a:rPr>
              <a:t>команды монтажер ученица 10 ЭУ класса</a:t>
            </a:r>
            <a:endParaRPr i="1" dirty="0">
              <a:solidFill>
                <a:srgbClr val="F6AD5E"/>
              </a:solidFill>
              <a:latin typeface="Nunito"/>
              <a:ea typeface="Nunito"/>
              <a:cs typeface="Nunito"/>
              <a:sym typeface="Nunito"/>
            </a:endParaRPr>
          </a:p>
        </p:txBody>
      </p:sp>
      <p:sp>
        <p:nvSpPr>
          <p:cNvPr id="98" name="Google Shape;98;p19"/>
          <p:cNvSpPr txBox="1"/>
          <p:nvPr/>
        </p:nvSpPr>
        <p:spPr>
          <a:xfrm>
            <a:off x="5359587" y="2848000"/>
            <a:ext cx="2279676"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sz="1800" dirty="0" smtClean="0">
                <a:solidFill>
                  <a:schemeClr val="bg1"/>
                </a:solidFill>
                <a:latin typeface="Nunito"/>
                <a:ea typeface="Nunito"/>
                <a:cs typeface="Nunito"/>
                <a:sym typeface="Nunito"/>
              </a:rPr>
              <a:t>Шипулина Анна</a:t>
            </a:r>
            <a:endParaRPr sz="1800" dirty="0">
              <a:solidFill>
                <a:schemeClr val="bg1"/>
              </a:solidFill>
              <a:latin typeface="Nunito"/>
              <a:ea typeface="Nunito"/>
              <a:cs typeface="Nunito"/>
              <a:sym typeface="Nunito"/>
            </a:endParaRPr>
          </a:p>
        </p:txBody>
      </p:sp>
      <p:sp>
        <p:nvSpPr>
          <p:cNvPr id="99" name="Google Shape;99;p19"/>
          <p:cNvSpPr txBox="1"/>
          <p:nvPr/>
        </p:nvSpPr>
        <p:spPr>
          <a:xfrm>
            <a:off x="5575300" y="3277650"/>
            <a:ext cx="1775450"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i="1" dirty="0" smtClean="0">
                <a:solidFill>
                  <a:srgbClr val="F6AD5E"/>
                </a:solidFill>
                <a:latin typeface="Nunito"/>
                <a:ea typeface="Nunito"/>
                <a:cs typeface="Nunito"/>
                <a:sym typeface="Nunito"/>
              </a:rPr>
              <a:t>о</a:t>
            </a:r>
            <a:r>
              <a:rPr lang="ru-RU" i="1" dirty="0" smtClean="0">
                <a:solidFill>
                  <a:srgbClr val="F6AD5E"/>
                </a:solidFill>
                <a:latin typeface="Nunito"/>
                <a:ea typeface="Nunito"/>
                <a:cs typeface="Nunito"/>
                <a:sym typeface="Nunito"/>
              </a:rPr>
              <a:t>ператор</a:t>
            </a:r>
          </a:p>
          <a:p>
            <a:pPr marL="0" lvl="0" indent="0" algn="ctr" rtl="0">
              <a:spcBef>
                <a:spcPts val="0"/>
              </a:spcBef>
              <a:spcAft>
                <a:spcPts val="0"/>
              </a:spcAft>
              <a:buNone/>
            </a:pPr>
            <a:r>
              <a:rPr lang="ru-RU" i="1" dirty="0">
                <a:solidFill>
                  <a:srgbClr val="F6AD5E"/>
                </a:solidFill>
                <a:latin typeface="Nunito"/>
                <a:ea typeface="Nunito"/>
                <a:cs typeface="Nunito"/>
                <a:sym typeface="Nunito"/>
              </a:rPr>
              <a:t>м</a:t>
            </a:r>
            <a:r>
              <a:rPr lang="ru-RU" i="1" dirty="0" smtClean="0">
                <a:solidFill>
                  <a:srgbClr val="F6AD5E"/>
                </a:solidFill>
                <a:latin typeface="Nunito"/>
                <a:ea typeface="Nunito"/>
                <a:cs typeface="Nunito"/>
                <a:sym typeface="Nunito"/>
              </a:rPr>
              <a:t>онтажер</a:t>
            </a:r>
          </a:p>
          <a:p>
            <a:pPr marL="0" lvl="0" indent="0" algn="ctr" rtl="0">
              <a:spcBef>
                <a:spcPts val="0"/>
              </a:spcBef>
              <a:spcAft>
                <a:spcPts val="0"/>
              </a:spcAft>
              <a:buNone/>
            </a:pPr>
            <a:r>
              <a:rPr lang="ru-RU" i="1" dirty="0" smtClean="0">
                <a:solidFill>
                  <a:srgbClr val="F6AD5E"/>
                </a:solidFill>
                <a:latin typeface="Nunito"/>
                <a:ea typeface="Nunito"/>
                <a:cs typeface="Nunito"/>
                <a:sym typeface="Nunito"/>
              </a:rPr>
              <a:t>Ученица 10ХТ класса</a:t>
            </a:r>
            <a:endParaRPr i="1" dirty="0">
              <a:solidFill>
                <a:srgbClr val="F6AD5E"/>
              </a:solidFill>
              <a:latin typeface="Nunito"/>
              <a:ea typeface="Nunito"/>
              <a:cs typeface="Nunito"/>
              <a:sym typeface="Nunito"/>
            </a:endParaRPr>
          </a:p>
        </p:txBody>
      </p:sp>
      <p:sp>
        <p:nvSpPr>
          <p:cNvPr id="19" name="Овал 18"/>
          <p:cNvSpPr/>
          <p:nvPr/>
        </p:nvSpPr>
        <p:spPr>
          <a:xfrm rot="16366559">
            <a:off x="7573951" y="357770"/>
            <a:ext cx="956742" cy="906201"/>
          </a:xfrm>
          <a:prstGeom prst="ellipse">
            <a:avLst/>
          </a:prstGeom>
          <a:solidFill>
            <a:srgbClr val="F6AD5E"/>
          </a:solidFill>
          <a:ln>
            <a:solidFill>
              <a:srgbClr val="F6AD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Овал 19"/>
          <p:cNvSpPr/>
          <p:nvPr/>
        </p:nvSpPr>
        <p:spPr>
          <a:xfrm>
            <a:off x="8326163" y="1310625"/>
            <a:ext cx="628266" cy="632444"/>
          </a:xfrm>
          <a:prstGeom prst="ellipse">
            <a:avLst/>
          </a:prstGeom>
          <a:solidFill>
            <a:srgbClr val="F6AD5E"/>
          </a:solidFill>
          <a:ln>
            <a:solidFill>
              <a:srgbClr val="F6AD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p:cNvSpPr/>
          <p:nvPr/>
        </p:nvSpPr>
        <p:spPr>
          <a:xfrm>
            <a:off x="1403395" y="4420631"/>
            <a:ext cx="372857" cy="361115"/>
          </a:xfrm>
          <a:prstGeom prst="ellipse">
            <a:avLst/>
          </a:prstGeom>
          <a:solidFill>
            <a:srgbClr val="F6AD5E"/>
          </a:solidFill>
          <a:ln>
            <a:solidFill>
              <a:srgbClr val="F6AD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rot="16366559">
            <a:off x="195222" y="3985461"/>
            <a:ext cx="780939" cy="774428"/>
          </a:xfrm>
          <a:prstGeom prst="ellipse">
            <a:avLst/>
          </a:prstGeom>
          <a:solidFill>
            <a:srgbClr val="F6AD5E"/>
          </a:solidFill>
          <a:ln>
            <a:solidFill>
              <a:srgbClr val="F6AD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Овал 25"/>
          <p:cNvSpPr/>
          <p:nvPr/>
        </p:nvSpPr>
        <p:spPr>
          <a:xfrm>
            <a:off x="6899487" y="445025"/>
            <a:ext cx="372857" cy="361115"/>
          </a:xfrm>
          <a:prstGeom prst="ellipse">
            <a:avLst/>
          </a:prstGeom>
          <a:solidFill>
            <a:srgbClr val="F6AD5E"/>
          </a:solidFill>
          <a:ln>
            <a:solidFill>
              <a:srgbClr val="F6AD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solidFill>
                  <a:schemeClr val="bg1"/>
                </a:solidFill>
                <a:latin typeface="Nunito"/>
                <a:ea typeface="Nunito"/>
                <a:cs typeface="Nunito"/>
                <a:sym typeface="Nunito"/>
              </a:rPr>
              <a:t>Вопросы к экспертам</a:t>
            </a:r>
            <a:endParaRPr dirty="0">
              <a:solidFill>
                <a:schemeClr val="bg1"/>
              </a:solidFill>
              <a:latin typeface="Nunito"/>
              <a:ea typeface="Nunito"/>
              <a:cs typeface="Nunito"/>
              <a:sym typeface="Nunito"/>
            </a:endParaRPr>
          </a:p>
        </p:txBody>
      </p:sp>
      <p:sp>
        <p:nvSpPr>
          <p:cNvPr id="111" name="Google Shape;111;p20"/>
          <p:cNvSpPr txBox="1">
            <a:spLocks noGrp="1"/>
          </p:cNvSpPr>
          <p:nvPr>
            <p:ph type="body" idx="1"/>
          </p:nvPr>
        </p:nvSpPr>
        <p:spPr>
          <a:xfrm>
            <a:off x="311700" y="1152475"/>
            <a:ext cx="56724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sz="1500" dirty="0">
                <a:solidFill>
                  <a:srgbClr val="F6AD5E"/>
                </a:solidFill>
                <a:latin typeface="Nunito"/>
                <a:ea typeface="Nunito"/>
                <a:cs typeface="Nunito"/>
                <a:sym typeface="Nunito"/>
              </a:rPr>
              <a:t>Есть ли ещё какие-то стейкхолдеры, которых мы не учли?</a:t>
            </a:r>
            <a:endParaRPr sz="1500" dirty="0">
              <a:solidFill>
                <a:srgbClr val="F6AD5E"/>
              </a:solidFill>
              <a:latin typeface="Nunito"/>
              <a:ea typeface="Nunito"/>
              <a:cs typeface="Nunito"/>
              <a:sym typeface="Nunito"/>
            </a:endParaRPr>
          </a:p>
          <a:p>
            <a:pPr marL="0" lvl="0" indent="0" algn="l" rtl="0">
              <a:spcBef>
                <a:spcPts val="1200"/>
              </a:spcBef>
              <a:spcAft>
                <a:spcPts val="0"/>
              </a:spcAft>
              <a:buNone/>
            </a:pPr>
            <a:r>
              <a:rPr lang="ru" sz="1500" dirty="0" smtClean="0">
                <a:solidFill>
                  <a:srgbClr val="F6AD5E"/>
                </a:solidFill>
                <a:latin typeface="Nunito"/>
                <a:ea typeface="Nunito"/>
                <a:cs typeface="Nunito"/>
                <a:sym typeface="Nunito"/>
              </a:rPr>
              <a:t>Какие еще могут встретиться проблемы?</a:t>
            </a:r>
          </a:p>
          <a:p>
            <a:pPr marL="0" lvl="0" indent="0" algn="l" rtl="0">
              <a:spcBef>
                <a:spcPts val="1200"/>
              </a:spcBef>
              <a:spcAft>
                <a:spcPts val="0"/>
              </a:spcAft>
              <a:buNone/>
            </a:pPr>
            <a:r>
              <a:rPr lang="ru" sz="1500" dirty="0" smtClean="0">
                <a:solidFill>
                  <a:srgbClr val="F6AD5E"/>
                </a:solidFill>
                <a:latin typeface="Nunito"/>
                <a:ea typeface="Nunito"/>
                <a:cs typeface="Nunito"/>
                <a:sym typeface="Nunito"/>
              </a:rPr>
              <a:t>Все ли мы учли в нашем решении?</a:t>
            </a:r>
            <a:endParaRPr lang="ru" sz="1500" dirty="0" smtClean="0">
              <a:solidFill>
                <a:srgbClr val="F6AD5E"/>
              </a:solidFill>
              <a:latin typeface="Nunito"/>
              <a:ea typeface="Nunito"/>
              <a:cs typeface="Nunito"/>
              <a:sym typeface="Nunito"/>
            </a:endParaRPr>
          </a:p>
          <a:p>
            <a:pPr marL="0" lvl="0" indent="0" algn="l" rtl="0">
              <a:spcBef>
                <a:spcPts val="1200"/>
              </a:spcBef>
              <a:spcAft>
                <a:spcPts val="0"/>
              </a:spcAft>
              <a:buNone/>
            </a:pPr>
            <a:r>
              <a:rPr lang="ru" sz="1500" dirty="0" smtClean="0">
                <a:solidFill>
                  <a:srgbClr val="F6AD5E"/>
                </a:solidFill>
                <a:latin typeface="Nunito"/>
                <a:ea typeface="Nunito"/>
                <a:cs typeface="Nunito"/>
                <a:sym typeface="Nunito"/>
              </a:rPr>
              <a:t> </a:t>
            </a:r>
            <a:endParaRPr sz="1500" dirty="0">
              <a:solidFill>
                <a:srgbClr val="F6AD5E"/>
              </a:solidFill>
              <a:latin typeface="Nunito"/>
              <a:ea typeface="Nunito"/>
              <a:cs typeface="Nunito"/>
              <a:sym typeface="Nunito"/>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Shape 116"/>
        <p:cNvGrpSpPr/>
        <p:nvPr/>
      </p:nvGrpSpPr>
      <p:grpSpPr>
        <a:xfrm>
          <a:off x="0" y="0"/>
          <a:ext cx="0" cy="0"/>
          <a:chOff x="0" y="0"/>
          <a:chExt cx="0" cy="0"/>
        </a:xfrm>
      </p:grpSpPr>
      <p:sp>
        <p:nvSpPr>
          <p:cNvPr id="117" name="Google Shape;117;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solidFill>
                  <a:schemeClr val="bg1"/>
                </a:solidFill>
                <a:latin typeface="Nunito"/>
                <a:ea typeface="Nunito"/>
                <a:cs typeface="Nunito"/>
                <a:sym typeface="Nunito"/>
              </a:rPr>
              <a:t>Дальнейшие шаги по работе над проектом</a:t>
            </a:r>
            <a:endParaRPr dirty="0">
              <a:solidFill>
                <a:schemeClr val="bg1"/>
              </a:solidFill>
              <a:latin typeface="Nunito"/>
              <a:ea typeface="Nunito"/>
              <a:cs typeface="Nunito"/>
              <a:sym typeface="Nunito"/>
            </a:endParaRPr>
          </a:p>
        </p:txBody>
      </p:sp>
      <p:sp>
        <p:nvSpPr>
          <p:cNvPr id="118" name="Google Shape;118;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dirty="0">
              <a:latin typeface="Nunito"/>
              <a:ea typeface="Nunito"/>
              <a:cs typeface="Nunito"/>
              <a:sym typeface="Nunito"/>
            </a:endParaRPr>
          </a:p>
        </p:txBody>
      </p:sp>
      <p:sp>
        <p:nvSpPr>
          <p:cNvPr id="119" name="Google Shape;119;p21"/>
          <p:cNvSpPr txBox="1"/>
          <p:nvPr/>
        </p:nvSpPr>
        <p:spPr>
          <a:xfrm>
            <a:off x="311700" y="3953275"/>
            <a:ext cx="2417100" cy="615600"/>
          </a:xfrm>
          <a:prstGeom prst="rect">
            <a:avLst/>
          </a:prstGeom>
          <a:solidFill>
            <a:srgbClr val="F4CCCC"/>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ru">
                <a:latin typeface="Nunito"/>
                <a:ea typeface="Nunito"/>
                <a:cs typeface="Nunito"/>
                <a:sym typeface="Nunito"/>
              </a:rPr>
              <a:t>Слайд заполняется после беседы с трекером</a:t>
            </a:r>
            <a:endParaRPr>
              <a:latin typeface="Nunito"/>
              <a:ea typeface="Nunito"/>
              <a:cs typeface="Nunito"/>
              <a:sym typeface="Nunito"/>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14631</TotalTime>
  <Words>1179</Words>
  <Application>Microsoft Office PowerPoint</Application>
  <PresentationFormat>Экран (16:9)</PresentationFormat>
  <Paragraphs>90</Paragraphs>
  <Slides>9</Slides>
  <Notes>9</Notes>
  <HiddenSlides>1</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9</vt:i4>
      </vt:variant>
    </vt:vector>
  </HeadingPairs>
  <TitlesOfParts>
    <vt:vector size="12" baseType="lpstr">
      <vt:lpstr>Nunito</vt:lpstr>
      <vt:lpstr>Arial</vt:lpstr>
      <vt:lpstr>Simple Light</vt:lpstr>
      <vt:lpstr>EchoStart  media</vt:lpstr>
      <vt:lpstr>Пользователь и его проблема</vt:lpstr>
      <vt:lpstr>Как проблема решается сейчас (аналоги решения)</vt:lpstr>
      <vt:lpstr>Решение</vt:lpstr>
      <vt:lpstr>Как это работает</vt:lpstr>
      <vt:lpstr>Заинтересованные стороны / стейкхолдеры</vt:lpstr>
      <vt:lpstr>Команда</vt:lpstr>
      <vt:lpstr>Вопросы к экспертам</vt:lpstr>
      <vt:lpstr>Дальнейшие шаги по работе над проектом</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EchoStart  media</dc:title>
  <cp:lastModifiedBy>annie</cp:lastModifiedBy>
  <cp:revision>14</cp:revision>
  <dcterms:modified xsi:type="dcterms:W3CDTF">2025-04-18T18:18:51Z</dcterms:modified>
</cp:coreProperties>
</file>