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8"/>
  </p:notesMasterIdLst>
  <p:sldIdLst>
    <p:sldId id="270" r:id="rId2"/>
    <p:sldId id="281" r:id="rId3"/>
    <p:sldId id="286" r:id="rId4"/>
    <p:sldId id="311" r:id="rId5"/>
    <p:sldId id="312" r:id="rId6"/>
    <p:sldId id="313" r:id="rId7"/>
    <p:sldId id="319" r:id="rId8"/>
    <p:sldId id="327" r:id="rId9"/>
    <p:sldId id="317" r:id="rId10"/>
    <p:sldId id="322" r:id="rId11"/>
    <p:sldId id="296" r:id="rId12"/>
    <p:sldId id="306" r:id="rId13"/>
    <p:sldId id="324" r:id="rId14"/>
    <p:sldId id="325" r:id="rId15"/>
    <p:sldId id="326" r:id="rId16"/>
    <p:sldId id="269" r:id="rId17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93" userDrawn="1">
          <p15:clr>
            <a:srgbClr val="A4A3A4"/>
          </p15:clr>
        </p15:guide>
        <p15:guide id="3" orient="horz" pos="150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F00FF"/>
    <a:srgbClr val="8F00FF"/>
    <a:srgbClr val="FCAF17"/>
    <a:srgbClr val="B5D8E1"/>
    <a:srgbClr val="FD493D"/>
    <a:srgbClr val="FBB3C1"/>
    <a:srgbClr val="FF2F2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635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1270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rgbClr val="FFFFFF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/>
      <a:tcStyle>
        <a:tcBdr/>
        <a:fill>
          <a:solidFill>
            <a:srgbClr val="E8EBF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533" autoAdjust="0"/>
    <p:restoredTop sz="94694"/>
  </p:normalViewPr>
  <p:slideViewPr>
    <p:cSldViewPr snapToGrid="0" snapToObjects="1" showGuides="1">
      <p:cViewPr>
        <p:scale>
          <a:sx n="50" d="100"/>
          <a:sy n="50" d="100"/>
        </p:scale>
        <p:origin x="-154" y="686"/>
      </p:cViewPr>
      <p:guideLst>
        <p:guide orient="horz" pos="2160"/>
        <p:guide pos="393"/>
        <p:guide orient="horz" pos="150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Shape 145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6" name="Shape 146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143572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884104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12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6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0" algn="ctr">
              <a:buSzTx/>
              <a:buFontTx/>
              <a:buNone/>
              <a:defRPr sz="2400"/>
            </a:lvl2pPr>
            <a:lvl3pPr marL="0" indent="0" algn="ctr">
              <a:buSzTx/>
              <a:buFontTx/>
              <a:buNone/>
              <a:defRPr sz="2400"/>
            </a:lvl3pPr>
            <a:lvl4pPr marL="0" indent="0" algn="ctr">
              <a:buSzTx/>
              <a:buFontTx/>
              <a:buNone/>
              <a:defRPr sz="2400"/>
            </a:lvl4pPr>
            <a:lvl5pPr marL="0" indent="0" algn="ctr">
              <a:buSzTx/>
              <a:buFontTx/>
              <a:buNone/>
              <a:defRPr sz="24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21" name="Уровень текста 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30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91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3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Текст 2"/>
          <p:cNvSpPr txBox="1"/>
          <p:nvPr/>
        </p:nvSpPr>
        <p:spPr>
          <a:xfrm>
            <a:off x="510703" y="1925952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39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40" name="Текст 2"/>
          <p:cNvSpPr txBox="1"/>
          <p:nvPr/>
        </p:nvSpPr>
        <p:spPr>
          <a:xfrm>
            <a:off x="6944993" y="3175193"/>
            <a:ext cx="4345769" cy="1158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Плюсы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Минусы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Сомнительные моменты</a:t>
            </a:r>
          </a:p>
        </p:txBody>
      </p:sp>
      <p:sp>
        <p:nvSpPr>
          <p:cNvPr id="41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grpSp>
        <p:nvGrpSpPr>
          <p:cNvPr id="44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42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3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pic>
        <p:nvPicPr>
          <p:cNvPr id="45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48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46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7" name="3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3</a:t>
              </a:r>
            </a:p>
          </p:txBody>
        </p:sp>
      </p:grpSp>
      <p:grpSp>
        <p:nvGrpSpPr>
          <p:cNvPr id="51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49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B5D8E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50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5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Прямоугольник 1"/>
          <p:cNvSpPr/>
          <p:nvPr/>
        </p:nvSpPr>
        <p:spPr>
          <a:xfrm>
            <a:off x="5483225" y="0"/>
            <a:ext cx="6708775" cy="6873241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60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61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62" name="Текст 2"/>
          <p:cNvSpPr txBox="1"/>
          <p:nvPr/>
        </p:nvSpPr>
        <p:spPr>
          <a:xfrm>
            <a:off x="6249911" y="227512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1</a:t>
            </a:r>
          </a:p>
        </p:txBody>
      </p:sp>
      <p:sp>
        <p:nvSpPr>
          <p:cNvPr id="63" name="Текст 2"/>
          <p:cNvSpPr txBox="1"/>
          <p:nvPr/>
        </p:nvSpPr>
        <p:spPr>
          <a:xfrm>
            <a:off x="6141718" y="3165168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3</a:t>
            </a:r>
          </a:p>
        </p:txBody>
      </p:sp>
      <p:sp>
        <p:nvSpPr>
          <p:cNvPr id="64" name="Текст 2"/>
          <p:cNvSpPr txBox="1"/>
          <p:nvPr/>
        </p:nvSpPr>
        <p:spPr>
          <a:xfrm>
            <a:off x="9319724" y="1625929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2</a:t>
            </a:r>
          </a:p>
        </p:txBody>
      </p:sp>
      <p:sp>
        <p:nvSpPr>
          <p:cNvPr id="65" name="Текст 2"/>
          <p:cNvSpPr txBox="1"/>
          <p:nvPr/>
        </p:nvSpPr>
        <p:spPr>
          <a:xfrm>
            <a:off x="9832523" y="4088596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4</a:t>
            </a:r>
          </a:p>
        </p:txBody>
      </p:sp>
      <p:sp>
        <p:nvSpPr>
          <p:cNvPr id="66" name="Текст 2"/>
          <p:cNvSpPr txBox="1"/>
          <p:nvPr/>
        </p:nvSpPr>
        <p:spPr>
          <a:xfrm>
            <a:off x="6207392" y="4738556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7" name="Текст 2"/>
          <p:cNvSpPr txBox="1"/>
          <p:nvPr/>
        </p:nvSpPr>
        <p:spPr>
          <a:xfrm>
            <a:off x="6297379" y="1736275"/>
            <a:ext cx="1565012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8" name="Текст 2"/>
          <p:cNvSpPr txBox="1"/>
          <p:nvPr/>
        </p:nvSpPr>
        <p:spPr>
          <a:xfrm>
            <a:off x="9353136" y="3153597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9" name="Текст 2"/>
          <p:cNvSpPr txBox="1"/>
          <p:nvPr/>
        </p:nvSpPr>
        <p:spPr>
          <a:xfrm>
            <a:off x="9901276" y="5614599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70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71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7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7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A24EF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73" name="6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6</a:t>
              </a:r>
            </a:p>
          </p:txBody>
        </p:sp>
      </p:grpSp>
      <p:grpSp>
        <p:nvGrpSpPr>
          <p:cNvPr id="7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7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7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7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79" name="Соединительная линия уступом 2"/>
          <p:cNvSpPr/>
          <p:nvPr/>
        </p:nvSpPr>
        <p:spPr>
          <a:xfrm>
            <a:off x="7111999" y="1187053"/>
            <a:ext cx="2162014" cy="13239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0" name="Соединительная линия уступом 26"/>
          <p:cNvSpPr/>
          <p:nvPr/>
        </p:nvSpPr>
        <p:spPr>
          <a:xfrm rot="10800000" flipV="1">
            <a:off x="7298266" y="2878664"/>
            <a:ext cx="1828805" cy="10668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1" name="Соединительная линия уступом 29"/>
          <p:cNvSpPr/>
          <p:nvPr/>
        </p:nvSpPr>
        <p:spPr>
          <a:xfrm>
            <a:off x="7298266" y="4347023"/>
            <a:ext cx="2319867" cy="8225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Текст 2"/>
          <p:cNvSpPr txBox="1"/>
          <p:nvPr/>
        </p:nvSpPr>
        <p:spPr>
          <a:xfrm>
            <a:off x="498318" y="1526966"/>
            <a:ext cx="9290344" cy="15478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>
            <a:lvl1pPr algn="ctr"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НАЗВАНИЕ  РАЗДЕЛА</a:t>
            </a:r>
          </a:p>
        </p:txBody>
      </p:sp>
      <p:sp>
        <p:nvSpPr>
          <p:cNvPr id="90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05" name="Текст 2"/>
          <p:cNvSpPr txBox="1"/>
          <p:nvPr/>
        </p:nvSpPr>
        <p:spPr>
          <a:xfrm>
            <a:off x="540509" y="836534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106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107" name="Таблица 3"/>
          <p:cNvGraphicFramePr/>
          <p:nvPr/>
        </p:nvGraphicFramePr>
        <p:xfrm>
          <a:off x="623887" y="1633920"/>
          <a:ext cx="10712586" cy="4389600"/>
        </p:xfrm>
        <a:graphic>
          <a:graphicData uri="http://schemas.openxmlformats.org/drawingml/2006/table">
            <a:tbl>
              <a:tblPr firstRow="1">
                <a:tableStyleId>{4C3C2611-4C71-4FC5-86AE-919BDF0F9419}</a:tableStyleId>
              </a:tblPr>
              <a:tblGrid>
                <a:gridCol w="17854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110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08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09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13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11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12" name="4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4</a:t>
              </a:r>
            </a:p>
          </p:txBody>
        </p:sp>
      </p:grpSp>
      <p:grpSp>
        <p:nvGrpSpPr>
          <p:cNvPr id="116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14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15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1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2022-11-09 02.38.22.jpg" descr="2022-11-09 02.38.2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8067" y="-3"/>
            <a:ext cx="4880971" cy="6858004"/>
          </a:xfrm>
          <a:prstGeom prst="rect">
            <a:avLst/>
          </a:prstGeom>
          <a:ln w="12700">
            <a:miter lim="400000"/>
          </a:ln>
        </p:spPr>
      </p:pic>
      <p:pic>
        <p:nvPicPr>
          <p:cNvPr id="125" name="Рисунок 9" descr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126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127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128" name="Рисунок 9" descr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31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29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0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3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3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3" name="7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7</a:t>
              </a:r>
            </a:p>
          </p:txBody>
        </p:sp>
      </p:grpSp>
      <p:grpSp>
        <p:nvGrpSpPr>
          <p:cNvPr id="13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3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3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3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139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3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 sz="1200">
                <a:solidFill>
                  <a:srgbClr val="888888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34438" marR="0" indent="-320038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jpg"/><Relationship Id="rId5" Type="http://schemas.openxmlformats.org/officeDocument/2006/relationships/image" Target="../media/image11.jpg"/><Relationship Id="rId10" Type="http://schemas.openxmlformats.org/officeDocument/2006/relationships/image" Target="../media/image16.jpg"/><Relationship Id="rId4" Type="http://schemas.openxmlformats.org/officeDocument/2006/relationships/image" Target="../media/image10.png"/><Relationship Id="rId9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Прямоугольник 7"/>
          <p:cNvSpPr/>
          <p:nvPr/>
        </p:nvSpPr>
        <p:spPr>
          <a:xfrm>
            <a:off x="6102320" y="2345381"/>
            <a:ext cx="6122342" cy="4529333"/>
          </a:xfrm>
          <a:prstGeom prst="rect">
            <a:avLst/>
          </a:prstGeom>
          <a:solidFill>
            <a:srgbClr val="FFAC0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CAF17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 dirty="0"/>
          </a:p>
        </p:txBody>
      </p:sp>
      <p:sp>
        <p:nvSpPr>
          <p:cNvPr id="149" name="Прямоугольник 10"/>
          <p:cNvSpPr/>
          <p:nvPr/>
        </p:nvSpPr>
        <p:spPr>
          <a:xfrm>
            <a:off x="6103137" y="-2"/>
            <a:ext cx="6121526" cy="2345384"/>
          </a:xfrm>
          <a:prstGeom prst="rect">
            <a:avLst/>
          </a:prstGeom>
          <a:solidFill>
            <a:srgbClr val="9F00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8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50" name="Прямоугольник 13"/>
          <p:cNvSpPr/>
          <p:nvPr/>
        </p:nvSpPr>
        <p:spPr>
          <a:xfrm>
            <a:off x="6101107" y="5359336"/>
            <a:ext cx="6121528" cy="1514425"/>
          </a:xfrm>
          <a:prstGeom prst="rect">
            <a:avLst/>
          </a:prstGeom>
          <a:solidFill>
            <a:srgbClr val="FF2F2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D493D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151" name="Текст 2"/>
          <p:cNvSpPr txBox="1"/>
          <p:nvPr/>
        </p:nvSpPr>
        <p:spPr>
          <a:xfrm>
            <a:off x="589159" y="1230069"/>
            <a:ext cx="4831212" cy="45293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4000" dirty="0"/>
              <a:t>ПРОЕКТИРОВАНИЕ КАНБАН-ДОСКИ СУДЕБНОГО ПРИСТАВА</a:t>
            </a:r>
            <a:endParaRPr sz="4000" dirty="0"/>
          </a:p>
          <a:p>
            <a:pPr defTabSz="877822">
              <a:defRPr sz="23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dirty="0"/>
          </a:p>
          <a:p>
            <a:pPr defTabSz="877822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КУРОЧКИН</a:t>
            </a:r>
            <a:r>
              <a:rPr dirty="0"/>
              <a:t> </a:t>
            </a:r>
            <a:r>
              <a:rPr lang="ru-RU" dirty="0"/>
              <a:t>ВЛАДИМИР</a:t>
            </a:r>
            <a:r>
              <a:rPr dirty="0"/>
              <a:t> </a:t>
            </a:r>
            <a:endParaRPr sz="6900" dirty="0">
              <a:latin typeface="Gilroy-ExtraBold"/>
              <a:ea typeface="Gilroy-ExtraBold"/>
              <a:cs typeface="Gilroy-ExtraBold"/>
              <a:sym typeface="Gilroy-ExtraBold"/>
            </a:endParaRPr>
          </a:p>
          <a:p>
            <a:pPr defTabSz="877822"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>
                <a:solidFill>
                  <a:srgbClr val="8F00FF"/>
                </a:solidFill>
              </a:rPr>
              <a:t>Студент</a:t>
            </a:r>
            <a:r>
              <a:rPr lang="ru-RU" dirty="0"/>
              <a:t> </a:t>
            </a:r>
            <a:endParaRPr dirty="0"/>
          </a:p>
        </p:txBody>
      </p:sp>
      <p:sp>
        <p:nvSpPr>
          <p:cNvPr id="152" name="Прямоугольник 9"/>
          <p:cNvSpPr/>
          <p:nvPr/>
        </p:nvSpPr>
        <p:spPr>
          <a:xfrm>
            <a:off x="8818529" y="-2"/>
            <a:ext cx="3406131" cy="4274948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B5D8E1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153" name="Рисунок 22" descr="Рисунок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27729" y="-9876106"/>
            <a:ext cx="4128544" cy="5806100"/>
          </a:xfrm>
          <a:prstGeom prst="rect">
            <a:avLst/>
          </a:prstGeom>
          <a:ln w="12700">
            <a:miter lim="400000"/>
          </a:ln>
        </p:spPr>
      </p:pic>
      <p:sp>
        <p:nvSpPr>
          <p:cNvPr id="9" name="Квадрат">
            <a:extLst>
              <a:ext uri="{FF2B5EF4-FFF2-40B4-BE49-F238E27FC236}">
                <a16:creationId xmlns:a16="http://schemas.microsoft.com/office/drawing/2014/main" id="{515364BE-F6DA-2843-A7EF-F9EDF64F5C32}"/>
              </a:ext>
            </a:extLst>
          </p:cNvPr>
          <p:cNvSpPr/>
          <p:nvPr/>
        </p:nvSpPr>
        <p:spPr>
          <a:xfrm>
            <a:off x="8818526" y="2349045"/>
            <a:ext cx="3404109" cy="4529333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BB3C1"/>
                </a:solidFill>
              </a:defRPr>
            </a:pPr>
            <a:endParaRPr/>
          </a:p>
        </p:txBody>
      </p:sp>
      <p:pic>
        <p:nvPicPr>
          <p:cNvPr id="3" name="Рисунок 2" descr="Изображение выглядит как небо, человек, оранжевый, проигрыватель&#10;&#10;Автоматически созданное описание">
            <a:extLst>
              <a:ext uri="{FF2B5EF4-FFF2-40B4-BE49-F238E27FC236}">
                <a16:creationId xmlns:a16="http://schemas.microsoft.com/office/drawing/2014/main" id="{BC7FF919-0348-EE46-A018-E2296DB41A9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4" t="160" b="6860"/>
          <a:stretch/>
        </p:blipFill>
        <p:spPr>
          <a:xfrm>
            <a:off x="8818526" y="2349916"/>
            <a:ext cx="3406182" cy="4516283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6B54E817-36BD-2103-7561-D27F5D8F11B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3902" y="123825"/>
            <a:ext cx="2678848" cy="2047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4447423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Текст 2"/>
          <p:cNvSpPr txBox="1"/>
          <p:nvPr/>
        </p:nvSpPr>
        <p:spPr>
          <a:xfrm>
            <a:off x="2836533" y="1591524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rPr lang="ru-RU" sz="3600" dirty="0"/>
              <a:t>ПРОБЛЕМА/ПОТРЕБНОСТЬ</a:t>
            </a:r>
          </a:p>
        </p:txBody>
      </p:sp>
      <p:sp>
        <p:nvSpPr>
          <p:cNvPr id="185" name="Текст 2"/>
          <p:cNvSpPr txBox="1"/>
          <p:nvPr/>
        </p:nvSpPr>
        <p:spPr>
          <a:xfrm>
            <a:off x="673166" y="3188386"/>
            <a:ext cx="4989789" cy="23083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buSzPct val="100000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r>
              <a:rPr lang="ru-RU" sz="2400" b="1" dirty="0"/>
              <a:t>Проблемы</a:t>
            </a:r>
            <a:r>
              <a:rPr lang="ru-RU" sz="2400" dirty="0"/>
              <a:t>:</a:t>
            </a:r>
          </a:p>
          <a:p>
            <a:pPr>
              <a:buSzPct val="100000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endParaRPr lang="ru-RU" dirty="0"/>
          </a:p>
          <a:p>
            <a:pPr marL="285750" indent="-285750">
              <a:buSzPct val="100000"/>
              <a:buFont typeface="Arial" panose="020B0604020202020204" pitchFamily="34" charset="0"/>
              <a:buChar char="•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Отсутствие визуального управления задачами</a:t>
            </a:r>
          </a:p>
          <a:p>
            <a:pPr>
              <a:buSzPct val="100000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buSzPct val="100000"/>
              <a:buFont typeface="Arial" panose="020B0604020202020204" pitchFamily="34" charset="0"/>
              <a:buChar char="•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Неэффективное распределение задач</a:t>
            </a:r>
          </a:p>
          <a:p>
            <a:pPr>
              <a:buSzPct val="100000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endParaRPr lang="ru-RU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buSzPct val="100000"/>
              <a:buFont typeface="Arial" panose="020B0604020202020204" pitchFamily="34" charset="0"/>
              <a:buChar char="•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Неясность статуса задач</a:t>
            </a:r>
            <a:endParaRPr lang="ru-RU" dirty="0"/>
          </a:p>
          <a:p>
            <a:pPr>
              <a:buSzPct val="100000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endParaRPr lang="ru-RU" dirty="0"/>
          </a:p>
        </p:txBody>
      </p:sp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2</a:t>
              </a:r>
            </a:p>
          </p:txBody>
        </p:sp>
      </p:grpSp>
      <p:sp>
        <p:nvSpPr>
          <p:cNvPr id="194" name="Текст 2"/>
          <p:cNvSpPr txBox="1"/>
          <p:nvPr/>
        </p:nvSpPr>
        <p:spPr>
          <a:xfrm>
            <a:off x="6812099" y="3124860"/>
            <a:ext cx="4989790" cy="23083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buSzPct val="100000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r>
              <a:rPr lang="ru-RU" sz="2400" b="1" dirty="0"/>
              <a:t>Потребность</a:t>
            </a:r>
            <a:r>
              <a:rPr lang="ru-RU" dirty="0"/>
              <a:t>:</a:t>
            </a:r>
          </a:p>
          <a:p>
            <a:pPr>
              <a:buSzPct val="100000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endParaRPr lang="ru-RU" dirty="0"/>
          </a:p>
          <a:p>
            <a:pPr marL="285750" indent="-285750">
              <a:buSzPct val="100000"/>
              <a:buFont typeface="Arial" panose="020B0604020202020204" pitchFamily="34" charset="0"/>
              <a:buChar char="•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Визуальное управление задачами</a:t>
            </a:r>
          </a:p>
          <a:p>
            <a:pPr>
              <a:buSzPct val="100000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buSzPct val="100000"/>
              <a:buFont typeface="Arial" panose="020B0604020202020204" pitchFamily="34" charset="0"/>
              <a:buChar char="•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Эффективное распределение задач</a:t>
            </a:r>
          </a:p>
          <a:p>
            <a:pPr>
              <a:buSzPct val="100000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endParaRPr lang="ru-RU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buSzPct val="100000"/>
              <a:buFont typeface="Arial" panose="020B0604020202020204" pitchFamily="34" charset="0"/>
              <a:buChar char="•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Ясность статуса задач</a:t>
            </a:r>
            <a:endParaRPr lang="ru-RU" dirty="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endParaRPr lang="ru-RU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Проблема/потребность</a:t>
            </a: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5830483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3</a:t>
              </a:r>
              <a:endParaRPr dirty="0"/>
            </a:p>
          </p:txBody>
        </p:sp>
      </p:grpSp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Решение</a:t>
            </a: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2" name="Текст 2">
            <a:extLst>
              <a:ext uri="{FF2B5EF4-FFF2-40B4-BE49-F238E27FC236}">
                <a16:creationId xmlns:a16="http://schemas.microsoft.com/office/drawing/2014/main" id="{65E0BF6E-BA3A-1E7B-5928-68FC9F500BCE}"/>
              </a:ext>
            </a:extLst>
          </p:cNvPr>
          <p:cNvSpPr txBox="1"/>
          <p:nvPr/>
        </p:nvSpPr>
        <p:spPr>
          <a:xfrm>
            <a:off x="-100260" y="1569533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rPr lang="ru-RU" sz="3600" dirty="0"/>
              <a:t>РЕШЕНИЕ </a:t>
            </a:r>
            <a:endParaRPr sz="3600" dirty="0"/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23169F73-2AE6-4AAA-BA43-1CC80AD9C80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486684" y="2652357"/>
            <a:ext cx="5931990" cy="349574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ABA48E64-1249-4E4F-BC3B-A0DFC6B392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04787" y="760679"/>
            <a:ext cx="4893806" cy="538741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472892781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marL="0" marR="0" lvl="0" indent="0" algn="ct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  <a:sym typeface="Calibri"/>
              </a:endParaRPr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pPr marL="0" marR="0" lvl="0" indent="0" algn="ct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ru-RU" dirty="0"/>
                <a:t>4</a:t>
              </a:r>
              <a:endParaRPr kumimoji="0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ilroy-Bold"/>
                <a:sym typeface="Gilroy-Bold"/>
              </a:endParaRPr>
            </a:p>
          </p:txBody>
        </p:sp>
      </p:grpSp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Цель проекта</a:t>
            </a: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+mn-ea"/>
                <a:cs typeface="Helvetica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+mn-ea"/>
                <a:cs typeface="Helvetica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+mn-ea"/>
                <a:cs typeface="Helvetica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+mn-ea"/>
                <a:cs typeface="Helvetica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+mn-ea"/>
                <a:cs typeface="Helvetica"/>
                <a:sym typeface="Helvetica"/>
              </a:endParaRPr>
            </a:p>
          </p:txBody>
        </p:sp>
      </p:grpSp>
      <p:sp>
        <p:nvSpPr>
          <p:cNvPr id="12" name="Текст 2">
            <a:extLst>
              <a:ext uri="{FF2B5EF4-FFF2-40B4-BE49-F238E27FC236}">
                <a16:creationId xmlns:a16="http://schemas.microsoft.com/office/drawing/2014/main" id="{65E0BF6E-BA3A-1E7B-5928-68FC9F500BCE}"/>
              </a:ext>
            </a:extLst>
          </p:cNvPr>
          <p:cNvSpPr txBox="1"/>
          <p:nvPr/>
        </p:nvSpPr>
        <p:spPr>
          <a:xfrm>
            <a:off x="2924345" y="1344321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marL="0" marR="0" lvl="0" indent="0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0" i="0" u="none" strike="noStrike" kern="0" cap="none" spc="0" normalizeH="0" baseline="0" noProof="0" dirty="0">
                <a:ln>
                  <a:noFill/>
                </a:ln>
                <a:solidFill>
                  <a:srgbClr val="8F00FF"/>
                </a:solidFill>
                <a:effectLst/>
                <a:uLnTx/>
                <a:uFillTx/>
                <a:latin typeface="Gilroy-ExtraBold"/>
                <a:sym typeface="Gilroy-ExtraBold"/>
              </a:rPr>
              <a:t>Цель проекта</a:t>
            </a:r>
            <a:endParaRPr kumimoji="0" sz="3600" b="0" i="0" u="none" strike="noStrike" kern="0" cap="none" spc="0" normalizeH="0" baseline="0" noProof="0" dirty="0">
              <a:ln>
                <a:noFill/>
              </a:ln>
              <a:solidFill>
                <a:srgbClr val="8F00FF"/>
              </a:solidFill>
              <a:effectLst/>
              <a:uLnTx/>
              <a:uFillTx/>
              <a:latin typeface="Gilroy-ExtraBold"/>
              <a:sym typeface="Gilroy-ExtraBold"/>
            </a:endParaRPr>
          </a:p>
        </p:txBody>
      </p:sp>
      <p:sp>
        <p:nvSpPr>
          <p:cNvPr id="15" name="Текст 2">
            <a:extLst>
              <a:ext uri="{FF2B5EF4-FFF2-40B4-BE49-F238E27FC236}">
                <a16:creationId xmlns:a16="http://schemas.microsoft.com/office/drawing/2014/main" id="{E7238482-2C42-437B-A23E-8A263EC9CFE5}"/>
              </a:ext>
            </a:extLst>
          </p:cNvPr>
          <p:cNvSpPr txBox="1"/>
          <p:nvPr/>
        </p:nvSpPr>
        <p:spPr>
          <a:xfrm>
            <a:off x="1330440" y="2642468"/>
            <a:ext cx="9125381" cy="28146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marL="342900" lvl="8" indent="-342900">
              <a:lnSpc>
                <a:spcPct val="150000"/>
              </a:lnSpc>
              <a:buSzPct val="100000"/>
              <a:buFont typeface="Wingdings" panose="05000000000000000000" pitchFamily="2" charset="2"/>
              <a:buChar char="§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r>
              <a:rPr kumimoji="0" lang="ru-RU" sz="2000" b="0" i="0" u="none" strike="noStrike" kern="0" cap="none" spc="0" normalizeH="0" baseline="0" noProof="0" dirty="0">
                <a:ln>
                  <a:noFill/>
                </a:ln>
                <a:solidFill>
                  <a:srgbClr val="8F00FF"/>
                </a:solidFill>
                <a:effectLst/>
                <a:uLnTx/>
                <a:uFillTx/>
                <a:latin typeface="Gilroy-Regular"/>
                <a:sym typeface="Gilroy-Regular"/>
              </a:rPr>
              <a:t>Улучшение Эффективности Рабочих Процессов</a:t>
            </a:r>
          </a:p>
          <a:p>
            <a:pPr marL="342900" lvl="8" indent="-342900">
              <a:lnSpc>
                <a:spcPct val="150000"/>
              </a:lnSpc>
              <a:buSzPct val="100000"/>
              <a:buFont typeface="Wingdings" panose="05000000000000000000" pitchFamily="2" charset="2"/>
              <a:buChar char="§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r>
              <a:rPr kumimoji="0" lang="ru-RU" sz="2000" b="0" i="0" u="none" strike="noStrike" kern="0" cap="none" spc="0" normalizeH="0" baseline="0" noProof="0" dirty="0">
                <a:ln>
                  <a:noFill/>
                </a:ln>
                <a:solidFill>
                  <a:srgbClr val="8F00FF"/>
                </a:solidFill>
                <a:effectLst/>
                <a:uLnTx/>
                <a:uFillTx/>
                <a:latin typeface="Gilroy-Regular"/>
                <a:sym typeface="Gilroy-Regular"/>
              </a:rPr>
              <a:t>Увеличение Контроля и Отчетности</a:t>
            </a:r>
          </a:p>
          <a:p>
            <a:pPr marL="342900" lvl="8" indent="-342900">
              <a:lnSpc>
                <a:spcPct val="150000"/>
              </a:lnSpc>
              <a:buSzPct val="100000"/>
              <a:buFont typeface="Wingdings" panose="05000000000000000000" pitchFamily="2" charset="2"/>
              <a:buChar char="§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r>
              <a:rPr kumimoji="0" lang="ru-RU" sz="2000" b="0" i="0" u="none" strike="noStrike" kern="0" cap="none" spc="0" normalizeH="0" baseline="0" noProof="0" dirty="0">
                <a:ln>
                  <a:noFill/>
                </a:ln>
                <a:solidFill>
                  <a:srgbClr val="8F00FF"/>
                </a:solidFill>
                <a:effectLst/>
                <a:uLnTx/>
                <a:uFillTx/>
                <a:latin typeface="Gilroy-Regular"/>
                <a:sym typeface="Gilroy-Regular"/>
              </a:rPr>
              <a:t>Обеспечение Безопасности Данных</a:t>
            </a:r>
          </a:p>
          <a:p>
            <a:pPr marL="342900" lvl="8" indent="-342900">
              <a:lnSpc>
                <a:spcPct val="150000"/>
              </a:lnSpc>
              <a:buSzPct val="100000"/>
              <a:buFont typeface="Wingdings" panose="05000000000000000000" pitchFamily="2" charset="2"/>
              <a:buChar char="§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r>
              <a:rPr kumimoji="0" lang="ru-RU" sz="2000" b="0" i="0" u="none" strike="noStrike" kern="0" cap="none" spc="0" normalizeH="0" baseline="0" noProof="0" dirty="0">
                <a:ln>
                  <a:noFill/>
                </a:ln>
                <a:solidFill>
                  <a:srgbClr val="8F00FF"/>
                </a:solidFill>
                <a:effectLst/>
                <a:uLnTx/>
                <a:uFillTx/>
                <a:latin typeface="Gilroy-Regular"/>
                <a:sym typeface="Gilroy-Regular"/>
              </a:rPr>
              <a:t>Повышение гибкости и адаптивности</a:t>
            </a:r>
          </a:p>
          <a:p>
            <a:pPr marL="342900" lvl="8" indent="-342900">
              <a:lnSpc>
                <a:spcPct val="150000"/>
              </a:lnSpc>
              <a:buSzPct val="100000"/>
              <a:buFont typeface="Wingdings" panose="05000000000000000000" pitchFamily="2" charset="2"/>
              <a:buChar char="§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r>
              <a:rPr kumimoji="0" lang="ru-RU" sz="2000" b="0" i="0" u="none" strike="noStrike" kern="0" cap="none" spc="0" normalizeH="0" baseline="0" noProof="0" dirty="0">
                <a:ln>
                  <a:noFill/>
                </a:ln>
                <a:solidFill>
                  <a:srgbClr val="8F00FF"/>
                </a:solidFill>
                <a:effectLst/>
                <a:uLnTx/>
                <a:uFillTx/>
                <a:latin typeface="Gilroy-Regular"/>
                <a:sym typeface="Gilroy-Regular"/>
              </a:rPr>
              <a:t>Максимальная Поддержка Решения Судебных Дел</a:t>
            </a:r>
          </a:p>
          <a:p>
            <a:pPr marL="342900" lvl="8" indent="-342900">
              <a:lnSpc>
                <a:spcPct val="150000"/>
              </a:lnSpc>
              <a:buSzPct val="100000"/>
              <a:buFont typeface="Wingdings" panose="05000000000000000000" pitchFamily="2" charset="2"/>
              <a:buChar char="§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endParaRPr kumimoji="0" lang="ru-RU" sz="2000" b="0" i="0" u="none" strike="noStrike" kern="0" cap="none" spc="0" normalizeH="0" baseline="0" noProof="0" dirty="0">
              <a:ln>
                <a:noFill/>
              </a:ln>
              <a:solidFill>
                <a:srgbClr val="8F00FF"/>
              </a:solidFill>
              <a:effectLst/>
              <a:uLnTx/>
              <a:uFillTx/>
              <a:latin typeface="Gilroy-Regular"/>
              <a:sym typeface="Gilroy-Regular"/>
            </a:endParaRPr>
          </a:p>
        </p:txBody>
      </p:sp>
    </p:spTree>
    <p:extLst>
      <p:ext uri="{BB962C8B-B14F-4D97-AF65-F5344CB8AC3E}">
        <p14:creationId xmlns:p14="http://schemas.microsoft.com/office/powerpoint/2010/main" val="1020238708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marL="0" marR="0" lvl="0" indent="0" algn="ct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  <a:sym typeface="Calibri"/>
              </a:endParaRPr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pPr marL="0" marR="0" lvl="0" indent="0" algn="ct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ru-RU" dirty="0"/>
                <a:t>5</a:t>
              </a:r>
              <a:endParaRPr kumimoji="0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ilroy-Bold"/>
                <a:sym typeface="Gilroy-Bold"/>
              </a:endParaRPr>
            </a:p>
          </p:txBody>
        </p:sp>
      </p:grpSp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Технология</a:t>
            </a: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+mn-ea"/>
                <a:cs typeface="Helvetica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+mn-ea"/>
                <a:cs typeface="Helvetica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+mn-ea"/>
                <a:cs typeface="Helvetica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+mn-ea"/>
                <a:cs typeface="Helvetica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+mn-ea"/>
                <a:cs typeface="Helvetica"/>
                <a:sym typeface="Helvetica"/>
              </a:endParaRPr>
            </a:p>
          </p:txBody>
        </p:sp>
      </p:grpSp>
      <p:sp>
        <p:nvSpPr>
          <p:cNvPr id="12" name="Текст 2">
            <a:extLst>
              <a:ext uri="{FF2B5EF4-FFF2-40B4-BE49-F238E27FC236}">
                <a16:creationId xmlns:a16="http://schemas.microsoft.com/office/drawing/2014/main" id="{65E0BF6E-BA3A-1E7B-5928-68FC9F500BCE}"/>
              </a:ext>
            </a:extLst>
          </p:cNvPr>
          <p:cNvSpPr txBox="1"/>
          <p:nvPr/>
        </p:nvSpPr>
        <p:spPr>
          <a:xfrm>
            <a:off x="2624903" y="1521692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marL="0" marR="0" lvl="0" indent="0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0" i="0" u="none" strike="noStrike" kern="0" cap="none" spc="0" normalizeH="0" baseline="0" noProof="0" dirty="0">
                <a:ln>
                  <a:noFill/>
                </a:ln>
                <a:solidFill>
                  <a:srgbClr val="8F00FF"/>
                </a:solidFill>
                <a:effectLst/>
                <a:uLnTx/>
                <a:uFillTx/>
                <a:latin typeface="Gilroy-ExtraBold"/>
                <a:sym typeface="Gilroy-ExtraBold"/>
              </a:rPr>
              <a:t>ТЕХНОЛОГИЯ</a:t>
            </a:r>
            <a:endParaRPr kumimoji="0" sz="3600" b="0" i="0" u="none" strike="noStrike" kern="0" cap="none" spc="0" normalizeH="0" baseline="0" noProof="0" dirty="0">
              <a:ln>
                <a:noFill/>
              </a:ln>
              <a:solidFill>
                <a:srgbClr val="8F00FF"/>
              </a:solidFill>
              <a:effectLst/>
              <a:uLnTx/>
              <a:uFillTx/>
              <a:latin typeface="Gilroy-ExtraBold"/>
              <a:sym typeface="Gilroy-ExtraBold"/>
            </a:endParaRPr>
          </a:p>
        </p:txBody>
      </p:sp>
      <p:sp>
        <p:nvSpPr>
          <p:cNvPr id="15" name="Текст 2">
            <a:extLst>
              <a:ext uri="{FF2B5EF4-FFF2-40B4-BE49-F238E27FC236}">
                <a16:creationId xmlns:a16="http://schemas.microsoft.com/office/drawing/2014/main" id="{E7238482-2C42-437B-A23E-8A263EC9CFE5}"/>
              </a:ext>
            </a:extLst>
          </p:cNvPr>
          <p:cNvSpPr txBox="1"/>
          <p:nvPr/>
        </p:nvSpPr>
        <p:spPr>
          <a:xfrm>
            <a:off x="6939889" y="2521143"/>
            <a:ext cx="3812378" cy="28623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r>
              <a:rPr kumimoji="0" lang="ru-RU" sz="2000" b="0" i="0" u="none" strike="noStrike" kern="0" cap="none" spc="0" normalizeH="0" baseline="0" noProof="0" dirty="0">
                <a:ln>
                  <a:noFill/>
                </a:ln>
                <a:solidFill>
                  <a:srgbClr val="8F00FF"/>
                </a:solidFill>
                <a:effectLst/>
                <a:uLnTx/>
                <a:uFillTx/>
                <a:latin typeface="Gilroy-Regular"/>
                <a:sym typeface="Gilroy-Regular"/>
              </a:rPr>
              <a:t>Проект основан на современных</a:t>
            </a: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r>
              <a:rPr kumimoji="0" lang="ru-RU" sz="2000" b="0" i="0" u="none" strike="noStrike" kern="0" cap="none" spc="0" normalizeH="0" baseline="0" noProof="0" dirty="0">
                <a:ln>
                  <a:noFill/>
                </a:ln>
                <a:solidFill>
                  <a:srgbClr val="8F00FF"/>
                </a:solidFill>
                <a:effectLst/>
                <a:uLnTx/>
                <a:uFillTx/>
                <a:latin typeface="Gilroy-Regular"/>
                <a:sym typeface="Gilroy-Regular"/>
              </a:rPr>
              <a:t> и простых в использовании технологиях:</a:t>
            </a:r>
          </a:p>
          <a:p>
            <a:pPr marL="285750" marR="0" lvl="0" indent="-28575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endParaRPr kumimoji="0" lang="ru-RU" sz="2000" b="0" i="0" u="none" strike="noStrike" kern="0" cap="none" spc="0" normalizeH="0" baseline="0" noProof="0" dirty="0">
              <a:ln>
                <a:noFill/>
              </a:ln>
              <a:solidFill>
                <a:srgbClr val="8F00FF"/>
              </a:solidFill>
              <a:effectLst/>
              <a:uLnTx/>
              <a:uFillTx/>
              <a:latin typeface="Gilroy-Regular"/>
              <a:sym typeface="Gilroy-Regular"/>
            </a:endParaRPr>
          </a:p>
          <a:p>
            <a:pPr marL="342900" marR="0" lvl="0" indent="-34290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Wingdings" panose="05000000000000000000" pitchFamily="2" charset="2"/>
              <a:buChar char="§"/>
              <a:tabLst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r>
              <a:rPr kumimoji="0" lang="ru-RU" sz="2000" b="0" i="0" u="none" strike="noStrike" kern="0" cap="none" spc="0" normalizeH="0" baseline="0" noProof="0" dirty="0">
                <a:ln>
                  <a:noFill/>
                </a:ln>
                <a:solidFill>
                  <a:srgbClr val="8F00FF"/>
                </a:solidFill>
                <a:effectLst/>
                <a:uLnTx/>
                <a:uFillTx/>
                <a:latin typeface="Gilroy-Regular"/>
                <a:sym typeface="Gilroy-Regular"/>
              </a:rPr>
              <a:t>Локальная </a:t>
            </a:r>
            <a:r>
              <a:rPr kumimoji="0" lang="ru-RU" sz="2000" b="0" i="0" u="none" strike="noStrike" kern="0" cap="none" spc="0" normalizeH="0" baseline="0" noProof="0" dirty="0" err="1">
                <a:ln>
                  <a:noFill/>
                </a:ln>
                <a:solidFill>
                  <a:srgbClr val="8F00FF"/>
                </a:solidFill>
                <a:effectLst/>
                <a:uLnTx/>
                <a:uFillTx/>
                <a:latin typeface="Gilroy-Regular"/>
                <a:sym typeface="Gilroy-Regular"/>
              </a:rPr>
              <a:t>Канбан</a:t>
            </a:r>
            <a:r>
              <a:rPr kumimoji="0" lang="ru-RU" sz="2000" b="0" i="0" u="none" strike="noStrike" kern="0" cap="none" spc="0" normalizeH="0" baseline="0" noProof="0" dirty="0">
                <a:ln>
                  <a:noFill/>
                </a:ln>
                <a:solidFill>
                  <a:srgbClr val="8F00FF"/>
                </a:solidFill>
                <a:effectLst/>
                <a:uLnTx/>
                <a:uFillTx/>
                <a:latin typeface="Gilroy-Regular"/>
                <a:sym typeface="Gilroy-Regular"/>
              </a:rPr>
              <a:t>-Доска</a:t>
            </a:r>
          </a:p>
          <a:p>
            <a:pPr marL="342900" marR="0" lvl="0" indent="-34290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Wingdings" panose="05000000000000000000" pitchFamily="2" charset="2"/>
              <a:buChar char="§"/>
              <a:tabLst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r>
              <a:rPr kumimoji="0" lang="ru-RU" sz="2000" b="0" i="0" u="none" strike="noStrike" kern="0" cap="none" spc="0" normalizeH="0" baseline="0" noProof="0" dirty="0">
                <a:ln>
                  <a:noFill/>
                </a:ln>
                <a:solidFill>
                  <a:srgbClr val="8F00FF"/>
                </a:solidFill>
                <a:effectLst/>
                <a:uLnTx/>
                <a:uFillTx/>
                <a:latin typeface="Gilroy-Regular"/>
                <a:sym typeface="Gilroy-Regular"/>
              </a:rPr>
              <a:t>Пользовательский интерфейс </a:t>
            </a:r>
          </a:p>
          <a:p>
            <a:pPr marL="342900" marR="0" lvl="0" indent="-34290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Wingdings" panose="05000000000000000000" pitchFamily="2" charset="2"/>
              <a:buChar char="§"/>
              <a:tabLst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8F00FF"/>
                </a:solidFill>
                <a:effectLst/>
                <a:uLnTx/>
                <a:uFillTx/>
                <a:latin typeface="Gilroy-Regular"/>
                <a:sym typeface="Gilroy-Regular"/>
              </a:rPr>
              <a:t>Web-</a:t>
            </a:r>
            <a:r>
              <a:rPr kumimoji="0" lang="ru-RU" sz="2000" b="0" i="0" u="none" strike="noStrike" kern="0" cap="none" spc="0" normalizeH="0" baseline="0" noProof="0" dirty="0">
                <a:ln>
                  <a:noFill/>
                </a:ln>
                <a:solidFill>
                  <a:srgbClr val="8F00FF"/>
                </a:solidFill>
                <a:effectLst/>
                <a:uLnTx/>
                <a:uFillTx/>
                <a:latin typeface="Gilroy-Regular"/>
                <a:sym typeface="Gilroy-Regular"/>
              </a:rPr>
              <a:t>Приложение</a:t>
            </a:r>
          </a:p>
          <a:p>
            <a:pPr marL="342900" marR="0" lvl="0" indent="-34290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Wingdings" panose="05000000000000000000" pitchFamily="2" charset="2"/>
              <a:buChar char="§"/>
              <a:tabLst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r>
              <a:rPr kumimoji="0" lang="ru-RU" sz="2000" b="0" i="0" u="none" strike="noStrike" kern="0" cap="none" spc="0" normalizeH="0" baseline="0" noProof="0" dirty="0">
                <a:ln>
                  <a:noFill/>
                </a:ln>
                <a:solidFill>
                  <a:srgbClr val="8F00FF"/>
                </a:solidFill>
                <a:effectLst/>
                <a:uLnTx/>
                <a:uFillTx/>
                <a:latin typeface="Gilroy-Regular"/>
                <a:sym typeface="Gilroy-Regular"/>
              </a:rPr>
              <a:t>Основы Безопасности</a:t>
            </a:r>
          </a:p>
          <a:p>
            <a:pPr marL="342900" marR="0" lvl="0" indent="-34290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Wingdings" panose="05000000000000000000" pitchFamily="2" charset="2"/>
              <a:buChar char="§"/>
              <a:tabLst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r>
              <a:rPr kumimoji="0" lang="ru-RU" sz="2000" b="0" i="0" u="none" strike="noStrike" kern="0" cap="none" spc="0" normalizeH="0" baseline="0" noProof="0" dirty="0">
                <a:ln>
                  <a:noFill/>
                </a:ln>
                <a:solidFill>
                  <a:srgbClr val="8F00FF"/>
                </a:solidFill>
                <a:effectLst/>
                <a:uLnTx/>
                <a:uFillTx/>
                <a:latin typeface="Gilroy-Regular"/>
                <a:sym typeface="Gilroy-Regular"/>
              </a:rPr>
              <a:t>Базовая Интеграция</a:t>
            </a:r>
          </a:p>
        </p:txBody>
      </p:sp>
      <p:sp>
        <p:nvSpPr>
          <p:cNvPr id="14" name="Текст 2">
            <a:extLst>
              <a:ext uri="{FF2B5EF4-FFF2-40B4-BE49-F238E27FC236}">
                <a16:creationId xmlns:a16="http://schemas.microsoft.com/office/drawing/2014/main" id="{C6B68C62-35A5-0EB2-1E14-760A4057FE5C}"/>
              </a:ext>
            </a:extLst>
          </p:cNvPr>
          <p:cNvSpPr txBox="1"/>
          <p:nvPr/>
        </p:nvSpPr>
        <p:spPr>
          <a:xfrm>
            <a:off x="523740" y="2521143"/>
            <a:ext cx="4989789" cy="32932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xmlns:lc="http://schemas.openxmlformats.org/drawingml/2006/lockedCanvas" val="1"/>
            </a:ext>
          </a:extLst>
        </p:spPr>
        <p:txBody>
          <a:bodyPr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1pPr>
            <a:lvl2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2pPr>
            <a:lvl3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3pPr>
            <a:lvl4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4pPr>
            <a:lvl5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5pPr>
            <a:lvl6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6pPr>
            <a:lvl7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7pPr>
            <a:lvl8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8pPr>
            <a:lvl9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9pPr>
          </a:lstStyle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>
                <a:solidFill>
                  <a:srgbClr val="8F00FF"/>
                </a:solidFill>
              </a:rPr>
              <a:t>Наш проект опирается на современные и простые в использовании технологии, включая локальную </a:t>
            </a:r>
            <a:r>
              <a:rPr lang="ru-RU" dirty="0" err="1">
                <a:solidFill>
                  <a:srgbClr val="8F00FF"/>
                </a:solidFill>
              </a:rPr>
              <a:t>канбан</a:t>
            </a:r>
            <a:r>
              <a:rPr lang="ru-RU" dirty="0">
                <a:solidFill>
                  <a:srgbClr val="8F00FF"/>
                </a:solidFill>
              </a:rPr>
              <a:t>-доску, которая обеспечивает визуализацию рабочих процессов и управление задачами, а также пользовательский интерфейс, который делает взаимодействие с системой легким и интуитивным. Мы предлагаем </a:t>
            </a:r>
            <a:r>
              <a:rPr lang="ru-RU" dirty="0" err="1">
                <a:solidFill>
                  <a:srgbClr val="8F00FF"/>
                </a:solidFill>
              </a:rPr>
              <a:t>web</a:t>
            </a:r>
            <a:r>
              <a:rPr lang="ru-RU" dirty="0">
                <a:solidFill>
                  <a:srgbClr val="8F00FF"/>
                </a:solidFill>
              </a:rPr>
              <a:t>-приложение, обеспечивая доступ к важным данным и инструментам из любой точки мира, с учетом основ безопасности данных, гарантируя конфиденциальность информации. Проект также предоставляет базовую интеграцию данных, позволяя собирать и централизовать информацию для более эффективной работы.</a:t>
            </a:r>
            <a:endParaRPr dirty="0">
              <a:solidFill>
                <a:srgbClr val="8F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6120787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  <a:solidFill>
            <a:srgbClr val="B5D8E1"/>
          </a:solidFill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marL="0" marR="0" lvl="0" indent="0" algn="ct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  <a:sym typeface="Calibri"/>
              </a:endParaRPr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pPr marL="0" marR="0" lvl="0" indent="0" algn="ct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Gilroy-Bold"/>
                  <a:sym typeface="Gilroy-Bold"/>
                </a:rPr>
                <a:t>6</a:t>
              </a:r>
              <a:endParaRPr kumimoji="0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ilroy-Bold"/>
                <a:sym typeface="Gilroy-Bold"/>
              </a:endParaRPr>
            </a:p>
          </p:txBody>
        </p:sp>
      </p:grpSp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Продукт</a:t>
            </a: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+mn-ea"/>
                <a:cs typeface="Helvetica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+mn-ea"/>
                <a:cs typeface="Helvetica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+mn-ea"/>
                <a:cs typeface="Helvetica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+mn-ea"/>
                <a:cs typeface="Helvetica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+mn-ea"/>
                <a:cs typeface="Helvetica"/>
                <a:sym typeface="Helvetica"/>
              </a:endParaRPr>
            </a:p>
          </p:txBody>
        </p:sp>
      </p:grpSp>
      <p:sp>
        <p:nvSpPr>
          <p:cNvPr id="12" name="Текст 2">
            <a:extLst>
              <a:ext uri="{FF2B5EF4-FFF2-40B4-BE49-F238E27FC236}">
                <a16:creationId xmlns:a16="http://schemas.microsoft.com/office/drawing/2014/main" id="{65E0BF6E-BA3A-1E7B-5928-68FC9F500BCE}"/>
              </a:ext>
            </a:extLst>
          </p:cNvPr>
          <p:cNvSpPr txBox="1"/>
          <p:nvPr/>
        </p:nvSpPr>
        <p:spPr>
          <a:xfrm>
            <a:off x="559690" y="1955444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0" i="0" u="none" strike="noStrike" kern="0" cap="none" spc="0" normalizeH="0" baseline="0" noProof="0" dirty="0">
                <a:ln>
                  <a:noFill/>
                </a:ln>
                <a:solidFill>
                  <a:srgbClr val="8F00FF"/>
                </a:solidFill>
                <a:effectLst/>
                <a:uLnTx/>
                <a:uFillTx/>
                <a:latin typeface="Gilroy-ExtraBold"/>
                <a:sym typeface="Gilroy-ExtraBold"/>
              </a:rPr>
              <a:t>Продукт</a:t>
            </a:r>
            <a:endParaRPr kumimoji="0" sz="3600" b="0" i="0" u="none" strike="noStrike" kern="0" cap="none" spc="0" normalizeH="0" baseline="0" noProof="0" dirty="0">
              <a:ln>
                <a:noFill/>
              </a:ln>
              <a:solidFill>
                <a:srgbClr val="8F00FF"/>
              </a:solidFill>
              <a:effectLst/>
              <a:uLnTx/>
              <a:uFillTx/>
              <a:latin typeface="Gilroy-ExtraBold"/>
              <a:sym typeface="Gilroy-ExtraBold"/>
            </a:endParaRPr>
          </a:p>
        </p:txBody>
      </p:sp>
      <p:sp>
        <p:nvSpPr>
          <p:cNvPr id="15" name="Текст 2">
            <a:extLst>
              <a:ext uri="{FF2B5EF4-FFF2-40B4-BE49-F238E27FC236}">
                <a16:creationId xmlns:a16="http://schemas.microsoft.com/office/drawing/2014/main" id="{E7238482-2C42-437B-A23E-8A263EC9CFE5}"/>
              </a:ext>
            </a:extLst>
          </p:cNvPr>
          <p:cNvSpPr txBox="1"/>
          <p:nvPr/>
        </p:nvSpPr>
        <p:spPr>
          <a:xfrm>
            <a:off x="420955" y="2815257"/>
            <a:ext cx="10958245" cy="16312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marL="0" marR="0" lvl="0" indent="0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r>
              <a:rPr kumimoji="0" lang="ru-RU" sz="2000" b="0" i="0" u="none" strike="noStrike" kern="0" cap="none" spc="0" normalizeH="0" baseline="0" noProof="0" dirty="0">
                <a:ln>
                  <a:noFill/>
                </a:ln>
                <a:solidFill>
                  <a:srgbClr val="8F00FF"/>
                </a:solidFill>
                <a:effectLst/>
                <a:uLnTx/>
                <a:uFillTx/>
                <a:latin typeface="Gilroy-Regular"/>
                <a:sym typeface="Gilroy-Regular"/>
              </a:rPr>
              <a:t>Наш проект сосредотачивается на создании </a:t>
            </a:r>
            <a:r>
              <a:rPr kumimoji="0" lang="ru-RU" sz="2000" b="0" i="0" u="none" strike="noStrike" kern="0" cap="none" spc="0" normalizeH="0" baseline="0" noProof="0" dirty="0" err="1">
                <a:ln>
                  <a:noFill/>
                </a:ln>
                <a:solidFill>
                  <a:srgbClr val="8F00FF"/>
                </a:solidFill>
                <a:effectLst/>
                <a:uLnTx/>
                <a:uFillTx/>
                <a:latin typeface="Gilroy-Regular"/>
                <a:sym typeface="Gilroy-Regular"/>
              </a:rPr>
              <a:t>Канбан</a:t>
            </a:r>
            <a:r>
              <a:rPr kumimoji="0" lang="ru-RU" sz="2000" b="0" i="0" u="none" strike="noStrike" kern="0" cap="none" spc="0" normalizeH="0" baseline="0" noProof="0" dirty="0">
                <a:ln>
                  <a:noFill/>
                </a:ln>
                <a:solidFill>
                  <a:srgbClr val="8F00FF"/>
                </a:solidFill>
                <a:effectLst/>
                <a:uLnTx/>
                <a:uFillTx/>
                <a:latin typeface="Gilroy-Regular"/>
                <a:sym typeface="Gilroy-Regular"/>
              </a:rPr>
              <a:t>-доски, специально адаптированной для судебных приставов, предоставляя им интуитивный инструмент для визуализации и управления задачами, а также обеспечивая интеграцию с другими информационными системами с целью оптимизации и улучшения их рабочих процессов, что призвано повысить эффективность и прозрачность работы судебных приставов.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8F00FF"/>
              </a:solidFill>
              <a:effectLst/>
              <a:uLnTx/>
              <a:uFillTx/>
              <a:latin typeface="Gilroy-Regular"/>
              <a:sym typeface="Gilroy-Regular"/>
            </a:endParaRPr>
          </a:p>
        </p:txBody>
      </p:sp>
    </p:spTree>
    <p:extLst>
      <p:ext uri="{BB962C8B-B14F-4D97-AF65-F5344CB8AC3E}">
        <p14:creationId xmlns:p14="http://schemas.microsoft.com/office/powerpoint/2010/main" val="534763007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  <a:solidFill>
            <a:srgbClr val="FBB3C1"/>
          </a:solidFill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marL="0" marR="0" lvl="0" indent="0" algn="ct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  <a:sym typeface="Calibri"/>
              </a:endParaRPr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pPr marL="0" marR="0" lvl="0" indent="0" algn="ct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Gilroy-Bold"/>
                  <a:sym typeface="Gilroy-Bold"/>
                </a:rPr>
                <a:t>7</a:t>
              </a:r>
              <a:endParaRPr kumimoji="0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ilroy-Bold"/>
                <a:sym typeface="Gilroy-Bold"/>
              </a:endParaRPr>
            </a:p>
          </p:txBody>
        </p:sp>
      </p:grpSp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Целевой рынок</a:t>
            </a: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+mn-ea"/>
                <a:cs typeface="Helvetica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+mn-ea"/>
                <a:cs typeface="Helvetica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+mn-ea"/>
                <a:cs typeface="Helvetica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+mn-ea"/>
                <a:cs typeface="Helvetica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+mn-ea"/>
                <a:cs typeface="Helvetica"/>
                <a:sym typeface="Helvetica"/>
              </a:endParaRPr>
            </a:p>
          </p:txBody>
        </p:sp>
      </p:grpSp>
      <p:sp>
        <p:nvSpPr>
          <p:cNvPr id="2" name="Текст 2">
            <a:extLst>
              <a:ext uri="{FF2B5EF4-FFF2-40B4-BE49-F238E27FC236}">
                <a16:creationId xmlns:a16="http://schemas.microsoft.com/office/drawing/2014/main" id="{1DDE4AED-F6DD-A527-4565-F40167CC4C2E}"/>
              </a:ext>
            </a:extLst>
          </p:cNvPr>
          <p:cNvSpPr txBox="1"/>
          <p:nvPr/>
        </p:nvSpPr>
        <p:spPr>
          <a:xfrm>
            <a:off x="6944993" y="3188386"/>
            <a:ext cx="4345769" cy="25163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r>
              <a:rPr kumimoji="0" lang="ru-RU" b="0" i="0" u="none" strike="noStrike" kern="0" cap="none" spc="0" normalizeH="0" baseline="0" noProof="0" dirty="0">
                <a:ln>
                  <a:noFill/>
                </a:ln>
                <a:solidFill>
                  <a:srgbClr val="8F00FF"/>
                </a:solidFill>
                <a:effectLst/>
                <a:uLnTx/>
                <a:uFillTx/>
                <a:latin typeface="Gilroy-Regular"/>
                <a:sym typeface="Gilroy-Light"/>
              </a:rPr>
              <a:t>Продукт ориентирован на широкий спектр профессионалов в сфере правопорядка, включая:</a:t>
            </a:r>
            <a:endParaRPr kumimoji="0" lang="ru-RU" b="0" i="0" u="none" strike="noStrike" kern="0" cap="none" spc="0" normalizeH="0" baseline="0" noProof="0" dirty="0">
              <a:ln>
                <a:noFill/>
              </a:ln>
              <a:solidFill>
                <a:srgbClr val="8F00FF"/>
              </a:solidFill>
              <a:effectLst/>
              <a:uLnTx/>
              <a:uFillTx/>
              <a:latin typeface="Gilroy-Regular"/>
              <a:sym typeface="Gilroy-Regular"/>
            </a:endParaRPr>
          </a:p>
          <a:p>
            <a:pPr marL="285750" marR="0" lvl="0" indent="-28575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endParaRPr kumimoji="0" lang="en-US" b="0" i="0" u="none" strike="noStrike" kern="0" cap="none" spc="0" normalizeH="0" baseline="0" noProof="0" dirty="0">
              <a:ln>
                <a:noFill/>
              </a:ln>
              <a:solidFill>
                <a:srgbClr val="8F00FF"/>
              </a:solidFill>
              <a:effectLst/>
              <a:uLnTx/>
              <a:uFillTx/>
              <a:latin typeface="Gilroy-Regular"/>
              <a:sym typeface="Gilroy-Regular"/>
            </a:endParaRPr>
          </a:p>
          <a:p>
            <a:pPr marL="285750" marR="0" lvl="0" indent="-285750" algn="l" defTabSz="914400" rtl="0" eaLnBrk="1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Wingdings" panose="05000000000000000000" pitchFamily="2" charset="2"/>
              <a:buChar char="§"/>
              <a:tabLst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r>
              <a:rPr lang="ru-RU" dirty="0"/>
              <a:t>Судебные органы и организации</a:t>
            </a:r>
            <a:endParaRPr kumimoji="0" lang="ru-RU" b="0" i="0" u="none" strike="noStrike" kern="0" cap="none" spc="0" normalizeH="0" baseline="0" noProof="0" dirty="0">
              <a:ln>
                <a:noFill/>
              </a:ln>
              <a:solidFill>
                <a:srgbClr val="8F00FF"/>
              </a:solidFill>
              <a:effectLst/>
              <a:uLnTx/>
              <a:uFillTx/>
              <a:latin typeface="Gilroy-Regular"/>
              <a:sym typeface="Gilroy-Regular"/>
            </a:endParaRPr>
          </a:p>
          <a:p>
            <a:pPr marL="285750" marR="0" lvl="0" indent="-285750" algn="l" defTabSz="914400" rtl="0" eaLnBrk="1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Wingdings" panose="05000000000000000000" pitchFamily="2" charset="2"/>
              <a:buChar char="§"/>
              <a:tabLst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r>
              <a:rPr lang="ru-RU" dirty="0"/>
              <a:t>Судебные приставы</a:t>
            </a:r>
            <a:endParaRPr kumimoji="0" lang="ru-RU" b="0" i="0" u="none" strike="noStrike" kern="0" cap="none" spc="0" normalizeH="0" baseline="0" noProof="0" dirty="0">
              <a:ln>
                <a:noFill/>
              </a:ln>
              <a:solidFill>
                <a:srgbClr val="8F00FF"/>
              </a:solidFill>
              <a:effectLst/>
              <a:uLnTx/>
              <a:uFillTx/>
              <a:latin typeface="Gilroy-Regular"/>
              <a:sym typeface="Gilroy-Regular"/>
            </a:endParaRPr>
          </a:p>
          <a:p>
            <a:pPr marL="285750" marR="0" lvl="0" indent="-285750" algn="l" defTabSz="914400" rtl="0" eaLnBrk="1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Wingdings" panose="05000000000000000000" pitchFamily="2" charset="2"/>
              <a:buChar char="§"/>
              <a:tabLst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r>
              <a:rPr kumimoji="0" lang="ru-RU" b="0" i="0" u="none" strike="noStrike" kern="0" cap="none" spc="0" normalizeH="0" baseline="0" noProof="0" dirty="0">
                <a:ln>
                  <a:noFill/>
                </a:ln>
                <a:solidFill>
                  <a:srgbClr val="8F00FF"/>
                </a:solidFill>
                <a:effectLst/>
                <a:uLnTx/>
                <a:uFillTx/>
                <a:latin typeface="Gilroy-Regular"/>
                <a:sym typeface="Gilroy-Regular"/>
              </a:rPr>
              <a:t>Государственные институты и правительство</a:t>
            </a:r>
          </a:p>
          <a:p>
            <a:pPr marL="285750" marR="0" lvl="0" indent="-285750" algn="l" defTabSz="914400" rtl="0" eaLnBrk="1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Wingdings" panose="05000000000000000000" pitchFamily="2" charset="2"/>
              <a:buChar char="§"/>
              <a:tabLst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r>
              <a:rPr kumimoji="0" lang="ru-RU" b="0" i="0" u="none" strike="noStrike" kern="0" cap="none" spc="0" normalizeH="0" baseline="0" noProof="0" dirty="0">
                <a:ln>
                  <a:noFill/>
                </a:ln>
                <a:solidFill>
                  <a:srgbClr val="8F00FF"/>
                </a:solidFill>
                <a:effectLst/>
                <a:uLnTx/>
                <a:uFillTx/>
                <a:latin typeface="Gilroy-Regular"/>
                <a:sym typeface="Gilroy-Regular"/>
              </a:rPr>
              <a:t>Поставщики технологических решений</a:t>
            </a:r>
          </a:p>
        </p:txBody>
      </p:sp>
      <p:sp>
        <p:nvSpPr>
          <p:cNvPr id="4" name="Текст 2">
            <a:extLst>
              <a:ext uri="{FF2B5EF4-FFF2-40B4-BE49-F238E27FC236}">
                <a16:creationId xmlns:a16="http://schemas.microsoft.com/office/drawing/2014/main" id="{C6B68C62-35A5-0EB2-1E14-760A4057FE5C}"/>
              </a:ext>
            </a:extLst>
          </p:cNvPr>
          <p:cNvSpPr txBox="1"/>
          <p:nvPr/>
        </p:nvSpPr>
        <p:spPr>
          <a:xfrm>
            <a:off x="609152" y="3188386"/>
            <a:ext cx="5706981" cy="20620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marL="0" marR="0" lvl="8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kumimoji="0" lang="ru-RU" b="0" i="0" u="none" strike="noStrike" kern="0" cap="none" spc="0" normalizeH="0" baseline="0" noProof="0" dirty="0">
                <a:ln>
                  <a:noFill/>
                </a:ln>
                <a:solidFill>
                  <a:srgbClr val="8F00FF"/>
                </a:solidFill>
                <a:effectLst/>
                <a:uLnTx/>
                <a:uFillTx/>
                <a:latin typeface="Gilroy-Light"/>
                <a:sym typeface="Gilroy-Light"/>
              </a:rPr>
              <a:t>Целевой рынок </a:t>
            </a:r>
            <a:r>
              <a:rPr kumimoji="0" lang="ru-RU" b="0" i="0" u="none" strike="noStrike" kern="0" cap="none" spc="0" normalizeH="0" baseline="0" noProof="0" dirty="0" err="1">
                <a:ln>
                  <a:noFill/>
                </a:ln>
                <a:solidFill>
                  <a:srgbClr val="8F00FF"/>
                </a:solidFill>
                <a:effectLst/>
                <a:uLnTx/>
                <a:uFillTx/>
                <a:latin typeface="Gilroy-Light"/>
                <a:sym typeface="Gilroy-Light"/>
              </a:rPr>
              <a:t>Канбан</a:t>
            </a:r>
            <a:r>
              <a:rPr kumimoji="0" lang="ru-RU" b="0" i="0" u="none" strike="noStrike" kern="0" cap="none" spc="0" normalizeH="0" baseline="0" noProof="0" dirty="0">
                <a:ln>
                  <a:noFill/>
                </a:ln>
                <a:solidFill>
                  <a:srgbClr val="8F00FF"/>
                </a:solidFill>
                <a:effectLst/>
                <a:uLnTx/>
                <a:uFillTx/>
                <a:latin typeface="Gilroy-Light"/>
                <a:sym typeface="Gilroy-Light"/>
              </a:rPr>
              <a:t>-доски судебного пристава охватывает разнообразные сферы, связанные с исполнением судебных постановлений и процессами, и включает в себя как государственные, так и частные организации, а также профессионалов, работающих в этой области. Решение </a:t>
            </a:r>
            <a:r>
              <a:rPr kumimoji="0" lang="ru-RU" b="0" i="0" u="none" strike="noStrike" kern="0" cap="none" spc="0" normalizeH="0" baseline="0" noProof="0" dirty="0" err="1">
                <a:ln>
                  <a:noFill/>
                </a:ln>
                <a:solidFill>
                  <a:srgbClr val="8F00FF"/>
                </a:solidFill>
                <a:effectLst/>
                <a:uLnTx/>
                <a:uFillTx/>
                <a:latin typeface="Gilroy-Light"/>
                <a:sym typeface="Gilroy-Light"/>
              </a:rPr>
              <a:t>Канбан</a:t>
            </a:r>
            <a:r>
              <a:rPr kumimoji="0" lang="ru-RU" b="0" i="0" u="none" strike="noStrike" kern="0" cap="none" spc="0" normalizeH="0" baseline="0" noProof="0" dirty="0">
                <a:ln>
                  <a:noFill/>
                </a:ln>
                <a:solidFill>
                  <a:srgbClr val="8F00FF"/>
                </a:solidFill>
                <a:effectLst/>
                <a:uLnTx/>
                <a:uFillTx/>
                <a:latin typeface="Gilroy-Light"/>
                <a:sym typeface="Gilroy-Light"/>
              </a:rPr>
              <a:t>-доски предназначено для оптимизации и улучшения рабочих процессов судебных приставов, повышения эффективности и прозрачности их работы.</a:t>
            </a:r>
            <a:endParaRPr kumimoji="0" b="0" i="0" u="none" strike="noStrike" kern="0" cap="none" spc="0" normalizeH="0" baseline="0" noProof="0" dirty="0">
              <a:ln>
                <a:noFill/>
              </a:ln>
              <a:solidFill>
                <a:srgbClr val="8F00FF"/>
              </a:solidFill>
              <a:effectLst/>
              <a:uLnTx/>
              <a:uFillTx/>
              <a:latin typeface="Gilroy-Light"/>
              <a:sym typeface="Gilroy-Light"/>
            </a:endParaRPr>
          </a:p>
        </p:txBody>
      </p:sp>
      <p:sp>
        <p:nvSpPr>
          <p:cNvPr id="12" name="Текст 2">
            <a:extLst>
              <a:ext uri="{FF2B5EF4-FFF2-40B4-BE49-F238E27FC236}">
                <a16:creationId xmlns:a16="http://schemas.microsoft.com/office/drawing/2014/main" id="{65E0BF6E-BA3A-1E7B-5928-68FC9F500BCE}"/>
              </a:ext>
            </a:extLst>
          </p:cNvPr>
          <p:cNvSpPr txBox="1"/>
          <p:nvPr/>
        </p:nvSpPr>
        <p:spPr>
          <a:xfrm>
            <a:off x="609152" y="2141711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0" i="0" u="none" strike="noStrike" kern="0" cap="none" spc="0" normalizeH="0" baseline="0" noProof="0" dirty="0">
                <a:ln>
                  <a:noFill/>
                </a:ln>
                <a:solidFill>
                  <a:srgbClr val="8F00FF"/>
                </a:solidFill>
                <a:effectLst/>
                <a:uLnTx/>
                <a:uFillTx/>
                <a:latin typeface="Gilroy-ExtraBold"/>
                <a:sym typeface="Gilroy-ExtraBold"/>
              </a:rPr>
              <a:t>ЦЕЛЕВОЙ РЫНОК</a:t>
            </a:r>
            <a:endParaRPr kumimoji="0" sz="3600" b="0" i="0" u="none" strike="noStrike" kern="0" cap="none" spc="0" normalizeH="0" baseline="0" noProof="0" dirty="0">
              <a:ln>
                <a:noFill/>
              </a:ln>
              <a:solidFill>
                <a:srgbClr val="8F00FF"/>
              </a:solidFill>
              <a:effectLst/>
              <a:uLnTx/>
              <a:uFillTx/>
              <a:latin typeface="Gilroy-ExtraBold"/>
              <a:sym typeface="Gilroy-ExtraBold"/>
            </a:endParaRPr>
          </a:p>
        </p:txBody>
      </p:sp>
    </p:spTree>
    <p:extLst>
      <p:ext uri="{BB962C8B-B14F-4D97-AF65-F5344CB8AC3E}">
        <p14:creationId xmlns:p14="http://schemas.microsoft.com/office/powerpoint/2010/main" val="1425828847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Текст 2"/>
          <p:cNvSpPr txBox="1"/>
          <p:nvPr/>
        </p:nvSpPr>
        <p:spPr>
          <a:xfrm>
            <a:off x="542260" y="1668198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0" i="0" u="none" strike="noStrike" kern="0" cap="none" spc="0" normalizeH="0" baseline="0" noProof="0" dirty="0">
                <a:ln>
                  <a:noFill/>
                </a:ln>
                <a:solidFill>
                  <a:srgbClr val="8F00FF"/>
                </a:solidFill>
                <a:effectLst/>
                <a:uLnTx/>
                <a:uFillTx/>
                <a:latin typeface="Gilroy-ExtraBold"/>
                <a:sym typeface="Gilroy-ExtraBold"/>
              </a:rPr>
              <a:t>КОНКУРЕНТЫ</a:t>
            </a:r>
            <a:endParaRPr kumimoji="0" sz="3600" b="0" i="0" u="none" strike="noStrike" kern="0" cap="none" spc="0" normalizeH="0" baseline="0" noProof="0" dirty="0">
              <a:ln>
                <a:noFill/>
              </a:ln>
              <a:solidFill>
                <a:srgbClr val="8F00FF"/>
              </a:solidFill>
              <a:effectLst/>
              <a:uLnTx/>
              <a:uFillTx/>
              <a:latin typeface="Gilroy-ExtraBold"/>
              <a:sym typeface="Gilroy-ExtraBold"/>
            </a:endParaRP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Конкуренты</a:t>
            </a: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+mn-ea"/>
                <a:cs typeface="Helvetica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+mn-ea"/>
                <a:cs typeface="Helvetica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+mn-ea"/>
                <a:cs typeface="Helvetica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+mn-ea"/>
                <a:cs typeface="Helvetica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+mn-ea"/>
                <a:cs typeface="Helvetica"/>
                <a:sym typeface="Helvetica"/>
              </a:endParaRPr>
            </a:p>
          </p:txBody>
        </p:sp>
      </p:grpSp>
      <p:grpSp>
        <p:nvGrpSpPr>
          <p:cNvPr id="15" name="Прямоугольник 16">
            <a:extLst>
              <a:ext uri="{FF2B5EF4-FFF2-40B4-BE49-F238E27FC236}">
                <a16:creationId xmlns:a16="http://schemas.microsoft.com/office/drawing/2014/main" id="{45A903D9-0BAD-4362-A031-316060A125F4}"/>
              </a:ext>
            </a:extLst>
          </p:cNvPr>
          <p:cNvGrpSpPr/>
          <p:nvPr/>
        </p:nvGrpSpPr>
        <p:grpSpPr>
          <a:xfrm>
            <a:off x="0" y="6351159"/>
            <a:ext cx="542260" cy="506841"/>
            <a:chOff x="0" y="0"/>
            <a:chExt cx="542258" cy="506839"/>
          </a:xfrm>
          <a:solidFill>
            <a:srgbClr val="9F00FF"/>
          </a:solidFill>
        </p:grpSpPr>
        <p:sp>
          <p:nvSpPr>
            <p:cNvPr id="16" name="Прямоугольник">
              <a:extLst>
                <a:ext uri="{FF2B5EF4-FFF2-40B4-BE49-F238E27FC236}">
                  <a16:creationId xmlns:a16="http://schemas.microsoft.com/office/drawing/2014/main" id="{55189FC2-2710-40BE-AEBB-36CA0677A940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marL="0" marR="0" lvl="0" indent="0" algn="ct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  <a:sym typeface="Calibri"/>
              </a:endParaRPr>
            </a:p>
          </p:txBody>
        </p:sp>
        <p:sp>
          <p:nvSpPr>
            <p:cNvPr id="17" name="7">
              <a:extLst>
                <a:ext uri="{FF2B5EF4-FFF2-40B4-BE49-F238E27FC236}">
                  <a16:creationId xmlns:a16="http://schemas.microsoft.com/office/drawing/2014/main" id="{D322663E-3B9D-4E0A-A80D-680032149FCE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pPr marL="0" marR="0" lvl="0" indent="0" algn="ct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Gilroy-Bold"/>
                  <a:sym typeface="Gilroy-Bold"/>
                </a:rPr>
                <a:t>8</a:t>
              </a:r>
              <a:endParaRPr kumimoji="0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ilroy-Bold"/>
                <a:sym typeface="Gilroy-Bold"/>
              </a:endParaRPr>
            </a:p>
          </p:txBody>
        </p:sp>
      </p:grpSp>
      <p:sp>
        <p:nvSpPr>
          <p:cNvPr id="20" name="Текст 2">
            <a:extLst>
              <a:ext uri="{FF2B5EF4-FFF2-40B4-BE49-F238E27FC236}">
                <a16:creationId xmlns:a16="http://schemas.microsoft.com/office/drawing/2014/main" id="{2F4D83A3-DD74-45FF-8169-E1A4C8412CA3}"/>
              </a:ext>
            </a:extLst>
          </p:cNvPr>
          <p:cNvSpPr txBox="1"/>
          <p:nvPr/>
        </p:nvSpPr>
        <p:spPr>
          <a:xfrm>
            <a:off x="420955" y="3142516"/>
            <a:ext cx="9058940" cy="15696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xmlns:lc="http://schemas.openxmlformats.org/drawingml/2006/lockedCanvas" val="1"/>
            </a:ext>
          </a:extLst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1pPr>
            <a:lvl2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2pPr>
            <a:lvl3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3pPr>
            <a:lvl4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4pPr>
            <a:lvl5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5pPr>
            <a:lvl6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6pPr>
            <a:lvl7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7pPr>
            <a:lvl8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8pPr>
            <a:lvl9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9pPr>
          </a:lstStyle>
          <a:p>
            <a:pPr marL="285750" lvl="8" indent="-285750">
              <a:buFont typeface="Wingdings" panose="05000000000000000000" pitchFamily="2" charset="2"/>
              <a:buChar char="§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b="1" dirty="0">
                <a:solidFill>
                  <a:srgbClr val="8F00FF"/>
                </a:solidFill>
              </a:rPr>
              <a:t>Системы управления проектами:</a:t>
            </a:r>
            <a:r>
              <a:rPr lang="ru-RU" dirty="0">
                <a:solidFill>
                  <a:srgbClr val="8F00FF"/>
                </a:solidFill>
              </a:rPr>
              <a:t> Такие системы, как </a:t>
            </a:r>
            <a:r>
              <a:rPr lang="ru-RU" dirty="0" err="1">
                <a:solidFill>
                  <a:srgbClr val="8F00FF"/>
                </a:solidFill>
              </a:rPr>
              <a:t>Jira</a:t>
            </a:r>
            <a:r>
              <a:rPr lang="ru-RU" dirty="0">
                <a:solidFill>
                  <a:srgbClr val="8F00FF"/>
                </a:solidFill>
              </a:rPr>
              <a:t>, </a:t>
            </a:r>
            <a:r>
              <a:rPr lang="ru-RU" dirty="0" err="1">
                <a:solidFill>
                  <a:srgbClr val="8F00FF"/>
                </a:solidFill>
              </a:rPr>
              <a:t>Asana</a:t>
            </a:r>
            <a:r>
              <a:rPr lang="ru-RU" dirty="0">
                <a:solidFill>
                  <a:srgbClr val="8F00FF"/>
                </a:solidFill>
              </a:rPr>
              <a:t> и </a:t>
            </a:r>
            <a:r>
              <a:rPr lang="ru-RU" dirty="0" err="1">
                <a:solidFill>
                  <a:srgbClr val="8F00FF"/>
                </a:solidFill>
              </a:rPr>
              <a:t>Trello</a:t>
            </a:r>
            <a:r>
              <a:rPr lang="ru-RU" dirty="0">
                <a:solidFill>
                  <a:srgbClr val="8F00FF"/>
                </a:solidFill>
              </a:rPr>
              <a:t> </a:t>
            </a:r>
          </a:p>
          <a:p>
            <a:pPr marL="285750" lvl="8" indent="-285750">
              <a:buFont typeface="Wingdings" panose="05000000000000000000" pitchFamily="2" charset="2"/>
              <a:buChar char="§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>
              <a:solidFill>
                <a:srgbClr val="8F00FF"/>
              </a:solidFill>
            </a:endParaRPr>
          </a:p>
          <a:p>
            <a:pPr marL="285750" lvl="8" indent="-285750">
              <a:buFont typeface="Wingdings" panose="05000000000000000000" pitchFamily="2" charset="2"/>
              <a:buChar char="§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b="1" dirty="0">
                <a:solidFill>
                  <a:srgbClr val="8F00FF"/>
                </a:solidFill>
                <a:latin typeface="Gilroy-Light"/>
              </a:rPr>
              <a:t>Системы правления задачами</a:t>
            </a:r>
            <a:r>
              <a:rPr lang="ru-RU" dirty="0">
                <a:solidFill>
                  <a:srgbClr val="8F00FF"/>
                </a:solidFill>
                <a:latin typeface="Gilroy-Light"/>
              </a:rPr>
              <a:t>: Такие системы, как </a:t>
            </a:r>
            <a:r>
              <a:rPr lang="ru-RU" dirty="0" err="1">
                <a:solidFill>
                  <a:srgbClr val="8F00FF"/>
                </a:solidFill>
                <a:latin typeface="Gilroy-Light"/>
              </a:rPr>
              <a:t>Todoist</a:t>
            </a:r>
            <a:r>
              <a:rPr lang="ru-RU" dirty="0">
                <a:solidFill>
                  <a:srgbClr val="8F00FF"/>
                </a:solidFill>
                <a:latin typeface="Gilroy-Light"/>
              </a:rPr>
              <a:t>, </a:t>
            </a:r>
            <a:r>
              <a:rPr lang="ru-RU" dirty="0" err="1">
                <a:solidFill>
                  <a:srgbClr val="8F00FF"/>
                </a:solidFill>
                <a:latin typeface="Gilroy-Light"/>
              </a:rPr>
              <a:t>Wunderlist</a:t>
            </a:r>
            <a:r>
              <a:rPr lang="ru-RU" dirty="0">
                <a:solidFill>
                  <a:srgbClr val="8F00FF"/>
                </a:solidFill>
                <a:latin typeface="Gilroy-Light"/>
              </a:rPr>
              <a:t> и </a:t>
            </a:r>
            <a:r>
              <a:rPr lang="ru-RU" dirty="0" err="1">
                <a:solidFill>
                  <a:srgbClr val="8F00FF"/>
                </a:solidFill>
                <a:latin typeface="Gilroy-Light"/>
              </a:rPr>
              <a:t>Remember</a:t>
            </a:r>
            <a:r>
              <a:rPr lang="ru-RU" dirty="0">
                <a:solidFill>
                  <a:srgbClr val="8F00FF"/>
                </a:solidFill>
                <a:latin typeface="Gilroy-Light"/>
              </a:rPr>
              <a:t> </a:t>
            </a:r>
            <a:r>
              <a:rPr lang="ru-RU" dirty="0" err="1">
                <a:solidFill>
                  <a:srgbClr val="8F00FF"/>
                </a:solidFill>
                <a:latin typeface="Gilroy-Light"/>
              </a:rPr>
              <a:t>the</a:t>
            </a:r>
            <a:r>
              <a:rPr lang="ru-RU" dirty="0">
                <a:solidFill>
                  <a:srgbClr val="8F00FF"/>
                </a:solidFill>
                <a:latin typeface="Gilroy-Light"/>
              </a:rPr>
              <a:t> </a:t>
            </a:r>
            <a:r>
              <a:rPr lang="ru-RU" dirty="0" err="1">
                <a:solidFill>
                  <a:srgbClr val="8F00FF"/>
                </a:solidFill>
                <a:latin typeface="Gilroy-Light"/>
              </a:rPr>
              <a:t>Milk</a:t>
            </a:r>
            <a:endParaRPr lang="ru-RU" dirty="0">
              <a:solidFill>
                <a:srgbClr val="8F00FF"/>
              </a:solidFill>
              <a:latin typeface="Gilroy-Light"/>
            </a:endParaRPr>
          </a:p>
          <a:p>
            <a:pPr marL="285750" lvl="8" indent="-285750">
              <a:buFont typeface="Wingdings" panose="05000000000000000000" pitchFamily="2" charset="2"/>
              <a:buChar char="§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>
              <a:solidFill>
                <a:srgbClr val="8F00FF"/>
              </a:solidFill>
              <a:latin typeface="Gilroy-Light"/>
            </a:endParaRPr>
          </a:p>
          <a:p>
            <a:pPr marL="285750" lvl="8" indent="-285750">
              <a:buFont typeface="Wingdings" panose="05000000000000000000" pitchFamily="2" charset="2"/>
              <a:buChar char="§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b="1" dirty="0">
                <a:solidFill>
                  <a:srgbClr val="8F00FF"/>
                </a:solidFill>
                <a:latin typeface="Gilroy-Light"/>
              </a:rPr>
              <a:t>Средства электронной почты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sz="1600" dirty="0">
              <a:latin typeface="Gilroy-Light"/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620148BC-7FD0-433E-B1A3-2D0DE5EAA9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76202" y="1522974"/>
            <a:ext cx="2191056" cy="1000265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29B48728-118D-4E09-8AB7-2801C371B9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3945" y="1522974"/>
            <a:ext cx="2400635" cy="1021537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E9504A33-8FBA-4B30-8AB1-CEBB14E1680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2754" y="1797735"/>
            <a:ext cx="1955876" cy="387254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DC63065A-0D26-4AC9-9EE5-65D553DA626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2754" y="5052550"/>
            <a:ext cx="1136196" cy="907843"/>
          </a:xfrm>
          <a:prstGeom prst="rect">
            <a:avLst/>
          </a:prstGeom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461B9B02-B1C1-4703-94F2-E688A174692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8545" y="5052550"/>
            <a:ext cx="931193" cy="931193"/>
          </a:xfrm>
          <a:prstGeom prst="rect">
            <a:avLst/>
          </a:prstGeom>
        </p:spPr>
      </p:pic>
      <p:pic>
        <p:nvPicPr>
          <p:cNvPr id="33" name="Рисунок 32">
            <a:extLst>
              <a:ext uri="{FF2B5EF4-FFF2-40B4-BE49-F238E27FC236}">
                <a16:creationId xmlns:a16="http://schemas.microsoft.com/office/drawing/2014/main" id="{AC5F45FE-BB67-42C5-8030-A645DE619A7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1200" y="3675801"/>
            <a:ext cx="1809504" cy="1013322"/>
          </a:xfrm>
          <a:prstGeom prst="rect">
            <a:avLst/>
          </a:prstGeom>
        </p:spPr>
      </p:pic>
      <p:pic>
        <p:nvPicPr>
          <p:cNvPr id="35" name="Рисунок 34">
            <a:extLst>
              <a:ext uri="{FF2B5EF4-FFF2-40B4-BE49-F238E27FC236}">
                <a16:creationId xmlns:a16="http://schemas.microsoft.com/office/drawing/2014/main" id="{69DFEF8C-BF09-4D6C-901A-017F8B44C2E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3455" y="5273040"/>
            <a:ext cx="1582341" cy="605910"/>
          </a:xfrm>
          <a:prstGeom prst="rect">
            <a:avLst/>
          </a:prstGeom>
        </p:spPr>
      </p:pic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D2B1CEEC-6898-4067-9504-6A6164318BF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1093" y="4920886"/>
            <a:ext cx="1310217" cy="1310217"/>
          </a:xfrm>
          <a:prstGeom prst="rect">
            <a:avLst/>
          </a:prstGeom>
        </p:spPr>
      </p:pic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2C0F11AC-DDA3-489E-8EA4-AAA495CD9AC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5814" y="5052550"/>
            <a:ext cx="1046888" cy="1046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4561610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" name="Прямоугольник 16"/>
          <p:cNvGrpSpPr/>
          <p:nvPr/>
        </p:nvGrpSpPr>
        <p:grpSpPr>
          <a:xfrm>
            <a:off x="-18522" y="6358526"/>
            <a:ext cx="542262" cy="506843"/>
            <a:chOff x="-1" y="0"/>
            <a:chExt cx="542260" cy="506841"/>
          </a:xfrm>
          <a:solidFill>
            <a:srgbClr val="FD493D"/>
          </a:solidFill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marL="0" marR="0" lvl="0" indent="0" algn="ct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  <a:sym typeface="Calibri"/>
              </a:endParaRPr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pPr marL="0" marR="0" lvl="0" indent="0" algn="ct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Gilroy-Bold"/>
                  <a:sym typeface="Gilroy-Bold"/>
                </a:rPr>
                <a:t>9</a:t>
              </a:r>
              <a:endParaRPr kumimoji="0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ilroy-Bold"/>
                <a:sym typeface="Gilroy-Bold"/>
              </a:endParaRPr>
            </a:p>
          </p:txBody>
        </p:sp>
      </p:grpSp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Бизнес модель</a:t>
            </a: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+mn-ea"/>
                <a:cs typeface="Helvetica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+mn-ea"/>
                <a:cs typeface="Helvetica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+mn-ea"/>
                <a:cs typeface="Helvetica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+mn-ea"/>
                <a:cs typeface="Helvetica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+mn-ea"/>
                <a:cs typeface="Helvetica"/>
                <a:sym typeface="Helvetica"/>
              </a:endParaRPr>
            </a:p>
          </p:txBody>
        </p:sp>
      </p:grpSp>
      <p:sp>
        <p:nvSpPr>
          <p:cNvPr id="12" name="Текст 2">
            <a:extLst>
              <a:ext uri="{FF2B5EF4-FFF2-40B4-BE49-F238E27FC236}">
                <a16:creationId xmlns:a16="http://schemas.microsoft.com/office/drawing/2014/main" id="{65E0BF6E-BA3A-1E7B-5928-68FC9F500BCE}"/>
              </a:ext>
            </a:extLst>
          </p:cNvPr>
          <p:cNvSpPr txBox="1"/>
          <p:nvPr/>
        </p:nvSpPr>
        <p:spPr>
          <a:xfrm>
            <a:off x="2836532" y="1032756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marL="0" marR="0" lvl="0" indent="0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0" i="0" u="none" strike="noStrike" kern="0" cap="none" spc="0" normalizeH="0" baseline="0" noProof="0" dirty="0">
                <a:ln>
                  <a:noFill/>
                </a:ln>
                <a:solidFill>
                  <a:srgbClr val="8F00FF"/>
                </a:solidFill>
                <a:effectLst/>
                <a:uLnTx/>
                <a:uFillTx/>
                <a:latin typeface="Gilroy-ExtraBold"/>
                <a:sym typeface="Gilroy-ExtraBold"/>
              </a:rPr>
              <a:t>БИЗНЕС МОДЕЛЬ</a:t>
            </a:r>
            <a:endParaRPr kumimoji="0" sz="3600" b="0" i="0" u="none" strike="noStrike" kern="0" cap="none" spc="0" normalizeH="0" baseline="0" noProof="0" dirty="0">
              <a:ln>
                <a:noFill/>
              </a:ln>
              <a:solidFill>
                <a:srgbClr val="8F00FF"/>
              </a:solidFill>
              <a:effectLst/>
              <a:uLnTx/>
              <a:uFillTx/>
              <a:latin typeface="Gilroy-ExtraBold"/>
              <a:sym typeface="Gilroy-ExtraBold"/>
            </a:endParaRPr>
          </a:p>
        </p:txBody>
      </p:sp>
      <p:graphicFrame>
        <p:nvGraphicFramePr>
          <p:cNvPr id="14" name="Таблица 13">
            <a:extLst>
              <a:ext uri="{FF2B5EF4-FFF2-40B4-BE49-F238E27FC236}">
                <a16:creationId xmlns:a16="http://schemas.microsoft.com/office/drawing/2014/main" id="{0C7232DA-43DB-4A49-8B6D-A6DB2CC2AF6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32731441"/>
              </p:ext>
            </p:extLst>
          </p:nvPr>
        </p:nvGraphicFramePr>
        <p:xfrm>
          <a:off x="946279" y="1965942"/>
          <a:ext cx="10299441" cy="3022065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5041641">
                  <a:extLst>
                    <a:ext uri="{9D8B030D-6E8A-4147-A177-3AD203B41FA5}">
                      <a16:colId xmlns:a16="http://schemas.microsoft.com/office/drawing/2014/main" val="3142332155"/>
                    </a:ext>
                  </a:extLst>
                </a:gridCol>
                <a:gridCol w="5257800">
                  <a:extLst>
                    <a:ext uri="{9D8B030D-6E8A-4147-A177-3AD203B41FA5}">
                      <a16:colId xmlns:a16="http://schemas.microsoft.com/office/drawing/2014/main" val="1538046655"/>
                    </a:ext>
                  </a:extLst>
                </a:gridCol>
              </a:tblGrid>
              <a:tr h="166912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Параметр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Значение (в рублях)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1288646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/>
                      <a:r>
                        <a:rPr lang="ru-RU" dirty="0"/>
                        <a:t>Затраты на разработку (</a:t>
                      </a:r>
                      <a:r>
                        <a:rPr lang="en-US" dirty="0"/>
                        <a:t>PD)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20,000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4505675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/>
                      <a:r>
                        <a:rPr lang="ru-RU" dirty="0"/>
                        <a:t>Затраты на настройку и развертывание (CD)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10,000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637399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/>
                      <a:r>
                        <a:rPr lang="ru-RU" dirty="0"/>
                        <a:t>Затраты на интеграцию с существующими системами (ID)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5000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4054606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/>
                      <a:r>
                        <a:rPr lang="ru-RU" dirty="0"/>
                        <a:t>Затраты на обслуживание и поддержку (MC)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1,500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7005449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/>
                      <a:r>
                        <a:rPr lang="ru-RU" dirty="0"/>
                        <a:t>Затраты на обучение пользователей (UC)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5,000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4570542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/>
                      <a:r>
                        <a:rPr lang="ru-RU" dirty="0"/>
                        <a:t>Затраты на обеспечение безопасности системы (SC)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10,000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5324144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/>
                      <a:r>
                        <a:rPr lang="ru-RU" dirty="0"/>
                        <a:t>Затраты на энергию и инфраструктуру (EC)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1,000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2304552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/>
                      <a:r>
                        <a:rPr lang="ru-RU" dirty="0"/>
                        <a:t>Затраты на устранение системы (RC)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4,000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5035698"/>
                  </a:ext>
                </a:extLst>
              </a:tr>
              <a:tr h="278865">
                <a:tc>
                  <a:txBody>
                    <a:bodyPr/>
                    <a:lstStyle/>
                    <a:p>
                      <a:pPr algn="l"/>
                      <a:r>
                        <a:rPr lang="ru-RU" dirty="0"/>
                        <a:t>Затраты на перенос данных (DC)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3,500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0011490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/>
                      <a:r>
                        <a:rPr lang="ru-RU" dirty="0"/>
                        <a:t>Затраты на переобучение (</a:t>
                      </a:r>
                      <a:r>
                        <a:rPr lang="en-US" dirty="0"/>
                        <a:t>TC)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2,250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87904348"/>
                  </a:ext>
                </a:extLst>
              </a:tr>
            </a:tbl>
          </a:graphicData>
        </a:graphic>
      </p:graphicFrame>
      <p:sp>
        <p:nvSpPr>
          <p:cNvPr id="16" name="TextBox 15">
            <a:extLst>
              <a:ext uri="{FF2B5EF4-FFF2-40B4-BE49-F238E27FC236}">
                <a16:creationId xmlns:a16="http://schemas.microsoft.com/office/drawing/2014/main" id="{9B9CF577-2959-4D0F-A981-0F3488018156}"/>
              </a:ext>
            </a:extLst>
          </p:cNvPr>
          <p:cNvSpPr txBox="1"/>
          <p:nvPr/>
        </p:nvSpPr>
        <p:spPr>
          <a:xfrm>
            <a:off x="946278" y="5169280"/>
            <a:ext cx="5005741" cy="646332"/>
          </a:xfrm>
          <a:prstGeom prst="rect">
            <a:avLst/>
          </a:prstGeom>
          <a:noFill/>
          <a:ln w="3175" cap="flat">
            <a:solidFill>
              <a:schemeClr val="tx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ru-RU" dirty="0">
                <a:solidFill>
                  <a:srgbClr val="8F00FF"/>
                </a:solidFill>
              </a:rPr>
              <a:t>Цена продажи = (Затраты + Желаемая прибыль) / Ожидаемый объем продаж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99BA479-566D-4482-AFD5-A754725589B3}"/>
              </a:ext>
            </a:extLst>
          </p:cNvPr>
          <p:cNvSpPr txBox="1"/>
          <p:nvPr/>
        </p:nvSpPr>
        <p:spPr>
          <a:xfrm>
            <a:off x="6239978" y="5169281"/>
            <a:ext cx="5005741" cy="646331"/>
          </a:xfrm>
          <a:prstGeom prst="rect">
            <a:avLst/>
          </a:prstGeom>
          <a:noFill/>
          <a:ln w="3175" cap="flat">
            <a:solidFill>
              <a:schemeClr val="tx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ru-RU" dirty="0">
                <a:solidFill>
                  <a:srgbClr val="8F00FF"/>
                </a:solidFill>
              </a:rPr>
              <a:t>Цена продажи = (35000 + 3500) / 100 = 38500 / 100 = </a:t>
            </a:r>
            <a:r>
              <a:rPr lang="ru-RU" dirty="0">
                <a:solidFill>
                  <a:srgbClr val="9F00FF"/>
                </a:solidFill>
              </a:rPr>
              <a:t>385</a:t>
            </a:r>
            <a:r>
              <a:rPr lang="ru-RU" dirty="0">
                <a:solidFill>
                  <a:srgbClr val="8F00FF"/>
                </a:solidFill>
              </a:rPr>
              <a:t> рублей за продукт.</a:t>
            </a:r>
          </a:p>
        </p:txBody>
      </p:sp>
    </p:spTree>
    <p:extLst>
      <p:ext uri="{BB962C8B-B14F-4D97-AF65-F5344CB8AC3E}">
        <p14:creationId xmlns:p14="http://schemas.microsoft.com/office/powerpoint/2010/main" val="43134573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  <a:solidFill>
            <a:srgbClr val="FCAF17"/>
          </a:solidFill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marL="0" marR="0" lvl="0" indent="0" algn="ct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  <a:sym typeface="Calibri"/>
              </a:endParaRPr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pPr marL="0" marR="0" lvl="0" indent="0" algn="ct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Gilroy-Bold"/>
                  <a:sym typeface="Gilroy-Bold"/>
                </a:rPr>
                <a:t>10</a:t>
              </a:r>
              <a:endParaRPr kumimoji="0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ilroy-Bold"/>
                <a:sym typeface="Gilroy-Bold"/>
              </a:endParaRPr>
            </a:p>
          </p:txBody>
        </p:sp>
      </p:grpSp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Текущий статус проекта</a:t>
            </a: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+mn-ea"/>
                <a:cs typeface="Helvetica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+mn-ea"/>
                <a:cs typeface="Helvetica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+mn-ea"/>
                <a:cs typeface="Helvetica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+mn-ea"/>
                <a:cs typeface="Helvetica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+mn-ea"/>
                <a:cs typeface="Helvetica"/>
                <a:sym typeface="Helvetica"/>
              </a:endParaRPr>
            </a:p>
          </p:txBody>
        </p:sp>
      </p:grpSp>
      <p:sp>
        <p:nvSpPr>
          <p:cNvPr id="12" name="Текст 2">
            <a:extLst>
              <a:ext uri="{FF2B5EF4-FFF2-40B4-BE49-F238E27FC236}">
                <a16:creationId xmlns:a16="http://schemas.microsoft.com/office/drawing/2014/main" id="{65E0BF6E-BA3A-1E7B-5928-68FC9F500BCE}"/>
              </a:ext>
            </a:extLst>
          </p:cNvPr>
          <p:cNvSpPr txBox="1"/>
          <p:nvPr/>
        </p:nvSpPr>
        <p:spPr>
          <a:xfrm>
            <a:off x="2836533" y="1265629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marL="0" marR="0" lvl="0" indent="0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0" i="0" u="none" strike="noStrike" kern="0" cap="none" spc="0" normalizeH="0" baseline="0" noProof="0" dirty="0">
                <a:ln>
                  <a:noFill/>
                </a:ln>
                <a:solidFill>
                  <a:srgbClr val="8F00FF"/>
                </a:solidFill>
                <a:effectLst/>
                <a:uLnTx/>
                <a:uFillTx/>
                <a:latin typeface="Gilroy-ExtraBold"/>
                <a:sym typeface="Gilroy-ExtraBold"/>
              </a:rPr>
              <a:t>Текущий статус проекта</a:t>
            </a:r>
            <a:endParaRPr kumimoji="0" sz="3600" b="0" i="0" u="none" strike="noStrike" kern="0" cap="none" spc="0" normalizeH="0" baseline="0" noProof="0" dirty="0">
              <a:ln>
                <a:noFill/>
              </a:ln>
              <a:solidFill>
                <a:srgbClr val="8F00FF"/>
              </a:solidFill>
              <a:effectLst/>
              <a:uLnTx/>
              <a:uFillTx/>
              <a:latin typeface="Gilroy-ExtraBold"/>
              <a:sym typeface="Gilroy-ExtraBold"/>
            </a:endParaRPr>
          </a:p>
        </p:txBody>
      </p:sp>
      <p:sp>
        <p:nvSpPr>
          <p:cNvPr id="15" name="Текст 2">
            <a:extLst>
              <a:ext uri="{FF2B5EF4-FFF2-40B4-BE49-F238E27FC236}">
                <a16:creationId xmlns:a16="http://schemas.microsoft.com/office/drawing/2014/main" id="{E7238482-2C42-437B-A23E-8A263EC9CFE5}"/>
              </a:ext>
            </a:extLst>
          </p:cNvPr>
          <p:cNvSpPr txBox="1"/>
          <p:nvPr/>
        </p:nvSpPr>
        <p:spPr>
          <a:xfrm>
            <a:off x="336583" y="2485085"/>
            <a:ext cx="7655259" cy="28623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r>
              <a:rPr lang="ru-RU" dirty="0">
                <a:solidFill>
                  <a:srgbClr val="8F00FF"/>
                </a:solidFill>
                <a:latin typeface="Gilroy-Light"/>
              </a:rPr>
              <a:t>Наш проект разработки </a:t>
            </a:r>
            <a:r>
              <a:rPr lang="ru-RU" dirty="0" err="1">
                <a:solidFill>
                  <a:srgbClr val="8F00FF"/>
                </a:solidFill>
                <a:latin typeface="Gilroy-Light"/>
              </a:rPr>
              <a:t>Канбан</a:t>
            </a:r>
            <a:r>
              <a:rPr lang="ru-RU" dirty="0">
                <a:solidFill>
                  <a:srgbClr val="8F00FF"/>
                </a:solidFill>
                <a:latin typeface="Gilroy-Light"/>
              </a:rPr>
              <a:t>-доски для службы судебного пристава находится на четырех ключевых этапах развития. На первом этапе проводится анализ потребностей и планирование, где определяются основные характеристики и функциональность системы. Затем переходим к этапу разработки и интеграции, где активно создается сама </a:t>
            </a:r>
            <a:r>
              <a:rPr lang="ru-RU" dirty="0" err="1">
                <a:solidFill>
                  <a:srgbClr val="8F00FF"/>
                </a:solidFill>
                <a:latin typeface="Gilroy-Light"/>
              </a:rPr>
              <a:t>Канбан</a:t>
            </a:r>
            <a:r>
              <a:rPr lang="ru-RU" dirty="0">
                <a:solidFill>
                  <a:srgbClr val="8F00FF"/>
                </a:solidFill>
                <a:latin typeface="Gilroy-Light"/>
              </a:rPr>
              <a:t>-доска и интеграция с существующими информационными системами. После успешной разработки, на третьем этапе начинается внедрение системы и обучение сотрудников. Наш проект нацелен на создание современного и эффективного инструмента для судебных приставов, с фокусом на улучшении их рабочих процессов и повышении производительности.</a:t>
            </a:r>
          </a:p>
        </p:txBody>
      </p:sp>
      <p:sp>
        <p:nvSpPr>
          <p:cNvPr id="14" name="Текст 2">
            <a:extLst>
              <a:ext uri="{FF2B5EF4-FFF2-40B4-BE49-F238E27FC236}">
                <a16:creationId xmlns:a16="http://schemas.microsoft.com/office/drawing/2014/main" id="{044098BA-1017-4309-83D2-F98A3347DE39}"/>
              </a:ext>
            </a:extLst>
          </p:cNvPr>
          <p:cNvSpPr txBox="1"/>
          <p:nvPr/>
        </p:nvSpPr>
        <p:spPr>
          <a:xfrm>
            <a:off x="8312875" y="2485085"/>
            <a:ext cx="3286458" cy="27084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2000" dirty="0">
                <a:solidFill>
                  <a:srgbClr val="8F00FF"/>
                </a:solidFill>
                <a:latin typeface="Gilroy-Light"/>
              </a:rPr>
              <a:t>Анализ и планирование </a:t>
            </a:r>
          </a:p>
          <a:p>
            <a:r>
              <a:rPr lang="ru-RU" sz="2000" dirty="0">
                <a:solidFill>
                  <a:srgbClr val="8F00FF"/>
                </a:solidFill>
                <a:latin typeface="Gilroy-Light"/>
              </a:rPr>
              <a:t>(Завершено.)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endParaRPr lang="ru-RU" sz="2000" dirty="0">
              <a:solidFill>
                <a:srgbClr val="8F00FF"/>
              </a:solidFill>
              <a:latin typeface="Gilroy-Light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2000" dirty="0">
                <a:solidFill>
                  <a:srgbClr val="8F00FF"/>
                </a:solidFill>
                <a:latin typeface="Gilroy-Light"/>
              </a:rPr>
              <a:t>Разработка и интеграция</a:t>
            </a:r>
          </a:p>
          <a:p>
            <a:r>
              <a:rPr lang="ru-RU" sz="2000" dirty="0">
                <a:solidFill>
                  <a:srgbClr val="8F00FF"/>
                </a:solidFill>
                <a:latin typeface="Gilroy-Light"/>
              </a:rPr>
              <a:t>(В процессе.)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ru-RU" sz="2000" dirty="0">
              <a:solidFill>
                <a:srgbClr val="8F00FF"/>
              </a:solidFill>
              <a:latin typeface="Gilroy-Light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2000" dirty="0">
                <a:solidFill>
                  <a:srgbClr val="8F00FF"/>
                </a:solidFill>
                <a:latin typeface="Gilroy-Light"/>
              </a:rPr>
              <a:t>Внедрение и обучение</a:t>
            </a:r>
          </a:p>
          <a:p>
            <a:r>
              <a:rPr lang="ru-RU" sz="2000" dirty="0">
                <a:solidFill>
                  <a:srgbClr val="8F00FF"/>
                </a:solidFill>
                <a:latin typeface="Gilroy-Light"/>
              </a:rPr>
              <a:t>(Планируется)</a:t>
            </a:r>
          </a:p>
        </p:txBody>
      </p:sp>
    </p:spTree>
    <p:extLst>
      <p:ext uri="{BB962C8B-B14F-4D97-AF65-F5344CB8AC3E}">
        <p14:creationId xmlns:p14="http://schemas.microsoft.com/office/powerpoint/2010/main" val="2801352816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974165D-181B-4A0A-82A6-24346F5688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0956" y="1331411"/>
            <a:ext cx="10815860" cy="5157740"/>
          </a:xfrm>
          <a:prstGeom prst="rect">
            <a:avLst/>
          </a:prstGeom>
        </p:spPr>
      </p:pic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План реализации</a:t>
            </a: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+mn-ea"/>
                <a:cs typeface="Helvetica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+mn-ea"/>
                <a:cs typeface="Helvetica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+mn-ea"/>
                <a:cs typeface="Helvetica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+mn-ea"/>
                <a:cs typeface="Helvetica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+mn-ea"/>
                <a:cs typeface="Helvetica"/>
                <a:sym typeface="Helvetica"/>
              </a:endParaRPr>
            </a:p>
          </p:txBody>
        </p:sp>
      </p:grp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075AE7BC-BB27-CB8C-A959-17C57A1FEB3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8934" y="310188"/>
            <a:ext cx="2145252" cy="981081"/>
          </a:xfrm>
          <a:prstGeom prst="rect">
            <a:avLst/>
          </a:prstGeom>
        </p:spPr>
      </p:pic>
      <p:grpSp>
        <p:nvGrpSpPr>
          <p:cNvPr id="15" name="Прямоугольник 16">
            <a:extLst>
              <a:ext uri="{FF2B5EF4-FFF2-40B4-BE49-F238E27FC236}">
                <a16:creationId xmlns:a16="http://schemas.microsoft.com/office/drawing/2014/main" id="{60A3F205-9578-CF94-7092-1400F601C8D1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  <a:solidFill>
            <a:srgbClr val="B5D8E1"/>
          </a:solidFill>
        </p:grpSpPr>
        <p:sp>
          <p:nvSpPr>
            <p:cNvPr id="16" name="Прямоугольник">
              <a:extLst>
                <a:ext uri="{FF2B5EF4-FFF2-40B4-BE49-F238E27FC236}">
                  <a16:creationId xmlns:a16="http://schemas.microsoft.com/office/drawing/2014/main" id="{D5CA97BE-F13C-452B-AB08-E629876F7B54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marL="0" marR="0" lvl="0" indent="0" algn="ct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  <a:sym typeface="Calibri"/>
              </a:endParaRPr>
            </a:p>
          </p:txBody>
        </p:sp>
        <p:sp>
          <p:nvSpPr>
            <p:cNvPr id="17" name="7">
              <a:extLst>
                <a:ext uri="{FF2B5EF4-FFF2-40B4-BE49-F238E27FC236}">
                  <a16:creationId xmlns:a16="http://schemas.microsoft.com/office/drawing/2014/main" id="{1C138934-0F09-1C12-B60E-F8669A1B6027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pPr marL="0" marR="0" lvl="0" indent="0" algn="ct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Gilroy-Bold"/>
                  <a:sym typeface="Gilroy-Bold"/>
                </a:rPr>
                <a:t>11</a:t>
              </a:r>
              <a:endParaRPr kumimoji="0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ilroy-Bold"/>
                <a:sym typeface="Gilroy-Bold"/>
              </a:endParaRPr>
            </a:p>
          </p:txBody>
        </p:sp>
      </p:grpSp>
      <p:sp>
        <p:nvSpPr>
          <p:cNvPr id="19" name="Текст 2">
            <a:extLst>
              <a:ext uri="{FF2B5EF4-FFF2-40B4-BE49-F238E27FC236}">
                <a16:creationId xmlns:a16="http://schemas.microsoft.com/office/drawing/2014/main" id="{7DA271B1-E3E2-B470-7FBD-BF2F39D0553F}"/>
              </a:ext>
            </a:extLst>
          </p:cNvPr>
          <p:cNvSpPr txBox="1"/>
          <p:nvPr/>
        </p:nvSpPr>
        <p:spPr>
          <a:xfrm>
            <a:off x="1667023" y="620549"/>
            <a:ext cx="9365538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marL="0" marR="0" lvl="0" indent="0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0" i="0" u="none" strike="noStrike" kern="0" cap="none" spc="0" normalizeH="0" baseline="0" noProof="0" dirty="0">
                <a:ln>
                  <a:noFill/>
                </a:ln>
                <a:solidFill>
                  <a:srgbClr val="8F00FF"/>
                </a:solidFill>
                <a:effectLst/>
                <a:uLnTx/>
                <a:uFillTx/>
                <a:latin typeface="Gilroy-ExtraBold"/>
                <a:sym typeface="Gilroy-ExtraBold"/>
              </a:rPr>
              <a:t>ПЛАН РЕАЛИЗАЦИИ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7DD71AF8-B8AF-447D-8BFB-5D011E7A90F4}"/>
              </a:ext>
            </a:extLst>
          </p:cNvPr>
          <p:cNvSpPr/>
          <p:nvPr/>
        </p:nvSpPr>
        <p:spPr>
          <a:xfrm>
            <a:off x="4906505" y="1094132"/>
            <a:ext cx="365760" cy="504354"/>
          </a:xfrm>
          <a:prstGeom prst="rect">
            <a:avLst/>
          </a:prstGeom>
          <a:solidFill>
            <a:schemeClr val="bg1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D62FECB4-68B4-4A9B-9B7D-BF395F14D33A}"/>
              </a:ext>
            </a:extLst>
          </p:cNvPr>
          <p:cNvSpPr/>
          <p:nvPr/>
        </p:nvSpPr>
        <p:spPr>
          <a:xfrm>
            <a:off x="4966690" y="6489151"/>
            <a:ext cx="227102" cy="252177"/>
          </a:xfrm>
          <a:prstGeom prst="rect">
            <a:avLst/>
          </a:prstGeom>
          <a:solidFill>
            <a:schemeClr val="bg1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432233604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2022-11-09 02.38.22.jpg" descr="2022-11-09 02.38.22.jpg">
            <a:extLst>
              <a:ext uri="{FF2B5EF4-FFF2-40B4-BE49-F238E27FC236}">
                <a16:creationId xmlns:a16="http://schemas.microsoft.com/office/drawing/2014/main" id="{3ADFA84C-49A8-BCFD-B1F3-4BC51A6A1B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1029" y="7366"/>
            <a:ext cx="4880971" cy="6858004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271129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0" cap="all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roy-ExtraBold"/>
                <a:sym typeface="Gilroy-ExtraBold"/>
              </a:rPr>
              <a:t>КОМАНДА ПРОЕКТА</a:t>
            </a:r>
            <a:endParaRPr kumimoji="0" sz="1600" b="0" i="0" u="none" strike="noStrike" kern="0" cap="all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roy-ExtraBold"/>
              <a:sym typeface="Gilroy-ExtraBold"/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+mn-ea"/>
                <a:cs typeface="Helvetica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+mn-ea"/>
                <a:cs typeface="Helvetica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+mn-ea"/>
                <a:cs typeface="Helvetica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+mn-ea"/>
                <a:cs typeface="Helvetica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+mn-ea"/>
                <a:cs typeface="Helvetica"/>
                <a:sym typeface="Helvetica"/>
              </a:endParaRPr>
            </a:p>
          </p:txBody>
        </p:sp>
      </p:grpSp>
      <p:sp>
        <p:nvSpPr>
          <p:cNvPr id="16" name="Текст 2">
            <a:extLst>
              <a:ext uri="{FF2B5EF4-FFF2-40B4-BE49-F238E27FC236}">
                <a16:creationId xmlns:a16="http://schemas.microsoft.com/office/drawing/2014/main" id="{21FF62E7-FC14-63FA-D2C4-4AD458155A21}"/>
              </a:ext>
            </a:extLst>
          </p:cNvPr>
          <p:cNvSpPr txBox="1"/>
          <p:nvPr/>
        </p:nvSpPr>
        <p:spPr>
          <a:xfrm>
            <a:off x="647231" y="3071292"/>
            <a:ext cx="4989789" cy="24929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kumimoji="0" lang="ru-RU" sz="2000" b="0" i="0" u="none" strike="noStrike" kern="0" cap="none" spc="0" normalizeH="0" baseline="0" noProof="0" dirty="0">
                <a:ln>
                  <a:noFill/>
                </a:ln>
                <a:solidFill>
                  <a:srgbClr val="8F00FF"/>
                </a:solidFill>
                <a:effectLst/>
                <a:uLnTx/>
                <a:uFillTx/>
                <a:latin typeface="Gilroy-Light"/>
                <a:sym typeface="Gilroy-Light"/>
              </a:rPr>
              <a:t>Проект в данный момент разрабатывают: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sz="2000" dirty="0">
              <a:solidFill>
                <a:srgbClr val="8F00FF"/>
              </a:solidFill>
              <a:latin typeface="Gilroy-Light"/>
              <a:sym typeface="Gilroy-Light"/>
            </a:endParaRPr>
          </a:p>
          <a:p>
            <a:pPr marL="285750" lvl="8" indent="-285750">
              <a:buFont typeface="Courier New" panose="02070309020205020404" pitchFamily="49" charset="0"/>
              <a:buChar char="o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kumimoji="0" lang="ru-RU" sz="2000" b="0" i="0" u="none" strike="noStrike" kern="0" cap="none" spc="0" normalizeH="0" baseline="0" noProof="0" dirty="0">
                <a:ln>
                  <a:noFill/>
                </a:ln>
                <a:solidFill>
                  <a:srgbClr val="8F00FF"/>
                </a:solidFill>
                <a:effectLst/>
                <a:uLnTx/>
                <a:uFillTx/>
                <a:latin typeface="Gilroy-Light"/>
                <a:sym typeface="Gilroy-Light"/>
              </a:rPr>
              <a:t>Курочкин Владимир - Лидер</a:t>
            </a:r>
          </a:p>
          <a:p>
            <a:pPr marL="285750" lvl="8" indent="-285750">
              <a:buFont typeface="Courier New" panose="02070309020205020404" pitchFamily="49" charset="0"/>
              <a:buChar char="o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sz="2000" dirty="0">
              <a:solidFill>
                <a:srgbClr val="8F00FF"/>
              </a:solidFill>
              <a:latin typeface="Gilroy-Light"/>
              <a:sym typeface="Gilroy-Light"/>
            </a:endParaRPr>
          </a:p>
          <a:p>
            <a:pPr marL="285750" lvl="8" indent="-285750">
              <a:buFont typeface="Courier New" panose="02070309020205020404" pitchFamily="49" charset="0"/>
              <a:buChar char="o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kumimoji="0" lang="ru-RU" sz="2000" b="0" i="0" u="none" strike="noStrike" kern="0" cap="none" spc="0" normalizeH="0" baseline="0" noProof="0" dirty="0" err="1">
                <a:ln>
                  <a:noFill/>
                </a:ln>
                <a:solidFill>
                  <a:srgbClr val="8F00FF"/>
                </a:solidFill>
                <a:effectLst/>
                <a:uLnTx/>
                <a:uFillTx/>
                <a:latin typeface="Gilroy-Light"/>
                <a:sym typeface="Gilroy-Light"/>
              </a:rPr>
              <a:t>Щемчук</a:t>
            </a:r>
            <a:r>
              <a:rPr kumimoji="0" lang="ru-RU" sz="2000" b="0" i="0" u="none" strike="noStrike" kern="0" cap="none" spc="0" normalizeH="0" baseline="0" noProof="0" dirty="0">
                <a:ln>
                  <a:noFill/>
                </a:ln>
                <a:solidFill>
                  <a:srgbClr val="8F00FF"/>
                </a:solidFill>
                <a:effectLst/>
                <a:uLnTx/>
                <a:uFillTx/>
                <a:latin typeface="Gilroy-Light"/>
                <a:sym typeface="Gilroy-Light"/>
              </a:rPr>
              <a:t> Григорий 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8F00FF"/>
                </a:solidFill>
                <a:effectLst/>
                <a:uLnTx/>
                <a:uFillTx/>
                <a:latin typeface="Gilroy-Light"/>
                <a:sym typeface="Gilroy-Light"/>
              </a:rPr>
              <a:t>– </a:t>
            </a:r>
            <a:r>
              <a:rPr kumimoji="0" lang="ru-RU" sz="2000" b="0" i="0" u="none" strike="noStrike" kern="0" cap="none" spc="0" normalizeH="0" baseline="0" noProof="0" dirty="0">
                <a:ln>
                  <a:noFill/>
                </a:ln>
                <a:solidFill>
                  <a:srgbClr val="8F00FF"/>
                </a:solidFill>
                <a:effectLst/>
                <a:uLnTx/>
                <a:uFillTx/>
                <a:latin typeface="Gilroy-Light"/>
                <a:sym typeface="Gilroy-Light"/>
              </a:rPr>
              <a:t>У</a:t>
            </a:r>
            <a:r>
              <a:rPr lang="ru-RU" sz="2000" dirty="0">
                <a:solidFill>
                  <a:srgbClr val="8F00FF"/>
                </a:solidFill>
                <a:latin typeface="Gilroy-Light"/>
                <a:sym typeface="Gilroy-Light"/>
              </a:rPr>
              <a:t>частник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sz="2000" dirty="0">
              <a:solidFill>
                <a:srgbClr val="8F00FF"/>
              </a:solidFill>
              <a:latin typeface="Gilroy-Light"/>
              <a:sym typeface="Gilroy-Light"/>
            </a:endParaRPr>
          </a:p>
          <a:p>
            <a:pPr marL="285750" lvl="8" indent="-285750">
              <a:buFont typeface="Courier New" panose="02070309020205020404" pitchFamily="49" charset="0"/>
              <a:buChar char="o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000" dirty="0">
                <a:solidFill>
                  <a:srgbClr val="8F00FF"/>
                </a:solidFill>
                <a:latin typeface="Gilroy-Light"/>
                <a:sym typeface="Gilroy-Light"/>
              </a:rPr>
              <a:t>Ольга </a:t>
            </a:r>
            <a:r>
              <a:rPr lang="ru-RU" sz="2000" dirty="0" err="1">
                <a:solidFill>
                  <a:srgbClr val="8F00FF"/>
                </a:solidFill>
                <a:latin typeface="Gilroy-Light"/>
                <a:sym typeface="Gilroy-Light"/>
              </a:rPr>
              <a:t>Еклашева</a:t>
            </a:r>
            <a:r>
              <a:rPr lang="ru-RU" sz="2000" dirty="0">
                <a:solidFill>
                  <a:srgbClr val="8F00FF"/>
                </a:solidFill>
                <a:latin typeface="Gilroy-Light"/>
                <a:sym typeface="Gilroy-Light"/>
              </a:rPr>
              <a:t> – </a:t>
            </a:r>
            <a:r>
              <a:rPr lang="ru-RU" sz="2000" dirty="0" err="1">
                <a:solidFill>
                  <a:srgbClr val="8F00FF"/>
                </a:solidFill>
                <a:latin typeface="Gilroy-Light"/>
                <a:sym typeface="Gilroy-Light"/>
              </a:rPr>
              <a:t>Трекер</a:t>
            </a:r>
            <a:r>
              <a:rPr lang="ru-RU" sz="2000" dirty="0">
                <a:solidFill>
                  <a:srgbClr val="8F00FF"/>
                </a:solidFill>
                <a:latin typeface="Gilroy-Light"/>
                <a:sym typeface="Gilroy-Light"/>
              </a:rPr>
              <a:t>, Эксперт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kumimoji="0" sz="1600" b="0" i="0" u="none" strike="noStrike" kern="0" cap="none" spc="0" normalizeH="0" baseline="0" noProof="0" dirty="0">
              <a:ln>
                <a:noFill/>
              </a:ln>
              <a:solidFill>
                <a:srgbClr val="1B1B1B"/>
              </a:solidFill>
              <a:effectLst/>
              <a:uLnTx/>
              <a:uFillTx/>
              <a:latin typeface="Gilroy-Light"/>
              <a:sym typeface="Gilroy-Light"/>
            </a:endParaRPr>
          </a:p>
        </p:txBody>
      </p:sp>
      <p:sp>
        <p:nvSpPr>
          <p:cNvPr id="17" name="Текст 2">
            <a:extLst>
              <a:ext uri="{FF2B5EF4-FFF2-40B4-BE49-F238E27FC236}">
                <a16:creationId xmlns:a16="http://schemas.microsoft.com/office/drawing/2014/main" id="{7F069A5F-4696-88B0-02DE-3C26EECCC1AC}"/>
              </a:ext>
            </a:extLst>
          </p:cNvPr>
          <p:cNvSpPr txBox="1"/>
          <p:nvPr/>
        </p:nvSpPr>
        <p:spPr>
          <a:xfrm>
            <a:off x="559690" y="1955444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marL="0" marR="0" lvl="0" indent="0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0" i="0" u="none" strike="noStrike" kern="0" cap="none" spc="0" normalizeH="0" baseline="0" noProof="0" dirty="0">
                <a:ln>
                  <a:noFill/>
                </a:ln>
                <a:solidFill>
                  <a:srgbClr val="8F00FF"/>
                </a:solidFill>
                <a:effectLst/>
                <a:uLnTx/>
                <a:uFillTx/>
                <a:latin typeface="Gilroy-ExtraBold"/>
                <a:sym typeface="Gilroy-ExtraBold"/>
              </a:rPr>
              <a:t>КОМАНДА ПРОЕКТА</a:t>
            </a:r>
            <a:endParaRPr kumimoji="0" sz="3600" b="0" i="0" u="none" strike="noStrike" kern="0" cap="none" spc="0" normalizeH="0" baseline="0" noProof="0" dirty="0">
              <a:ln>
                <a:noFill/>
              </a:ln>
              <a:solidFill>
                <a:srgbClr val="8F00FF"/>
              </a:solidFill>
              <a:effectLst/>
              <a:uLnTx/>
              <a:uFillTx/>
              <a:latin typeface="Gilroy-ExtraBold"/>
              <a:sym typeface="Gilroy-ExtraBold"/>
            </a:endParaRPr>
          </a:p>
        </p:txBody>
      </p:sp>
      <p:grpSp>
        <p:nvGrpSpPr>
          <p:cNvPr id="18" name="Прямоугольник 16">
            <a:extLst>
              <a:ext uri="{FF2B5EF4-FFF2-40B4-BE49-F238E27FC236}">
                <a16:creationId xmlns:a16="http://schemas.microsoft.com/office/drawing/2014/main" id="{012FEC4D-20C4-4EAE-B450-C25377DDB262}"/>
              </a:ext>
            </a:extLst>
          </p:cNvPr>
          <p:cNvGrpSpPr/>
          <p:nvPr/>
        </p:nvGrpSpPr>
        <p:grpSpPr>
          <a:xfrm>
            <a:off x="0" y="6358527"/>
            <a:ext cx="542260" cy="506841"/>
            <a:chOff x="0" y="0"/>
            <a:chExt cx="542258" cy="506839"/>
          </a:xfrm>
          <a:solidFill>
            <a:srgbClr val="FBB3C1"/>
          </a:solidFill>
        </p:grpSpPr>
        <p:sp>
          <p:nvSpPr>
            <p:cNvPr id="22" name="Прямоугольник">
              <a:extLst>
                <a:ext uri="{FF2B5EF4-FFF2-40B4-BE49-F238E27FC236}">
                  <a16:creationId xmlns:a16="http://schemas.microsoft.com/office/drawing/2014/main" id="{73A6D7A7-CBF7-4CD4-805E-D3704371F858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marL="0" marR="0" lvl="0" indent="0" algn="ct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  <a:sym typeface="Calibri"/>
              </a:endParaRPr>
            </a:p>
          </p:txBody>
        </p:sp>
        <p:sp>
          <p:nvSpPr>
            <p:cNvPr id="23" name="7">
              <a:extLst>
                <a:ext uri="{FF2B5EF4-FFF2-40B4-BE49-F238E27FC236}">
                  <a16:creationId xmlns:a16="http://schemas.microsoft.com/office/drawing/2014/main" id="{6701F9E3-3196-43C0-8A2F-542CF4153F07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pPr marL="0" marR="0" lvl="0" indent="0" algn="ct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Gilroy-Bold"/>
                  <a:sym typeface="Gilroy-Bold"/>
                </a:rPr>
                <a:t>12</a:t>
              </a:r>
              <a:endParaRPr kumimoji="0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ilroy-Bold"/>
                <a:sym typeface="Gilroy-Bold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55343900"/>
      </p:ext>
    </p:extLst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  <a:solidFill>
            <a:srgbClr val="9F00FF"/>
          </a:solidFill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marL="0" marR="0" lvl="0" indent="0" algn="ct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  <a:sym typeface="Calibri"/>
              </a:endParaRPr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pPr marL="0" marR="0" lvl="0" indent="0" algn="ct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2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Gilroy-Bold"/>
                  <a:sym typeface="Gilroy-Bold"/>
                </a:rPr>
                <a:t>13</a:t>
              </a:r>
              <a:endParaRPr kumimoji="0" sz="12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Gilroy-Bold"/>
                <a:sym typeface="Gilroy-Bold"/>
              </a:endParaRPr>
            </a:p>
          </p:txBody>
        </p:sp>
      </p:grpSp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Финансовые показатели</a:t>
            </a: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Helvetica"/>
                <a:ea typeface="+mn-ea"/>
                <a:cs typeface="Helvetica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Helvetica"/>
                <a:ea typeface="+mn-ea"/>
                <a:cs typeface="Helvetica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Helvetica"/>
                <a:ea typeface="+mn-ea"/>
                <a:cs typeface="Helvetica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Helvetica"/>
                <a:ea typeface="+mn-ea"/>
                <a:cs typeface="Helvetica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Helvetica"/>
                <a:ea typeface="+mn-ea"/>
                <a:cs typeface="Helvetica"/>
                <a:sym typeface="Helvetica"/>
              </a:endParaRPr>
            </a:p>
          </p:txBody>
        </p:sp>
      </p:grpSp>
      <p:sp>
        <p:nvSpPr>
          <p:cNvPr id="12" name="Текст 2">
            <a:extLst>
              <a:ext uri="{FF2B5EF4-FFF2-40B4-BE49-F238E27FC236}">
                <a16:creationId xmlns:a16="http://schemas.microsoft.com/office/drawing/2014/main" id="{65E0BF6E-BA3A-1E7B-5928-68FC9F500BCE}"/>
              </a:ext>
            </a:extLst>
          </p:cNvPr>
          <p:cNvSpPr txBox="1"/>
          <p:nvPr/>
        </p:nvSpPr>
        <p:spPr>
          <a:xfrm>
            <a:off x="2836533" y="1288222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marL="0" marR="0" lvl="0" indent="0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Gilroy-ExtraBold"/>
                <a:sym typeface="Gilroy-ExtraBold"/>
              </a:rPr>
              <a:t>Финансовые показатели</a:t>
            </a:r>
            <a:endParaRPr kumimoji="0" sz="36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Gilroy-ExtraBold"/>
              <a:sym typeface="Gilroy-ExtraBold"/>
            </a:endParaRP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A16E05E3-877E-4E32-B603-B7845E1552C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874662"/>
              </p:ext>
            </p:extLst>
          </p:nvPr>
        </p:nvGraphicFramePr>
        <p:xfrm>
          <a:off x="1631046" y="2209800"/>
          <a:ext cx="8528954" cy="3002281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3640776">
                  <a:extLst>
                    <a:ext uri="{9D8B030D-6E8A-4147-A177-3AD203B41FA5}">
                      <a16:colId xmlns:a16="http://schemas.microsoft.com/office/drawing/2014/main" val="3142332155"/>
                    </a:ext>
                  </a:extLst>
                </a:gridCol>
                <a:gridCol w="4888178">
                  <a:extLst>
                    <a:ext uri="{9D8B030D-6E8A-4147-A177-3AD203B41FA5}">
                      <a16:colId xmlns:a16="http://schemas.microsoft.com/office/drawing/2014/main" val="1538046655"/>
                    </a:ext>
                  </a:extLst>
                </a:gridCol>
              </a:tblGrid>
              <a:tr h="747305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Параметр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Значение (в рублях)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712886467"/>
                  </a:ext>
                </a:extLst>
              </a:tr>
              <a:tr h="739315">
                <a:tc>
                  <a:txBody>
                    <a:bodyPr/>
                    <a:lstStyle/>
                    <a:p>
                      <a:pPr algn="l"/>
                      <a:r>
                        <a:rPr lang="ru-RU" sz="2000" b="1" dirty="0">
                          <a:solidFill>
                            <a:srgbClr val="8F00FF"/>
                          </a:solidFill>
                        </a:rPr>
                        <a:t>Первоначальные затраты (</a:t>
                      </a:r>
                      <a:r>
                        <a:rPr lang="en-US" sz="2000" b="1" dirty="0">
                          <a:solidFill>
                            <a:srgbClr val="8F00FF"/>
                          </a:solidFill>
                        </a:rPr>
                        <a:t>IC)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/>
                        <a:t>35,000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811389890"/>
                  </a:ext>
                </a:extLst>
              </a:tr>
              <a:tr h="776346">
                <a:tc>
                  <a:txBody>
                    <a:bodyPr/>
                    <a:lstStyle/>
                    <a:p>
                      <a:pPr algn="l"/>
                      <a:r>
                        <a:rPr lang="ru-RU" sz="2000" b="1" dirty="0">
                          <a:solidFill>
                            <a:srgbClr val="8F00FF"/>
                          </a:solidFill>
                        </a:rPr>
                        <a:t>Годовые эксплуатационные затраты (</a:t>
                      </a:r>
                      <a:r>
                        <a:rPr lang="en-US" sz="2000" b="1" dirty="0">
                          <a:solidFill>
                            <a:srgbClr val="8F00FF"/>
                          </a:solidFill>
                        </a:rPr>
                        <a:t>OC)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/>
                        <a:t>17,500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780888088"/>
                  </a:ext>
                </a:extLst>
              </a:tr>
              <a:tr h="739315">
                <a:tc>
                  <a:txBody>
                    <a:bodyPr/>
                    <a:lstStyle/>
                    <a:p>
                      <a:pPr algn="l"/>
                      <a:r>
                        <a:rPr lang="ru-RU" sz="2000" b="1" dirty="0">
                          <a:solidFill>
                            <a:srgbClr val="8F00FF"/>
                          </a:solidFill>
                        </a:rPr>
                        <a:t>Срок окупаемости (в годах)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2</a:t>
                      </a:r>
                      <a:r>
                        <a:rPr lang="ru-RU" sz="2000" dirty="0"/>
                        <a:t> года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063393273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13294DCA-C516-41C3-87D0-29D81454C8FE}"/>
              </a:ext>
            </a:extLst>
          </p:cNvPr>
          <p:cNvSpPr txBox="1"/>
          <p:nvPr/>
        </p:nvSpPr>
        <p:spPr>
          <a:xfrm>
            <a:off x="3875315" y="5544692"/>
            <a:ext cx="4441370" cy="36932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dirty="0">
                <a:solidFill>
                  <a:srgbClr val="8F00FF"/>
                </a:solidFill>
              </a:rPr>
              <a:t>Срок окупаемости (в годах) = IC / OC</a:t>
            </a: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8F00FF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1285965748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  <a:solidFill>
            <a:srgbClr val="FD493D"/>
          </a:solidFill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marL="0" marR="0" lvl="0" indent="0" algn="ct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  <a:sym typeface="Calibri"/>
              </a:endParaRPr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pPr marL="0" marR="0" lvl="0" indent="0" algn="ct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Gilroy-Bold"/>
                  <a:sym typeface="Gilroy-Bold"/>
                </a:rPr>
                <a:t>14</a:t>
              </a:r>
              <a:endParaRPr kumimoji="0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ilroy-Bold"/>
                <a:sym typeface="Gilroy-Bold"/>
              </a:endParaRPr>
            </a:p>
          </p:txBody>
        </p:sp>
      </p:grpSp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Предложения инвестору</a:t>
            </a: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+mn-ea"/>
                <a:cs typeface="Helvetica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+mn-ea"/>
                <a:cs typeface="Helvetica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+mn-ea"/>
                <a:cs typeface="Helvetica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+mn-ea"/>
                <a:cs typeface="Helvetica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+mn-ea"/>
                <a:cs typeface="Helvetica"/>
                <a:sym typeface="Helvetica"/>
              </a:endParaRPr>
            </a:p>
          </p:txBody>
        </p:sp>
      </p:grpSp>
      <p:sp>
        <p:nvSpPr>
          <p:cNvPr id="12" name="Текст 2">
            <a:extLst>
              <a:ext uri="{FF2B5EF4-FFF2-40B4-BE49-F238E27FC236}">
                <a16:creationId xmlns:a16="http://schemas.microsoft.com/office/drawing/2014/main" id="{65E0BF6E-BA3A-1E7B-5928-68FC9F500BCE}"/>
              </a:ext>
            </a:extLst>
          </p:cNvPr>
          <p:cNvSpPr txBox="1"/>
          <p:nvPr/>
        </p:nvSpPr>
        <p:spPr>
          <a:xfrm>
            <a:off x="2682446" y="1391240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marL="0" marR="0" lvl="0" indent="0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0" i="0" u="none" strike="noStrike" kern="0" cap="none" spc="0" normalizeH="0" baseline="0" noProof="0" dirty="0">
                <a:ln>
                  <a:noFill/>
                </a:ln>
                <a:solidFill>
                  <a:srgbClr val="8F00FF"/>
                </a:solidFill>
                <a:effectLst/>
                <a:uLnTx/>
                <a:uFillTx/>
                <a:latin typeface="Gilroy-ExtraBold"/>
                <a:sym typeface="Gilroy-ExtraBold"/>
              </a:rPr>
              <a:t>Предложения инвестору</a:t>
            </a:r>
            <a:endParaRPr kumimoji="0" sz="3600" b="0" i="0" u="none" strike="noStrike" kern="0" cap="none" spc="0" normalizeH="0" baseline="0" noProof="0" dirty="0">
              <a:ln>
                <a:noFill/>
              </a:ln>
              <a:solidFill>
                <a:srgbClr val="8F00FF"/>
              </a:solidFill>
              <a:effectLst/>
              <a:uLnTx/>
              <a:uFillTx/>
              <a:latin typeface="Gilroy-ExtraBold"/>
              <a:sym typeface="Gilroy-ExtraBold"/>
            </a:endParaRPr>
          </a:p>
        </p:txBody>
      </p:sp>
      <p:sp>
        <p:nvSpPr>
          <p:cNvPr id="15" name="Текст 2">
            <a:extLst>
              <a:ext uri="{FF2B5EF4-FFF2-40B4-BE49-F238E27FC236}">
                <a16:creationId xmlns:a16="http://schemas.microsoft.com/office/drawing/2014/main" id="{E7238482-2C42-437B-A23E-8A263EC9CFE5}"/>
              </a:ext>
            </a:extLst>
          </p:cNvPr>
          <p:cNvSpPr txBox="1"/>
          <p:nvPr/>
        </p:nvSpPr>
        <p:spPr>
          <a:xfrm>
            <a:off x="523740" y="2639229"/>
            <a:ext cx="10836347" cy="25545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ru-RU" sz="2000" b="1" dirty="0">
                <a:solidFill>
                  <a:srgbClr val="8F00FF"/>
                </a:solidFill>
                <a:latin typeface="Gilroy-Light"/>
              </a:rPr>
              <a:t>Модернизация Судебной Системы:</a:t>
            </a:r>
            <a:r>
              <a:rPr lang="ru-RU" sz="2000" dirty="0">
                <a:solidFill>
                  <a:srgbClr val="8F00FF"/>
                </a:solidFill>
                <a:latin typeface="Gilroy-Light"/>
              </a:rPr>
              <a:t> Мы представляем вам революционное решение для оптимизации и улучшения работы судебных приставов.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ru-RU" sz="2000" dirty="0">
              <a:solidFill>
                <a:srgbClr val="8F00FF"/>
              </a:solidFill>
              <a:latin typeface="Gilroy-Light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ru-RU" sz="2000" b="1" dirty="0">
                <a:solidFill>
                  <a:srgbClr val="8F00FF"/>
                </a:solidFill>
                <a:latin typeface="Gilroy-Light"/>
              </a:rPr>
              <a:t>Визуализация Рабочих Процессов:</a:t>
            </a:r>
            <a:r>
              <a:rPr lang="ru-RU" sz="2000" dirty="0">
                <a:solidFill>
                  <a:srgbClr val="8F00FF"/>
                </a:solidFill>
                <a:latin typeface="Gilroy-Light"/>
              </a:rPr>
              <a:t> Наша </a:t>
            </a:r>
            <a:r>
              <a:rPr lang="ru-RU" sz="2000" dirty="0" err="1">
                <a:solidFill>
                  <a:srgbClr val="8F00FF"/>
                </a:solidFill>
                <a:latin typeface="Gilroy-Light"/>
              </a:rPr>
              <a:t>Канбан</a:t>
            </a:r>
            <a:r>
              <a:rPr lang="ru-RU" sz="2000" dirty="0">
                <a:solidFill>
                  <a:srgbClr val="8F00FF"/>
                </a:solidFill>
                <a:latin typeface="Gilroy-Light"/>
              </a:rPr>
              <a:t>-доска позволяет наглядно отслеживать задачи, определять приоритеты и улучшать координацию.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ru-RU" sz="2000" dirty="0">
              <a:solidFill>
                <a:srgbClr val="8F00FF"/>
              </a:solidFill>
              <a:latin typeface="Gilroy-Light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ru-RU" sz="2000" b="1" dirty="0">
                <a:solidFill>
                  <a:srgbClr val="8F00FF"/>
                </a:solidFill>
                <a:latin typeface="Gilroy-Light"/>
              </a:rPr>
              <a:t>Сокращение Времени:</a:t>
            </a:r>
            <a:r>
              <a:rPr lang="ru-RU" sz="2000" dirty="0">
                <a:solidFill>
                  <a:srgbClr val="8F00FF"/>
                </a:solidFill>
                <a:latin typeface="Gilroy-Light"/>
              </a:rPr>
              <a:t> Наша доска ускоряет судебные процессы, снижая время выполнения задач и повышая производительность.</a:t>
            </a:r>
          </a:p>
        </p:txBody>
      </p:sp>
    </p:spTree>
    <p:extLst>
      <p:ext uri="{BB962C8B-B14F-4D97-AF65-F5344CB8AC3E}">
        <p14:creationId xmlns:p14="http://schemas.microsoft.com/office/powerpoint/2010/main" val="3655500906"/>
      </p:ext>
    </p:extLst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  <a:solidFill>
            <a:srgbClr val="FCAF17"/>
          </a:solidFill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marL="0" marR="0" lvl="0" indent="0" algn="ct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  <a:sym typeface="Calibri"/>
              </a:endParaRPr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pPr marL="0" marR="0" lvl="0" indent="0" algn="ct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Gilroy-Bold"/>
                  <a:sym typeface="Gilroy-Bold"/>
                </a:rPr>
                <a:t>15</a:t>
              </a:r>
              <a:endParaRPr kumimoji="0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ilroy-Bold"/>
                <a:sym typeface="Gilroy-Bold"/>
              </a:endParaRPr>
            </a:p>
          </p:txBody>
        </p:sp>
      </p:grpSp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вопросы</a:t>
            </a: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+mn-ea"/>
                <a:cs typeface="Helvetica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+mn-ea"/>
                <a:cs typeface="Helvetica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+mn-ea"/>
                <a:cs typeface="Helvetica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+mn-ea"/>
                <a:cs typeface="Helvetica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+mn-ea"/>
                <a:cs typeface="Helvetica"/>
                <a:sym typeface="Helvetica"/>
              </a:endParaRPr>
            </a:p>
          </p:txBody>
        </p:sp>
      </p:grpSp>
      <p:sp>
        <p:nvSpPr>
          <p:cNvPr id="12" name="Текст 2">
            <a:extLst>
              <a:ext uri="{FF2B5EF4-FFF2-40B4-BE49-F238E27FC236}">
                <a16:creationId xmlns:a16="http://schemas.microsoft.com/office/drawing/2014/main" id="{65E0BF6E-BA3A-1E7B-5928-68FC9F500BCE}"/>
              </a:ext>
            </a:extLst>
          </p:cNvPr>
          <p:cNvSpPr txBox="1"/>
          <p:nvPr/>
        </p:nvSpPr>
        <p:spPr>
          <a:xfrm>
            <a:off x="2836533" y="1570391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marL="0" marR="0" lvl="0" indent="0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0" i="0" u="none" strike="noStrike" kern="0" cap="none" spc="0" normalizeH="0" baseline="0" noProof="0" dirty="0">
                <a:ln>
                  <a:noFill/>
                </a:ln>
                <a:solidFill>
                  <a:srgbClr val="8F00FF"/>
                </a:solidFill>
                <a:effectLst/>
                <a:uLnTx/>
                <a:uFillTx/>
                <a:latin typeface="Gilroy-ExtraBold"/>
                <a:sym typeface="Gilroy-ExtraBold"/>
              </a:rPr>
              <a:t>Вопрос</a:t>
            </a:r>
            <a:r>
              <a:rPr lang="ru-RU" sz="3600" dirty="0"/>
              <a:t>ы для обсуждения</a:t>
            </a:r>
            <a:endParaRPr kumimoji="0" sz="3600" b="0" i="0" u="none" strike="noStrike" kern="0" cap="none" spc="0" normalizeH="0" baseline="0" noProof="0" dirty="0">
              <a:ln>
                <a:noFill/>
              </a:ln>
              <a:solidFill>
                <a:srgbClr val="8F00FF"/>
              </a:solidFill>
              <a:effectLst/>
              <a:uLnTx/>
              <a:uFillTx/>
              <a:latin typeface="Gilroy-ExtraBold"/>
              <a:sym typeface="Gilroy-ExtraBold"/>
            </a:endParaRPr>
          </a:p>
        </p:txBody>
      </p:sp>
      <p:sp>
        <p:nvSpPr>
          <p:cNvPr id="15" name="Текст 2">
            <a:extLst>
              <a:ext uri="{FF2B5EF4-FFF2-40B4-BE49-F238E27FC236}">
                <a16:creationId xmlns:a16="http://schemas.microsoft.com/office/drawing/2014/main" id="{E7238482-2C42-437B-A23E-8A263EC9CFE5}"/>
              </a:ext>
            </a:extLst>
          </p:cNvPr>
          <p:cNvSpPr txBox="1"/>
          <p:nvPr/>
        </p:nvSpPr>
        <p:spPr>
          <a:xfrm>
            <a:off x="2624903" y="3429000"/>
            <a:ext cx="8223718" cy="4616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marL="0" marR="0" lvl="0" indent="0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r>
              <a:rPr kumimoji="0" lang="ru-RU" sz="2400" b="0" i="0" u="none" strike="noStrike" kern="0" cap="none" spc="0" normalizeH="0" baseline="0" noProof="0" dirty="0">
                <a:ln>
                  <a:noFill/>
                </a:ln>
                <a:solidFill>
                  <a:srgbClr val="8F00FF"/>
                </a:solidFill>
                <a:effectLst/>
                <a:uLnTx/>
                <a:uFillTx/>
                <a:latin typeface="Gilroy-Regular"/>
                <a:sym typeface="Gilroy-Regular"/>
              </a:rPr>
              <a:t>На данном этапе, я готов ответить на ваши вопросы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8F00FF"/>
              </a:solidFill>
              <a:effectLst/>
              <a:uLnTx/>
              <a:uFillTx/>
              <a:latin typeface="Gilroy-Regular"/>
              <a:sym typeface="Gilroy-Regular"/>
            </a:endParaRPr>
          </a:p>
        </p:txBody>
      </p:sp>
    </p:spTree>
    <p:extLst>
      <p:ext uri="{BB962C8B-B14F-4D97-AF65-F5344CB8AC3E}">
        <p14:creationId xmlns:p14="http://schemas.microsoft.com/office/powerpoint/2010/main" val="464752508"/>
      </p:ext>
    </p:extLst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Прямоугольник 7"/>
          <p:cNvSpPr/>
          <p:nvPr/>
        </p:nvSpPr>
        <p:spPr>
          <a:xfrm>
            <a:off x="6103137" y="1742787"/>
            <a:ext cx="6121524" cy="5131928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9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90" name="Прямоугольник 10"/>
          <p:cNvSpPr/>
          <p:nvPr/>
        </p:nvSpPr>
        <p:spPr>
          <a:xfrm>
            <a:off x="6103137" y="-6261"/>
            <a:ext cx="6121526" cy="1800326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91" name="Прямоугольник 13"/>
          <p:cNvSpPr/>
          <p:nvPr/>
        </p:nvSpPr>
        <p:spPr>
          <a:xfrm>
            <a:off x="6102381" y="5347906"/>
            <a:ext cx="2372738" cy="1515887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292" name="Прямоугольник 9"/>
          <p:cNvSpPr/>
          <p:nvPr/>
        </p:nvSpPr>
        <p:spPr>
          <a:xfrm>
            <a:off x="8355782" y="-12041"/>
            <a:ext cx="3868878" cy="1811885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ADDAE3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293" name="Рисунок 24" descr="Рисунок 24"/>
          <p:cNvPicPr>
            <a:picLocks noChangeAspect="1"/>
          </p:cNvPicPr>
          <p:nvPr/>
        </p:nvPicPr>
        <p:blipFill>
          <a:blip r:embed="rId2"/>
          <a:srcRect b="5188"/>
          <a:stretch>
            <a:fillRect/>
          </a:stretch>
        </p:blipFill>
        <p:spPr>
          <a:xfrm>
            <a:off x="8806690" y="2300578"/>
            <a:ext cx="3417972" cy="4557422"/>
          </a:xfrm>
          <a:prstGeom prst="rect">
            <a:avLst/>
          </a:prstGeom>
          <a:ln w="12700">
            <a:miter lim="400000"/>
          </a:ln>
        </p:spPr>
      </p:pic>
      <p:pic>
        <p:nvPicPr>
          <p:cNvPr id="294" name="image2.png" descr="image2.png"/>
          <p:cNvPicPr>
            <a:picLocks noChangeAspect="1"/>
          </p:cNvPicPr>
          <p:nvPr/>
        </p:nvPicPr>
        <p:blipFill>
          <a:blip r:embed="rId3"/>
          <a:srcRect t="720" b="5621"/>
          <a:stretch>
            <a:fillRect/>
          </a:stretch>
        </p:blipFill>
        <p:spPr>
          <a:xfrm>
            <a:off x="8362274" y="1788748"/>
            <a:ext cx="3862389" cy="5087332"/>
          </a:xfrm>
          <a:prstGeom prst="rect">
            <a:avLst/>
          </a:prstGeom>
          <a:ln w="12700">
            <a:miter lim="400000"/>
          </a:ln>
        </p:spPr>
      </p:pic>
      <p:sp>
        <p:nvSpPr>
          <p:cNvPr id="295" name="Текст 2"/>
          <p:cNvSpPr txBox="1"/>
          <p:nvPr/>
        </p:nvSpPr>
        <p:spPr>
          <a:xfrm>
            <a:off x="532009" y="995119"/>
            <a:ext cx="4831212" cy="45293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pPr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sz="6900" dirty="0"/>
              <a:t>СПАСИБО</a:t>
            </a:r>
            <a:r>
              <a:rPr dirty="0"/>
              <a:t>!</a:t>
            </a:r>
          </a:p>
          <a:p>
            <a:pPr>
              <a:defRPr sz="24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dirty="0"/>
          </a:p>
          <a:p>
            <a:pPr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dirty="0"/>
              <a:t>КОНТАКТЫ</a:t>
            </a:r>
            <a:endParaRPr dirty="0">
              <a:latin typeface="Gilroy-ExtraBold"/>
              <a:ea typeface="Gilroy-ExtraBold"/>
              <a:cs typeface="Gilroy-ExtraBold"/>
              <a:sym typeface="Gilroy-ExtraBold"/>
            </a:endParaRPr>
          </a:p>
          <a:p>
            <a:pPr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dirty="0"/>
              <a:t>8 </a:t>
            </a:r>
            <a:r>
              <a:rPr lang="ru-RU" dirty="0"/>
              <a:t>937</a:t>
            </a:r>
            <a:r>
              <a:rPr dirty="0"/>
              <a:t> </a:t>
            </a:r>
            <a:r>
              <a:rPr lang="ru-RU" dirty="0"/>
              <a:t>111</a:t>
            </a:r>
            <a:r>
              <a:rPr dirty="0"/>
              <a:t> </a:t>
            </a:r>
            <a:r>
              <a:rPr lang="ru-RU" dirty="0"/>
              <a:t>57</a:t>
            </a:r>
            <a:r>
              <a:rPr dirty="0"/>
              <a:t> </a:t>
            </a:r>
            <a:r>
              <a:rPr lang="ru-RU" dirty="0"/>
              <a:t>44</a:t>
            </a:r>
            <a:r>
              <a:rPr dirty="0"/>
              <a:t> </a:t>
            </a:r>
          </a:p>
          <a:p>
            <a:pPr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en-US" dirty="0"/>
              <a:t>vobiksurtep@gmail.com</a:t>
            </a:r>
            <a:endParaRPr dirty="0"/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3355</TotalTime>
  <Words>744</Words>
  <Application>Microsoft Office PowerPoint</Application>
  <PresentationFormat>Широкоэкранный</PresentationFormat>
  <Paragraphs>147</Paragraphs>
  <Slides>16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11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8" baseType="lpstr">
      <vt:lpstr>Arial</vt:lpstr>
      <vt:lpstr>Calibri</vt:lpstr>
      <vt:lpstr>Calibri Light</vt:lpstr>
      <vt:lpstr>Courier New</vt:lpstr>
      <vt:lpstr>Gilroy-Bold</vt:lpstr>
      <vt:lpstr>Gilroy-ExtraBold</vt:lpstr>
      <vt:lpstr>Gilroy-Light</vt:lpstr>
      <vt:lpstr>Gilroy-Regular</vt:lpstr>
      <vt:lpstr>Helvetica</vt:lpstr>
      <vt:lpstr>Helvetica Neue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Виктория Бокарева</dc:creator>
  <cp:lastModifiedBy>Владимир Курочкин</cp:lastModifiedBy>
  <cp:revision>58</cp:revision>
  <dcterms:modified xsi:type="dcterms:W3CDTF">2023-10-24T17:02:39Z</dcterms:modified>
</cp:coreProperties>
</file>