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XO Ori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7"/>
          <p:cNvSpPr/>
          <p:nvPr/>
        </p:nvSpPr>
        <p:spPr>
          <a:xfrm>
            <a:off x="6102360" y="2345400"/>
            <a:ext cx="6121080" cy="45277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Прямоугольник 10"/>
          <p:cNvSpPr/>
          <p:nvPr/>
        </p:nvSpPr>
        <p:spPr>
          <a:xfrm>
            <a:off x="6103080" y="0"/>
            <a:ext cx="6120000" cy="234396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Прямоугольник 13"/>
          <p:cNvSpPr/>
          <p:nvPr/>
        </p:nvSpPr>
        <p:spPr>
          <a:xfrm>
            <a:off x="6101280" y="5359320"/>
            <a:ext cx="6120000" cy="151308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Текст 2"/>
          <p:cNvSpPr/>
          <p:nvPr/>
        </p:nvSpPr>
        <p:spPr>
          <a:xfrm>
            <a:off x="589320" y="1230120"/>
            <a:ext cx="4829760" cy="452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40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АИС «Управление запасами»</a:t>
            </a:r>
            <a:endParaRPr lang="ru-RU" sz="4000" b="0" strike="noStrike" spc="-1">
              <a:latin typeface="XO Orie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4000" b="0" strike="noStrike" spc="-1">
              <a:latin typeface="XO Orie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8F00FF"/>
                </a:solidFill>
                <a:latin typeface="XO Oriel"/>
                <a:ea typeface="Gilroy-Light"/>
              </a:rPr>
              <a:t>Студент группы ПИм-11</a:t>
            </a:r>
            <a:endParaRPr lang="ru-RU" sz="2300" b="0" strike="noStrike" spc="-1">
              <a:latin typeface="XO Orie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8F00FF"/>
                </a:solidFill>
                <a:latin typeface="XO Oriel"/>
                <a:ea typeface="Gilroy-Light"/>
              </a:rPr>
              <a:t>Марков Антон</a:t>
            </a:r>
            <a:endParaRPr lang="ru-RU" sz="2300" b="0" strike="noStrike" spc="-1">
              <a:latin typeface="XO Oriel"/>
            </a:endParaRPr>
          </a:p>
        </p:txBody>
      </p:sp>
      <p:sp>
        <p:nvSpPr>
          <p:cNvPr id="42" name="Прямоугольник 9"/>
          <p:cNvSpPr/>
          <p:nvPr/>
        </p:nvSpPr>
        <p:spPr>
          <a:xfrm>
            <a:off x="8818560" y="0"/>
            <a:ext cx="3404520" cy="427356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3" name="Рисунок 22" descr="Рисунок 22"/>
          <p:cNvPicPr/>
          <p:nvPr/>
        </p:nvPicPr>
        <p:blipFill>
          <a:blip r:embed="rId2"/>
          <a:stretch/>
        </p:blipFill>
        <p:spPr>
          <a:xfrm>
            <a:off x="10127880" y="-9876240"/>
            <a:ext cx="4127040" cy="5804640"/>
          </a:xfrm>
          <a:prstGeom prst="rect">
            <a:avLst/>
          </a:prstGeom>
          <a:ln w="12700">
            <a:noFill/>
          </a:ln>
        </p:spPr>
      </p:pic>
      <p:sp>
        <p:nvSpPr>
          <p:cNvPr id="44" name="Квадрат"/>
          <p:cNvSpPr/>
          <p:nvPr/>
        </p:nvSpPr>
        <p:spPr>
          <a:xfrm>
            <a:off x="8818560" y="2349000"/>
            <a:ext cx="3402720" cy="452772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5" name="Рисунок 2" descr="Изображение выглядит как небо, человек, оранжевый, проигрыватель&#10;&#10;Автоматически созданное описание"/>
          <p:cNvPicPr/>
          <p:nvPr/>
        </p:nvPicPr>
        <p:blipFill>
          <a:blip r:embed="rId3"/>
          <a:srcRect l="1407" t="163" b="6859"/>
          <a:stretch/>
        </p:blipFill>
        <p:spPr>
          <a:xfrm>
            <a:off x="8818560" y="2350080"/>
            <a:ext cx="3404880" cy="4514760"/>
          </a:xfrm>
          <a:prstGeom prst="rect">
            <a:avLst/>
          </a:prstGeom>
          <a:ln w="0">
            <a:noFill/>
          </a:ln>
        </p:spPr>
      </p:pic>
      <p:pic>
        <p:nvPicPr>
          <p:cNvPr id="46" name="Рисунок 1"/>
          <p:cNvPicPr/>
          <p:nvPr/>
        </p:nvPicPr>
        <p:blipFill>
          <a:blip r:embed="rId4"/>
          <a:stretch/>
        </p:blipFill>
        <p:spPr>
          <a:xfrm>
            <a:off x="9234000" y="123840"/>
            <a:ext cx="2677320" cy="2045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2"/>
          <p:cNvSpPr/>
          <p:nvPr/>
        </p:nvSpPr>
        <p:spPr>
          <a:xfrm>
            <a:off x="720000" y="360360"/>
            <a:ext cx="1095912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Проблема и потребность в продукте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48" name="Текст 2"/>
          <p:cNvSpPr/>
          <p:nvPr/>
        </p:nvSpPr>
        <p:spPr>
          <a:xfrm>
            <a:off x="360000" y="1057320"/>
            <a:ext cx="11518920" cy="1461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Сегодня, возникают некоторые проблемы при управлении запасами на производственном предприятии: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1) сколько материалов и когда закупать;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2) какое минимальное и максимальное количество материалов хранить на складе.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Решение этих проблем позволит снизить издержки на закупку и хранение продукции, предотвратить порчу материалов на складе.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49" name="Прямоугольник 16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50" name="Прямоугольник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" name="7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2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52" name="Группа 5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53" name="Прямоугольник 6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" name="Прямоугольник 7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" name="Прямоугольник 8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" name="Прямоугольник 9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" name="Прямоугольник 10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8" name="Рисунок 57"/>
          <p:cNvPicPr/>
          <p:nvPr/>
        </p:nvPicPr>
        <p:blipFill>
          <a:blip r:embed="rId2"/>
          <a:stretch/>
        </p:blipFill>
        <p:spPr>
          <a:xfrm>
            <a:off x="2160000" y="2880000"/>
            <a:ext cx="7738920" cy="3782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Текст 2_0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Решение поставленных проблем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60" name="Текст 2_2"/>
          <p:cNvSpPr/>
          <p:nvPr/>
        </p:nvSpPr>
        <p:spPr>
          <a:xfrm>
            <a:off x="360000" y="1000800"/>
            <a:ext cx="11518920" cy="1186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АИС "Управление запасами" решает проблему определения объемов и моментов времени закупки материалов у поставщиков, порогового и максимального желательного уровня запасов материалов на складе. Данный программный продукт может быть внедрен в организации, у которых возникают вопросы, связанные с закупкой и хранением материалов на складе (например, производственные предприятия).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61" name="Прямоугольник 16_1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62" name="Прямоугольник_2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" name="7_2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3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64" name="Группа 5_2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65" name="Прямоугольник 6_2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" name="Прямоугольник 7_2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" name="Прямоугольник 8_2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" name="Прямоугольник 9_2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" name="Прямоугольник 10_2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2700000" y="2253960"/>
            <a:ext cx="6607800" cy="4404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Текст 2_1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Цель проекта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72" name="Текст 2_9"/>
          <p:cNvSpPr/>
          <p:nvPr/>
        </p:nvSpPr>
        <p:spPr>
          <a:xfrm>
            <a:off x="360000" y="1000800"/>
            <a:ext cx="11518920" cy="9126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Целью проекта является разработка АИС "Управление запасами", которая является расширением типовой конфигурации "1С:Управление нашей фирмой 1.6", продвижение разработанного программного продукта на рынок.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73" name="Прямоугольник 16_3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74" name="Прямоугольник_0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7_0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4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76" name="Группа 5_0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77" name="Прямоугольник 6_0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Прямоугольник 7_0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Прямоугольник 8_0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Прямоугольник 9_0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Прямоугольник 10_0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82" name="Рисунок 81"/>
          <p:cNvPicPr/>
          <p:nvPr/>
        </p:nvPicPr>
        <p:blipFill>
          <a:blip r:embed="rId2"/>
          <a:stretch/>
        </p:blipFill>
        <p:spPr>
          <a:xfrm>
            <a:off x="2596320" y="1914840"/>
            <a:ext cx="7122600" cy="4744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Текст 2_10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Технология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84" name="Текст 2_11"/>
          <p:cNvSpPr/>
          <p:nvPr/>
        </p:nvSpPr>
        <p:spPr>
          <a:xfrm>
            <a:off x="360000" y="1000800"/>
            <a:ext cx="11518920" cy="9126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При разработке данного проекта использовались технологии информационных систем, позволяющие автоматизировать тот или иной процесс на предприятии. Программный код информационной системы написан на языке 1С.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85" name="Прямоугольник 16_4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86" name="Прямоугольник_4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7_4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5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88" name="Группа 5_4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89" name="Прямоугольник 6_4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Прямоугольник 7_4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Прямоугольник 8_4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Прямоугольник 9_4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Прямоугольник 10_4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94" name="Рисунок 93"/>
          <p:cNvPicPr/>
          <p:nvPr/>
        </p:nvPicPr>
        <p:blipFill>
          <a:blip r:embed="rId2"/>
          <a:stretch/>
        </p:blipFill>
        <p:spPr>
          <a:xfrm>
            <a:off x="393120" y="2079000"/>
            <a:ext cx="5911560" cy="367992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94"/>
          <p:cNvPicPr/>
          <p:nvPr/>
        </p:nvPicPr>
        <p:blipFill>
          <a:blip r:embed="rId3"/>
          <a:stretch/>
        </p:blipFill>
        <p:spPr>
          <a:xfrm>
            <a:off x="6840000" y="2846160"/>
            <a:ext cx="4498920" cy="2192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Текст 2_12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Продукт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97" name="Текст 2_13"/>
          <p:cNvSpPr/>
          <p:nvPr/>
        </p:nvSpPr>
        <p:spPr>
          <a:xfrm>
            <a:off x="360000" y="1000800"/>
            <a:ext cx="11518920" cy="638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При разработке данного проекта использовалось следующее программное обеспечение: Технологическая платформа «1С:Предприятие 8.3», типовая конфигурация «1С:Управление нашей фирмой 1.6».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98" name="Прямоугольник 16_5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99" name="Прямоугольник_5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" name="7_5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6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01" name="Группа 5_5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02" name="Прямоугольник 6_5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" name="Прямоугольник 7_5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" name="Прямоугольник 8_5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" name="Прямоугольник 9_5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" name="Прямоугольник 10_5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07" name="Рисунок 106"/>
          <p:cNvPicPr/>
          <p:nvPr/>
        </p:nvPicPr>
        <p:blipFill>
          <a:blip r:embed="rId2"/>
          <a:stretch/>
        </p:blipFill>
        <p:spPr>
          <a:xfrm>
            <a:off x="900000" y="1980000"/>
            <a:ext cx="4318920" cy="4318920"/>
          </a:xfrm>
          <a:prstGeom prst="rect">
            <a:avLst/>
          </a:prstGeom>
          <a:ln w="0">
            <a:noFill/>
          </a:ln>
        </p:spPr>
      </p:pic>
      <p:pic>
        <p:nvPicPr>
          <p:cNvPr id="108" name="Рисунок 107"/>
          <p:cNvPicPr/>
          <p:nvPr/>
        </p:nvPicPr>
        <p:blipFill>
          <a:blip r:embed="rId3"/>
          <a:stretch/>
        </p:blipFill>
        <p:spPr>
          <a:xfrm>
            <a:off x="7200000" y="2142000"/>
            <a:ext cx="3356640" cy="4336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Текст 2_14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Целевой рынок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110" name="Текст 2_15"/>
          <p:cNvSpPr/>
          <p:nvPr/>
        </p:nvSpPr>
        <p:spPr>
          <a:xfrm>
            <a:off x="360000" y="1000800"/>
            <a:ext cx="11518920" cy="9126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Целевой рынок стартап-проекта — TechNet, который посвящен развитию и применению одного из самых важных классов «сквозных технологий» – передовых производственных технологий (Advanced Manufacturing Technologies).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111" name="Прямоугольник 16_6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12" name="Прямоугольник_6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3" name="7_6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7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14" name="Группа 5_6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15" name="Прямоугольник 6_6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Прямоугольник 7_6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" name="Прямоугольник 8_6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" name="Прямоугольник 9_6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" name="Прямоугольник 10_6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20" name="Рисунок 119"/>
          <p:cNvPicPr/>
          <p:nvPr/>
        </p:nvPicPr>
        <p:blipFill>
          <a:blip r:embed="rId2"/>
          <a:stretch/>
        </p:blipFill>
        <p:spPr>
          <a:xfrm>
            <a:off x="1980000" y="1914840"/>
            <a:ext cx="8278920" cy="4810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Текст 2_3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Конкуренты</a:t>
            </a:r>
            <a:endParaRPr lang="ru-RU" sz="3600" b="0" strike="noStrike" spc="-1">
              <a:latin typeface="XO Oriel"/>
            </a:endParaRPr>
          </a:p>
        </p:txBody>
      </p:sp>
      <p:grpSp>
        <p:nvGrpSpPr>
          <p:cNvPr id="122" name="Прямоугольник 16_0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23" name="Прямоугольник_1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4" name="7_1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8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25" name="Группа 5_1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26" name="Прямоугольник 6_1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" name="Прямоугольник 7_1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" name="Прямоугольник 8_1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Прямоугольник 9_1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" name="Прямоугольник 10_1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31" name="Рисунок 130"/>
          <p:cNvPicPr/>
          <p:nvPr/>
        </p:nvPicPr>
        <p:blipFill>
          <a:blip r:embed="rId2"/>
          <a:stretch/>
        </p:blipFill>
        <p:spPr>
          <a:xfrm>
            <a:off x="405720" y="1265400"/>
            <a:ext cx="1753200" cy="2333520"/>
          </a:xfrm>
          <a:prstGeom prst="rect">
            <a:avLst/>
          </a:prstGeom>
          <a:ln w="0">
            <a:noFill/>
          </a:ln>
        </p:spPr>
      </p:pic>
      <p:pic>
        <p:nvPicPr>
          <p:cNvPr id="132" name="Рисунок 131"/>
          <p:cNvPicPr/>
          <p:nvPr/>
        </p:nvPicPr>
        <p:blipFill>
          <a:blip r:embed="rId3"/>
          <a:stretch/>
        </p:blipFill>
        <p:spPr>
          <a:xfrm>
            <a:off x="3060000" y="1080000"/>
            <a:ext cx="2698920" cy="2698920"/>
          </a:xfrm>
          <a:prstGeom prst="rect">
            <a:avLst/>
          </a:prstGeom>
          <a:ln w="0">
            <a:noFill/>
          </a:ln>
        </p:spPr>
      </p:pic>
      <p:pic>
        <p:nvPicPr>
          <p:cNvPr id="133" name="Рисунок 132"/>
          <p:cNvPicPr/>
          <p:nvPr/>
        </p:nvPicPr>
        <p:blipFill>
          <a:blip r:embed="rId4"/>
          <a:stretch/>
        </p:blipFill>
        <p:spPr>
          <a:xfrm>
            <a:off x="7200000" y="1248840"/>
            <a:ext cx="4498920" cy="2530080"/>
          </a:xfrm>
          <a:prstGeom prst="rect">
            <a:avLst/>
          </a:prstGeom>
          <a:ln w="0">
            <a:noFill/>
          </a:ln>
        </p:spPr>
      </p:pic>
      <p:pic>
        <p:nvPicPr>
          <p:cNvPr id="134" name="Рисунок 133"/>
          <p:cNvPicPr/>
          <p:nvPr/>
        </p:nvPicPr>
        <p:blipFill>
          <a:blip r:embed="rId5"/>
          <a:stretch/>
        </p:blipFill>
        <p:spPr>
          <a:xfrm>
            <a:off x="1800000" y="3960000"/>
            <a:ext cx="2704320" cy="2704320"/>
          </a:xfrm>
          <a:prstGeom prst="rect">
            <a:avLst/>
          </a:prstGeom>
          <a:ln w="0">
            <a:noFill/>
          </a:ln>
        </p:spPr>
      </p:pic>
      <p:pic>
        <p:nvPicPr>
          <p:cNvPr id="135" name="Рисунок 134"/>
          <p:cNvPicPr/>
          <p:nvPr/>
        </p:nvPicPr>
        <p:blipFill>
          <a:blip r:embed="rId6"/>
          <a:stretch/>
        </p:blipFill>
        <p:spPr>
          <a:xfrm>
            <a:off x="5760000" y="3862080"/>
            <a:ext cx="3778920" cy="2796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Текст 2_4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Бизнес-модель</a:t>
            </a:r>
            <a:endParaRPr lang="ru-RU" sz="3600" b="0" strike="noStrike" spc="-1">
              <a:latin typeface="XO Oriel"/>
            </a:endParaRPr>
          </a:p>
        </p:txBody>
      </p:sp>
      <p:grpSp>
        <p:nvGrpSpPr>
          <p:cNvPr id="137" name="Прямоугольник 16_2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38" name="Прямоугольник_3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7_3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9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40" name="Группа 5_3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41" name="Прямоугольник 6_3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" name="Прямоугольник 7_3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" name="Прямоугольник 8_3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" name="Прямоугольник 9_3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" name="Прямоугольник 10_3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6" name="Текст 2_5"/>
          <p:cNvSpPr/>
          <p:nvPr/>
        </p:nvSpPr>
        <p:spPr>
          <a:xfrm>
            <a:off x="360000" y="1080000"/>
            <a:ext cx="11518920" cy="3639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Смета затрат на разработку АИС «Управление запасами»</a:t>
            </a:r>
            <a:r>
              <a:rPr lang="ru-RU" sz="18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 </a:t>
            </a:r>
            <a:endParaRPr lang="ru-RU" sz="1800" b="0" strike="noStrike" spc="-1">
              <a:latin typeface="XO Oriel"/>
            </a:endParaRPr>
          </a:p>
        </p:txBody>
      </p:sp>
      <p:graphicFrame>
        <p:nvGraphicFramePr>
          <p:cNvPr id="147" name="Таблица 146"/>
          <p:cNvGraphicFramePr/>
          <p:nvPr/>
        </p:nvGraphicFramePr>
        <p:xfrm>
          <a:off x="382320" y="1650960"/>
          <a:ext cx="11138040" cy="4289400"/>
        </p:xfrm>
        <a:graphic>
          <a:graphicData uri="http://schemas.openxmlformats.org/drawingml/2006/table">
            <a:tbl>
              <a:tblPr/>
              <a:tblGrid>
                <a:gridCol w="721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7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1" strike="noStrike" spc="-1">
                          <a:latin typeface="XO Oriel"/>
                        </a:rPr>
                        <a:t>Статья затрат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1" strike="noStrike" spc="-1">
                          <a:latin typeface="XO Oriel"/>
                        </a:rPr>
                        <a:t>Сумма, руб.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8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Материальные затраты (электроэнергия)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142,91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8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Оплата труда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16 045,84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8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Отчисления на социальное страхование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4 813,75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8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Итого (</a:t>
                      </a:r>
                      <a:r>
                        <a:rPr lang="en-US" sz="2400" b="0" strike="noStrike" spc="-1">
                          <a:latin typeface="XO Oriel"/>
                        </a:rPr>
                        <a:t>K</a:t>
                      </a:r>
                      <a:r>
                        <a:rPr lang="ru-RU" sz="2400" b="0" strike="noStrike" spc="-1">
                          <a:latin typeface="XO Oriel"/>
                        </a:rPr>
                        <a:t>)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strike="noStrike" spc="-1">
                          <a:latin typeface="XO Oriel"/>
                        </a:rPr>
                        <a:t>21 002,50</a:t>
                      </a:r>
                      <a:endParaRPr lang="ru-RU" sz="24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Текст 2_6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Текущий статус проекта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149" name="Текст 2_7"/>
          <p:cNvSpPr/>
          <p:nvPr/>
        </p:nvSpPr>
        <p:spPr>
          <a:xfrm>
            <a:off x="336600" y="1152720"/>
            <a:ext cx="11518920" cy="1752872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pc="-1" dirty="0" smtClean="0">
                <a:solidFill>
                  <a:srgbClr val="1B1B1B"/>
                </a:solidFill>
                <a:latin typeface="XO Oriel"/>
              </a:rPr>
              <a:t>В ходе разработки проекта выполнены следующие этапы:</a:t>
            </a:r>
          </a:p>
          <a:p>
            <a:pPr marL="342900" indent="-342900" algn="just">
              <a:lnSpc>
                <a:spcPct val="100000"/>
              </a:lnSpc>
              <a:buAutoNum type="arabicParenR"/>
              <a:tabLst>
                <a:tab pos="0" algn="l"/>
              </a:tabLst>
            </a:pPr>
            <a:r>
              <a:rPr lang="ru-RU" spc="-1" dirty="0">
                <a:solidFill>
                  <a:srgbClr val="1B1B1B"/>
                </a:solidFill>
                <a:latin typeface="XO Oriel"/>
              </a:rPr>
              <a:t>о</a:t>
            </a:r>
            <a:r>
              <a:rPr lang="ru-RU" sz="1800" b="0" strike="noStrike" spc="-1" dirty="0" smtClean="0">
                <a:solidFill>
                  <a:srgbClr val="1B1B1B"/>
                </a:solidFill>
                <a:latin typeface="XO Oriel"/>
              </a:rPr>
              <a:t>пределена цель проекта;</a:t>
            </a:r>
          </a:p>
          <a:p>
            <a:pPr marL="342900" indent="-342900" algn="just">
              <a:lnSpc>
                <a:spcPct val="100000"/>
              </a:lnSpc>
              <a:buAutoNum type="arabicParenR"/>
              <a:tabLst>
                <a:tab pos="0" algn="l"/>
              </a:tabLst>
            </a:pPr>
            <a:r>
              <a:rPr lang="ru-RU" spc="-1" dirty="0">
                <a:solidFill>
                  <a:srgbClr val="1B1B1B"/>
                </a:solidFill>
                <a:latin typeface="XO Oriel"/>
              </a:rPr>
              <a:t>о</a:t>
            </a:r>
            <a:r>
              <a:rPr lang="ru-RU" spc="-1" dirty="0" smtClean="0">
                <a:solidFill>
                  <a:srgbClr val="1B1B1B"/>
                </a:solidFill>
                <a:latin typeface="XO Oriel"/>
              </a:rPr>
              <a:t>пределены потенциальные потребительские сегменты;</a:t>
            </a:r>
          </a:p>
          <a:p>
            <a:pPr marL="342900" indent="-342900" algn="just">
              <a:lnSpc>
                <a:spcPct val="100000"/>
              </a:lnSpc>
              <a:buAutoNum type="arabicParenR"/>
              <a:tabLst>
                <a:tab pos="0" algn="l"/>
              </a:tabLst>
            </a:pPr>
            <a:r>
              <a:rPr lang="ru-RU" spc="-1" dirty="0">
                <a:solidFill>
                  <a:srgbClr val="1B1B1B"/>
                </a:solidFill>
                <a:latin typeface="XO Oriel"/>
              </a:rPr>
              <a:t>о</a:t>
            </a:r>
            <a:r>
              <a:rPr lang="ru-RU" sz="1800" b="0" strike="noStrike" spc="-1" dirty="0" smtClean="0">
                <a:solidFill>
                  <a:srgbClr val="1B1B1B"/>
                </a:solidFill>
                <a:latin typeface="XO Oriel"/>
              </a:rPr>
              <a:t>пределены основные конкуренты;</a:t>
            </a:r>
          </a:p>
          <a:p>
            <a:pPr marL="342900" indent="-342900" algn="just">
              <a:lnSpc>
                <a:spcPct val="100000"/>
              </a:lnSpc>
              <a:buAutoNum type="arabicParenR"/>
              <a:tabLst>
                <a:tab pos="0" algn="l"/>
              </a:tabLst>
            </a:pPr>
            <a:r>
              <a:rPr lang="ru-RU" spc="-1" dirty="0">
                <a:solidFill>
                  <a:srgbClr val="1B1B1B"/>
                </a:solidFill>
                <a:latin typeface="XO Oriel"/>
              </a:rPr>
              <a:t>р</a:t>
            </a:r>
            <a:r>
              <a:rPr lang="ru-RU" spc="-1" dirty="0" smtClean="0">
                <a:solidFill>
                  <a:srgbClr val="1B1B1B"/>
                </a:solidFill>
                <a:latin typeface="XO Oriel"/>
              </a:rPr>
              <a:t>азработана бизнес-модель;</a:t>
            </a:r>
          </a:p>
          <a:p>
            <a:pPr marL="342900" indent="-342900" algn="just">
              <a:lnSpc>
                <a:spcPct val="100000"/>
              </a:lnSpc>
              <a:buAutoNum type="arabicParenR"/>
              <a:tabLst>
                <a:tab pos="0" algn="l"/>
              </a:tabLst>
            </a:pPr>
            <a:r>
              <a:rPr lang="ru-RU" spc="-1" dirty="0">
                <a:solidFill>
                  <a:srgbClr val="1B1B1B"/>
                </a:solidFill>
                <a:latin typeface="XO Oriel"/>
              </a:rPr>
              <a:t>р</a:t>
            </a:r>
            <a:r>
              <a:rPr lang="ru-RU" sz="1800" b="0" strike="noStrike" spc="-1" dirty="0" smtClean="0">
                <a:solidFill>
                  <a:srgbClr val="1B1B1B"/>
                </a:solidFill>
                <a:latin typeface="XO Oriel"/>
              </a:rPr>
              <a:t>азработана АИС «Управление запасами».</a:t>
            </a:r>
            <a:endParaRPr lang="ru-RU" sz="1800" b="0" strike="noStrike" spc="-1" dirty="0">
              <a:latin typeface="XO Oriel"/>
            </a:endParaRPr>
          </a:p>
        </p:txBody>
      </p:sp>
      <p:grpSp>
        <p:nvGrpSpPr>
          <p:cNvPr id="150" name="Прямоугольник 16_7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51" name="Прямоугольник_7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7_7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10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53" name="Группа 5_7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54" name="Прямоугольник 6_7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" name="Прямоугольник 7_7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6" name="Прямоугольник 8_7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" name="Прямоугольник 9_7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8" name="Прямоугольник 10_7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59" name="Рисунок 158"/>
          <p:cNvPicPr/>
          <p:nvPr/>
        </p:nvPicPr>
        <p:blipFill>
          <a:blip r:embed="rId2"/>
          <a:stretch/>
        </p:blipFill>
        <p:spPr>
          <a:xfrm>
            <a:off x="2101362" y="2917412"/>
            <a:ext cx="7805866" cy="3792628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Текст 2_8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План реализации проекта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161" name="Текст 2_16"/>
          <p:cNvSpPr/>
          <p:nvPr/>
        </p:nvSpPr>
        <p:spPr>
          <a:xfrm>
            <a:off x="360000" y="1000800"/>
            <a:ext cx="11518920" cy="1461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Этапы реализации проекта: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1) разработка АИС «Управление запасами»;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2) формирование ценовой политики;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3) поиск потенциальных покупателей программного продукта;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4) продажа и поддержка программного продукта.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162" name="Прямоугольник 16_8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63" name="Прямоугольник_8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4" name="7_8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11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65" name="Группа 5_8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66" name="Прямоугольник 6_8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7" name="Прямоугольник 7_8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Прямоугольник 8_8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Прямоугольник 9_8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0" name="Прямоугольник 10_8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71" name="Рисунок 170"/>
          <p:cNvPicPr/>
          <p:nvPr/>
        </p:nvPicPr>
        <p:blipFill>
          <a:blip r:embed="rId2"/>
          <a:stretch/>
        </p:blipFill>
        <p:spPr>
          <a:xfrm>
            <a:off x="2953800" y="2508840"/>
            <a:ext cx="6225120" cy="4150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Текст 2_17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Команда проекта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173" name="Текст 2_18"/>
          <p:cNvSpPr/>
          <p:nvPr/>
        </p:nvSpPr>
        <p:spPr>
          <a:xfrm>
            <a:off x="360000" y="1000800"/>
            <a:ext cx="11518920" cy="9126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Команда проекта: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Лидер — студент группы ПИм-11 Марков Антон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Трекер — кандидат технических наук, доцент Абдулаев Вячеслав Ибрагимович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174" name="Прямоугольник 16_9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75" name="Прямоугольник_9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6" name="7_9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12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77" name="Группа 5_9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78" name="Прямоугольник 6_9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Прямоугольник 7_9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0" name="Прямоугольник 8_9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1" name="Прямоугольник 9_9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2" name="Прямоугольник 10_9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83" name="Рисунок 182"/>
          <p:cNvPicPr/>
          <p:nvPr/>
        </p:nvPicPr>
        <p:blipFill>
          <a:blip r:embed="rId2"/>
          <a:stretch/>
        </p:blipFill>
        <p:spPr>
          <a:xfrm>
            <a:off x="2700000" y="1980000"/>
            <a:ext cx="6901920" cy="467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_19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Финансовые показатели</a:t>
            </a:r>
            <a:endParaRPr lang="ru-RU" sz="3600" b="0" strike="noStrike" spc="-1">
              <a:latin typeface="XO Oriel"/>
            </a:endParaRPr>
          </a:p>
        </p:txBody>
      </p:sp>
      <p:sp>
        <p:nvSpPr>
          <p:cNvPr id="185" name="Текст 2_20"/>
          <p:cNvSpPr/>
          <p:nvPr/>
        </p:nvSpPr>
        <p:spPr>
          <a:xfrm>
            <a:off x="360000" y="1000800"/>
            <a:ext cx="11518920" cy="3639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Анализ трудовых затрат на управление одной номенклатуры материала на складе</a:t>
            </a:r>
            <a:endParaRPr lang="ru-RU" sz="1800" b="0" strike="noStrike" spc="-1">
              <a:latin typeface="XO Oriel"/>
            </a:endParaRPr>
          </a:p>
        </p:txBody>
      </p:sp>
      <p:grpSp>
        <p:nvGrpSpPr>
          <p:cNvPr id="186" name="Прямоугольник 16_10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87" name="Прямоугольник_10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8" name="7_10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13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189" name="Группа 5_10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190" name="Прямоугольник 6_10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1" name="Прямоугольник 7_10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2" name="Прямоугольник 8_10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3" name="Прямоугольник 9_10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4" name="Прямоугольник 10_10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aphicFrame>
        <p:nvGraphicFramePr>
          <p:cNvPr id="195" name="Таблица 194"/>
          <p:cNvGraphicFramePr/>
          <p:nvPr/>
        </p:nvGraphicFramePr>
        <p:xfrm>
          <a:off x="191160" y="1389600"/>
          <a:ext cx="6468840" cy="4756320"/>
        </p:xfrm>
        <a:graphic>
          <a:graphicData uri="http://schemas.openxmlformats.org/drawingml/2006/table">
            <a:tbl>
              <a:tblPr/>
              <a:tblGrid>
                <a:gridCol w="260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1" strike="noStrike" spc="-1">
                          <a:latin typeface="XO Oriel"/>
                        </a:rPr>
                        <a:t>Операция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1" strike="noStrike" spc="-1">
                          <a:latin typeface="XO Oriel"/>
                        </a:rPr>
                        <a:t>До внедрения, мин.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1" strike="noStrike" spc="-1">
                          <a:latin typeface="XO Oriel"/>
                        </a:rPr>
                        <a:t>После внедрения, мин.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7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Определение оптимального размера заказа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30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0,01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7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Определение порогового уровня запаса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30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0,01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9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Определение максимального желательного уровня запаса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30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0,01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7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Определение времени, когда нужно делать заказ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30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0,01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Итого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120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strike="noStrike" spc="-1">
                          <a:latin typeface="XO Oriel"/>
                        </a:rPr>
                        <a:t>0,04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6" name="Текст 2_22"/>
          <p:cNvSpPr/>
          <p:nvPr/>
        </p:nvSpPr>
        <p:spPr>
          <a:xfrm>
            <a:off x="6840000" y="1440000"/>
            <a:ext cx="5040000" cy="4478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При условии управления в среднем 50 номенклатурами материалов в месяц экономия в год составит: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1B1B1B"/>
                </a:solidFill>
                <a:latin typeface="XO Oriel"/>
                <a:ea typeface="Gilroy-Light"/>
              </a:rPr>
              <a:t>119,96 * 50 * 12 = 71 976 мин. (1 199,6 час.)</a:t>
            </a: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latin typeface="XO Oriel"/>
              </a:rPr>
              <a:t>Средняя заработная плата менеджера по закупкам на полставки составляет 25 000 руб. в месяц, то есть в час менеджер получает в среднем 125 руб. Следовательно стоимостная экономия в год составит: </a:t>
            </a: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XO Oriel"/>
              </a:rPr>
              <a:t>1 199,6 * 125 = 149 950 руб.</a:t>
            </a: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XO Oriel"/>
            </a:endParaRPr>
          </a:p>
          <a:p>
            <a:r>
              <a:rPr lang="ru-RU" sz="1800" b="0" strike="noStrike" spc="-1">
                <a:latin typeface="XO Oriel"/>
                <a:ea typeface="Microsoft YaHei"/>
              </a:rPr>
              <a:t>Т</a:t>
            </a:r>
            <a:r>
              <a:rPr lang="ru-RU" sz="1800" b="0" strike="noStrike" spc="-1" baseline="-14000000">
                <a:latin typeface="XO Oriel"/>
                <a:ea typeface="Microsoft YaHei"/>
              </a:rPr>
              <a:t>ок</a:t>
            </a:r>
            <a:r>
              <a:rPr lang="ru-RU" sz="1800" b="0" strike="noStrike" spc="-1">
                <a:latin typeface="XO Oriel"/>
                <a:ea typeface="Microsoft YaHei"/>
              </a:rPr>
              <a:t> = 21 002,50 / 149 950 = 0,14 года или 1,68 месяцев</a:t>
            </a:r>
            <a:endParaRPr lang="ru-RU" sz="1800" b="0" strike="noStrike" spc="-1">
              <a:latin typeface="XO Ori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Текст 2_21"/>
          <p:cNvSpPr/>
          <p:nvPr/>
        </p:nvSpPr>
        <p:spPr>
          <a:xfrm>
            <a:off x="0" y="360360"/>
            <a:ext cx="12191040" cy="638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Предложение инвестору</a:t>
            </a:r>
            <a:endParaRPr lang="ru-RU" sz="3600" b="0" strike="noStrike" spc="-1">
              <a:latin typeface="XO Oriel"/>
            </a:endParaRPr>
          </a:p>
        </p:txBody>
      </p:sp>
      <p:grpSp>
        <p:nvGrpSpPr>
          <p:cNvPr id="198" name="Прямоугольник 16_11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99" name="Прямоугольник_11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" name="7_11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14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201" name="Группа 5_11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202" name="Прямоугольник 6_11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" name="Прямоугольник 7_11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4" name="Прямоугольник 8_11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5" name="Прямоугольник 9_11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" name="Прямоугольник 10_11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07" name="Рисунок 206"/>
          <p:cNvPicPr/>
          <p:nvPr/>
        </p:nvPicPr>
        <p:blipFill>
          <a:blip r:embed="rId2"/>
          <a:stretch/>
        </p:blipFill>
        <p:spPr>
          <a:xfrm>
            <a:off x="180000" y="1080000"/>
            <a:ext cx="8474400" cy="5219280"/>
          </a:xfrm>
          <a:prstGeom prst="rect">
            <a:avLst/>
          </a:prstGeom>
          <a:ln w="0">
            <a:noFill/>
          </a:ln>
        </p:spPr>
      </p:pic>
      <p:pic>
        <p:nvPicPr>
          <p:cNvPr id="208" name="Рисунок 207"/>
          <p:cNvPicPr/>
          <p:nvPr/>
        </p:nvPicPr>
        <p:blipFill>
          <a:blip r:embed="rId3"/>
          <a:srcRect l="19356" t="37022" r="45175" b="26253"/>
          <a:stretch/>
        </p:blipFill>
        <p:spPr>
          <a:xfrm>
            <a:off x="8640000" y="3060360"/>
            <a:ext cx="3393360" cy="215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Текст 2_23"/>
          <p:cNvSpPr/>
          <p:nvPr/>
        </p:nvSpPr>
        <p:spPr>
          <a:xfrm>
            <a:off x="47880" y="2700000"/>
            <a:ext cx="12191040" cy="10951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6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Ответы на вопросы</a:t>
            </a:r>
            <a:endParaRPr lang="ru-RU" sz="6600" b="0" strike="noStrike" spc="-1">
              <a:latin typeface="XO Oriel"/>
            </a:endParaRPr>
          </a:p>
        </p:txBody>
      </p:sp>
      <p:sp>
        <p:nvSpPr>
          <p:cNvPr id="210" name="Текст 2_24"/>
          <p:cNvSpPr/>
          <p:nvPr/>
        </p:nvSpPr>
        <p:spPr>
          <a:xfrm>
            <a:off x="360000" y="1000800"/>
            <a:ext cx="11518920" cy="9136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11" name="Прямоугольник 16_12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212" name="Прямоугольник_12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3" name="7_12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15</a:t>
              </a:r>
              <a:endParaRPr lang="ru-RU" sz="1200" b="0" strike="noStrike" spc="-1">
                <a:latin typeface="XO Oriel"/>
              </a:endParaRPr>
            </a:p>
          </p:txBody>
        </p:sp>
      </p:grpSp>
      <p:grpSp>
        <p:nvGrpSpPr>
          <p:cNvPr id="214" name="Группа 5_12"/>
          <p:cNvGrpSpPr/>
          <p:nvPr/>
        </p:nvGrpSpPr>
        <p:grpSpPr>
          <a:xfrm>
            <a:off x="0" y="263160"/>
            <a:ext cx="2623680" cy="95760"/>
            <a:chOff x="0" y="263160"/>
            <a:chExt cx="2623680" cy="95760"/>
          </a:xfrm>
        </p:grpSpPr>
        <p:sp>
          <p:nvSpPr>
            <p:cNvPr id="215" name="Прямоугольник 6_12"/>
            <p:cNvSpPr/>
            <p:nvPr/>
          </p:nvSpPr>
          <p:spPr>
            <a:xfrm>
              <a:off x="0" y="26316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6" name="Прямоугольник 7_12"/>
            <p:cNvSpPr/>
            <p:nvPr/>
          </p:nvSpPr>
          <p:spPr>
            <a:xfrm>
              <a:off x="336600" y="26316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7" name="Прямоугольник 8_12"/>
            <p:cNvSpPr/>
            <p:nvPr/>
          </p:nvSpPr>
          <p:spPr>
            <a:xfrm>
              <a:off x="673200" y="26316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8" name="Прямоугольник 9_12"/>
            <p:cNvSpPr/>
            <p:nvPr/>
          </p:nvSpPr>
          <p:spPr>
            <a:xfrm>
              <a:off x="993960" y="26316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9" name="Прямоугольник 10_12"/>
            <p:cNvSpPr/>
            <p:nvPr/>
          </p:nvSpPr>
          <p:spPr>
            <a:xfrm>
              <a:off x="1330560" y="26316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Прямоугольник 7"/>
          <p:cNvSpPr/>
          <p:nvPr/>
        </p:nvSpPr>
        <p:spPr>
          <a:xfrm>
            <a:off x="6103080" y="1742760"/>
            <a:ext cx="6120000" cy="51303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Прямоугольник 10"/>
          <p:cNvSpPr/>
          <p:nvPr/>
        </p:nvSpPr>
        <p:spPr>
          <a:xfrm>
            <a:off x="6103080" y="-6120"/>
            <a:ext cx="6120000" cy="179892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Прямоугольник 13"/>
          <p:cNvSpPr/>
          <p:nvPr/>
        </p:nvSpPr>
        <p:spPr>
          <a:xfrm>
            <a:off x="6102360" y="5347800"/>
            <a:ext cx="2371320" cy="151452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Прямоугольник 9"/>
          <p:cNvSpPr/>
          <p:nvPr/>
        </p:nvSpPr>
        <p:spPr>
          <a:xfrm>
            <a:off x="8355960" y="-11880"/>
            <a:ext cx="3867480" cy="181044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24" name="Рисунок 24" descr="Рисунок 24"/>
          <p:cNvPicPr/>
          <p:nvPr/>
        </p:nvPicPr>
        <p:blipFill>
          <a:blip r:embed="rId2"/>
          <a:srcRect b="5188"/>
          <a:stretch/>
        </p:blipFill>
        <p:spPr>
          <a:xfrm>
            <a:off x="8806680" y="2300400"/>
            <a:ext cx="3416400" cy="4556160"/>
          </a:xfrm>
          <a:prstGeom prst="rect">
            <a:avLst/>
          </a:prstGeom>
          <a:ln w="12700">
            <a:noFill/>
          </a:ln>
        </p:spPr>
      </p:pic>
      <p:pic>
        <p:nvPicPr>
          <p:cNvPr id="225" name="image2.png" descr="image2.png"/>
          <p:cNvPicPr/>
          <p:nvPr/>
        </p:nvPicPr>
        <p:blipFill>
          <a:blip r:embed="rId3"/>
          <a:srcRect t="720" b="5621"/>
          <a:stretch/>
        </p:blipFill>
        <p:spPr>
          <a:xfrm>
            <a:off x="8362440" y="1788840"/>
            <a:ext cx="3861000" cy="5085720"/>
          </a:xfrm>
          <a:prstGeom prst="rect">
            <a:avLst/>
          </a:prstGeom>
          <a:ln w="12700">
            <a:noFill/>
          </a:ln>
        </p:spPr>
      </p:pic>
      <p:sp>
        <p:nvSpPr>
          <p:cNvPr id="226" name="Текст 2"/>
          <p:cNvSpPr/>
          <p:nvPr/>
        </p:nvSpPr>
        <p:spPr>
          <a:xfrm>
            <a:off x="360000" y="995040"/>
            <a:ext cx="5406840" cy="452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69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СПАСИБО</a:t>
            </a:r>
            <a:r>
              <a:rPr lang="ru-RU" sz="72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!</a:t>
            </a:r>
            <a:endParaRPr lang="ru-RU" sz="7200" b="0" strike="noStrike" spc="-1">
              <a:latin typeface="XO Orie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7200" b="0" strike="noStrike" spc="-1">
              <a:latin typeface="XO Orie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lang="ru-RU" sz="2300" b="0" strike="noStrike" spc="-1">
              <a:latin typeface="XO Orie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телефон: 8 (903) 050-83-36 </a:t>
            </a:r>
            <a:endParaRPr lang="ru-RU" sz="2300" b="0" strike="noStrike" spc="-1">
              <a:latin typeface="XO Orie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email: markov_anton2001@mail.ru</a:t>
            </a:r>
            <a:endParaRPr lang="ru-RU" sz="2300" b="0" strike="noStrike" spc="-1">
              <a:latin typeface="XO Ori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3227</TotalTime>
  <Words>525</Words>
  <Application>Microsoft Office PowerPoint</Application>
  <PresentationFormat>Широкоэкранный</PresentationFormat>
  <Paragraphs>99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Microsoft YaHei</vt:lpstr>
      <vt:lpstr>Arial</vt:lpstr>
      <vt:lpstr>DejaVu Sans</vt:lpstr>
      <vt:lpstr>Gilroy-Bold</vt:lpstr>
      <vt:lpstr>Gilroy-ExtraBold</vt:lpstr>
      <vt:lpstr>Gilroy-Light</vt:lpstr>
      <vt:lpstr>Symbol</vt:lpstr>
      <vt:lpstr>Times New Roman</vt:lpstr>
      <vt:lpstr>Wingdings</vt:lpstr>
      <vt:lpstr>XO Oriel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Пользователь Windows</cp:lastModifiedBy>
  <cp:revision>65</cp:revision>
  <dcterms:modified xsi:type="dcterms:W3CDTF">2023-10-24T16:19:01Z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10</vt:i4>
  </property>
</Properties>
</file>