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y="6858000" cx="12192000"/>
  <p:notesSz cx="6858000" cy="9144000"/>
  <p:embeddedFontLst>
    <p:embeddedFont>
      <p:font typeface="Average"/>
      <p:regular r:id="rId16"/>
    </p:embeddedFont>
    <p:embeddedFont>
      <p:font typeface="Helvetica Neue"/>
      <p:regular r:id="rId17"/>
      <p:bold r:id="rId18"/>
      <p:italic r:id="rId19"/>
      <p:boldItalic r:id="rId2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21" roundtripDataSignature="AMtx7mhBjXhqHIqJOng970zdz1zD2fFig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7C38A7C8-B8EA-4B77-86D6-904E05BB8BAF}">
  <a:tblStyle styleId="{7C38A7C8-B8EA-4B77-86D6-904E05BB8BAF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127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CDD4EA"/>
          </a:solidFill>
        </a:fill>
      </a:tcStyle>
    </a:wholeTbl>
    <a:band1H>
      <a:tcTxStyle/>
    </a:band1H>
    <a:band2H>
      <a:tcTxStyle b="off" i="off"/>
      <a:tcStyle>
        <a:fill>
          <a:solidFill>
            <a:srgbClr val="E8EBF5"/>
          </a:solidFill>
        </a:fill>
      </a:tcStyle>
    </a:band2H>
    <a:band1V>
      <a:tcTxStyle/>
    </a:band1V>
    <a:band2V>
      <a:tcTxStyle/>
    </a:band2V>
    <a:lastCol>
      <a:tcTxStyle/>
    </a:lastCol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cap="flat" cmpd="sng" w="127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cap="flat" cmpd="sng" w="127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381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chemeClr val="accent1"/>
          </a:solidFill>
        </a:fill>
      </a:tcStyle>
    </a:lastRow>
    <a:seCell>
      <a:tcTxStyle/>
    </a:seCell>
    <a:swCell>
      <a:tcTxStyle/>
    </a:swCell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cap="flat" cmpd="sng" w="127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381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chemeClr val="accent1"/>
          </a:solidFill>
        </a:fill>
      </a:tcStyle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HelveticaNeue-boldItalic.fnt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21" Type="http://customschemas.google.com/relationships/presentationmetadata" Target="meta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font" Target="fonts/HelveticaNeue-regular.fntdata"/><Relationship Id="rId16" Type="http://schemas.openxmlformats.org/officeDocument/2006/relationships/font" Target="fonts/Average-regular.fntdata"/><Relationship Id="rId5" Type="http://schemas.openxmlformats.org/officeDocument/2006/relationships/notesMaster" Target="notesMasters/notesMaster1.xml"/><Relationship Id="rId19" Type="http://schemas.openxmlformats.org/officeDocument/2006/relationships/font" Target="fonts/HelveticaNeue-italic.fntdata"/><Relationship Id="rId6" Type="http://schemas.openxmlformats.org/officeDocument/2006/relationships/slide" Target="slides/slide1.xml"/><Relationship Id="rId18" Type="http://schemas.openxmlformats.org/officeDocument/2006/relationships/font" Target="fonts/HelveticaNeue-bold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" name="Google Shape;97;p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" name="Google Shape;110;p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3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" name="Google Shape;117;p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4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4" name="Google Shape;144;p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5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9" name="Google Shape;169;p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6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4" name="Google Shape;204;p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7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1" name="Google Shape;251;p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8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2" name="Google Shape;272;p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2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9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4" name="Google Shape;344;p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8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p10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0" name="Google Shape;400;p1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jpg"/><Relationship Id="rId3" Type="http://schemas.openxmlformats.org/officeDocument/2006/relationships/image" Target="../media/image1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" showMasterSp="0" type="title">
  <p:cSld name="TITLE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2"/>
          <p:cNvSpPr txBox="1"/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  <a:noFill/>
          <a:ln>
            <a:noFill/>
          </a:ln>
        </p:spPr>
        <p:txBody>
          <a:bodyPr anchorCtr="0" anchor="b" bIns="45675" lIns="45675" spcFirstLastPara="1" rIns="45675" wrap="square" tIns="45675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25" name="Google Shape;25;p12"/>
          <p:cNvSpPr txBox="1"/>
          <p:nvPr>
            <p:ph idx="1" type="body"/>
          </p:nvPr>
        </p:nvSpPr>
        <p:spPr>
          <a:xfrm>
            <a:off x="1524000" y="3602037"/>
            <a:ext cx="9144000" cy="1655767"/>
          </a:xfrm>
          <a:prstGeom prst="rect">
            <a:avLst/>
          </a:prstGeom>
          <a:noFill/>
          <a:ln>
            <a:noFill/>
          </a:ln>
        </p:spPr>
        <p:txBody>
          <a:bodyPr anchorCtr="0" anchor="t" bIns="45675" lIns="45675" spcFirstLastPara="1" rIns="45675" wrap="square" tIns="45675">
            <a:norm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1pPr>
            <a:lvl2pPr indent="-228600" lvl="1" marL="9144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2pPr>
            <a:lvl3pPr indent="-228600" lvl="2" marL="1371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3pPr>
            <a:lvl4pPr indent="-228600" lvl="3" marL="18288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4pPr>
            <a:lvl5pPr indent="-228600" lvl="4" marL="22860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5pPr>
            <a:lvl6pPr indent="-406400" lvl="5" marL="2743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00"/>
              <a:buChar char="•"/>
              <a:defRPr/>
            </a:lvl6pPr>
            <a:lvl7pPr indent="-406400" lvl="6" marL="3200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00"/>
              <a:buChar char="•"/>
              <a:defRPr/>
            </a:lvl7pPr>
            <a:lvl8pPr indent="-406400" lvl="7" marL="3657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00"/>
              <a:buChar char="•"/>
              <a:defRPr/>
            </a:lvl8pPr>
            <a:lvl9pPr indent="-406400" lvl="8" marL="4114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00"/>
              <a:buChar char="•"/>
              <a:defRPr/>
            </a:lvl9pPr>
          </a:lstStyle>
          <a:p/>
        </p:txBody>
      </p:sp>
      <p:sp>
        <p:nvSpPr>
          <p:cNvPr id="26" name="Google Shape;26;p12"/>
          <p:cNvSpPr txBox="1"/>
          <p:nvPr>
            <p:ph idx="12" type="sldNum"/>
          </p:nvPr>
        </p:nvSpPr>
        <p:spPr>
          <a:xfrm>
            <a:off x="11095217" y="6404312"/>
            <a:ext cx="258584" cy="2692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75" lIns="45675" spcFirstLastPara="1" rIns="45675" wrap="square" tIns="45675">
            <a:sp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_AND_BODY" showMasterSp="0" type="tx">
  <p:cSld name="TITLE_AND_BODY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3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675" lIns="45675" spcFirstLastPara="1" rIns="45675" wrap="square" tIns="456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29" name="Google Shape;29;p13"/>
          <p:cNvSpPr txBox="1"/>
          <p:nvPr>
            <p:ph idx="1" type="body"/>
          </p:nvPr>
        </p:nvSpPr>
        <p:spPr>
          <a:xfrm>
            <a:off x="831850" y="4589462"/>
            <a:ext cx="10515600" cy="1500192"/>
          </a:xfrm>
          <a:prstGeom prst="rect">
            <a:avLst/>
          </a:prstGeom>
          <a:noFill/>
          <a:ln>
            <a:noFill/>
          </a:ln>
        </p:spPr>
        <p:txBody>
          <a:bodyPr anchorCtr="0" anchor="t" bIns="45675" lIns="45675" spcFirstLastPara="1" rIns="45675" wrap="square" tIns="4567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5pPr>
            <a:lvl6pPr indent="-406400" lvl="5" marL="2743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00"/>
              <a:buChar char="•"/>
              <a:defRPr/>
            </a:lvl6pPr>
            <a:lvl7pPr indent="-406400" lvl="6" marL="3200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00"/>
              <a:buChar char="•"/>
              <a:defRPr/>
            </a:lvl7pPr>
            <a:lvl8pPr indent="-406400" lvl="7" marL="3657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00"/>
              <a:buChar char="•"/>
              <a:defRPr/>
            </a:lvl8pPr>
            <a:lvl9pPr indent="-406400" lvl="8" marL="4114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00"/>
              <a:buChar char="•"/>
              <a:defRPr/>
            </a:lvl9pPr>
          </a:lstStyle>
          <a:p/>
        </p:txBody>
      </p:sp>
      <p:sp>
        <p:nvSpPr>
          <p:cNvPr id="30" name="Google Shape;30;p13"/>
          <p:cNvSpPr txBox="1"/>
          <p:nvPr>
            <p:ph idx="12" type="sldNum"/>
          </p:nvPr>
        </p:nvSpPr>
        <p:spPr>
          <a:xfrm>
            <a:off x="11095217" y="6404312"/>
            <a:ext cx="258584" cy="2692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75" lIns="45675" spcFirstLastPara="1" rIns="45675" wrap="square" tIns="45675">
            <a:sp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Два объекта">
  <p:cSld name="Два объекта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4"/>
          <p:cNvSpPr txBox="1"/>
          <p:nvPr>
            <p:ph idx="12" type="sldNum"/>
          </p:nvPr>
        </p:nvSpPr>
        <p:spPr>
          <a:xfrm>
            <a:off x="11095217" y="6404312"/>
            <a:ext cx="258584" cy="2692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75" lIns="45675" spcFirstLastPara="1" rIns="45675" wrap="square" tIns="45675">
            <a:sp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равнение" showMasterSp="0">
  <p:cSld name="Сравнение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5"/>
          <p:cNvSpPr/>
          <p:nvPr/>
        </p:nvSpPr>
        <p:spPr>
          <a:xfrm>
            <a:off x="5483225" y="0"/>
            <a:ext cx="6708775" cy="6873241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5" name="Google Shape;35;p15"/>
          <p:cNvSpPr txBox="1"/>
          <p:nvPr/>
        </p:nvSpPr>
        <p:spPr>
          <a:xfrm>
            <a:off x="566086" y="1542242"/>
            <a:ext cx="3774044" cy="146845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75" lIns="45675" spcFirstLastPara="1" rIns="45675" wrap="square" tIns="456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800"/>
              <a:buFont typeface="Arial"/>
              <a:buNone/>
            </a:pPr>
            <a:r>
              <a:rPr b="0" i="0" lang="en-US" sz="4800" u="none" cap="none" strike="noStrik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ЗАГОЛОВОК СЛАЙДА</a:t>
            </a:r>
            <a:endParaRPr/>
          </a:p>
        </p:txBody>
      </p:sp>
      <p:pic>
        <p:nvPicPr>
          <p:cNvPr descr="Google Shape;36;p5" id="36" name="Google Shape;36;p1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9329611" y="-25758"/>
            <a:ext cx="2156115" cy="1212813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15"/>
          <p:cNvSpPr txBox="1"/>
          <p:nvPr/>
        </p:nvSpPr>
        <p:spPr>
          <a:xfrm>
            <a:off x="6249911" y="138159"/>
            <a:ext cx="759796" cy="179414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75" lIns="45675" spcFirstLastPara="1" rIns="45675" wrap="square" tIns="456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0"/>
              <a:buFont typeface="Arial"/>
              <a:buNone/>
            </a:pPr>
            <a:r>
              <a:rPr b="0" i="0" lang="en-US" sz="1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/>
          </a:p>
        </p:txBody>
      </p:sp>
      <p:sp>
        <p:nvSpPr>
          <p:cNvPr id="38" name="Google Shape;38;p15"/>
          <p:cNvSpPr txBox="1"/>
          <p:nvPr/>
        </p:nvSpPr>
        <p:spPr>
          <a:xfrm>
            <a:off x="6141718" y="3075815"/>
            <a:ext cx="759796" cy="179414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75" lIns="45675" spcFirstLastPara="1" rIns="45675" wrap="square" tIns="456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0"/>
              <a:buFont typeface="Arial"/>
              <a:buNone/>
            </a:pPr>
            <a:r>
              <a:rPr b="0" i="0" lang="en-US" sz="1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/>
          </a:p>
        </p:txBody>
      </p:sp>
      <p:sp>
        <p:nvSpPr>
          <p:cNvPr id="39" name="Google Shape;39;p15"/>
          <p:cNvSpPr txBox="1"/>
          <p:nvPr/>
        </p:nvSpPr>
        <p:spPr>
          <a:xfrm>
            <a:off x="9319724" y="1536576"/>
            <a:ext cx="759795" cy="179414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75" lIns="45675" spcFirstLastPara="1" rIns="45675" wrap="square" tIns="456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0"/>
              <a:buFont typeface="Arial"/>
              <a:buNone/>
            </a:pPr>
            <a:r>
              <a:rPr b="0" i="0" lang="en-US" sz="1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/>
          </a:p>
        </p:txBody>
      </p:sp>
      <p:sp>
        <p:nvSpPr>
          <p:cNvPr id="40" name="Google Shape;40;p15"/>
          <p:cNvSpPr txBox="1"/>
          <p:nvPr/>
        </p:nvSpPr>
        <p:spPr>
          <a:xfrm>
            <a:off x="9832523" y="3999243"/>
            <a:ext cx="759795" cy="179414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75" lIns="45675" spcFirstLastPara="1" rIns="45675" wrap="square" tIns="456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0"/>
              <a:buFont typeface="Arial"/>
              <a:buNone/>
            </a:pPr>
            <a:r>
              <a:rPr b="0" i="0" lang="en-US" sz="1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/>
          </a:p>
        </p:txBody>
      </p:sp>
      <p:sp>
        <p:nvSpPr>
          <p:cNvPr id="41" name="Google Shape;41;p15"/>
          <p:cNvSpPr txBox="1"/>
          <p:nvPr/>
        </p:nvSpPr>
        <p:spPr>
          <a:xfrm>
            <a:off x="6207392" y="4738556"/>
            <a:ext cx="1565012" cy="770553"/>
          </a:xfrm>
          <a:prstGeom prst="rect">
            <a:avLst/>
          </a:prstGeom>
          <a:noFill/>
          <a:ln>
            <a:noFill/>
          </a:ln>
        </p:spPr>
        <p:txBody>
          <a:bodyPr anchorCtr="0" anchor="t" bIns="45675" lIns="45675" spcFirstLastPara="1" rIns="45675" wrap="square" tIns="456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Имеется спорная точка зрения, </a:t>
            </a:r>
            <a:endParaRPr/>
          </a:p>
        </p:txBody>
      </p:sp>
      <p:sp>
        <p:nvSpPr>
          <p:cNvPr id="42" name="Google Shape;42;p15"/>
          <p:cNvSpPr txBox="1"/>
          <p:nvPr/>
        </p:nvSpPr>
        <p:spPr>
          <a:xfrm>
            <a:off x="6297379" y="1736275"/>
            <a:ext cx="1565013" cy="770553"/>
          </a:xfrm>
          <a:prstGeom prst="rect">
            <a:avLst/>
          </a:prstGeom>
          <a:noFill/>
          <a:ln>
            <a:noFill/>
          </a:ln>
        </p:spPr>
        <p:txBody>
          <a:bodyPr anchorCtr="0" anchor="t" bIns="45675" lIns="45675" spcFirstLastPara="1" rIns="45675" wrap="square" tIns="456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Имеется спорная точка зрения, </a:t>
            </a:r>
            <a:endParaRPr/>
          </a:p>
        </p:txBody>
      </p:sp>
      <p:sp>
        <p:nvSpPr>
          <p:cNvPr id="43" name="Google Shape;43;p15"/>
          <p:cNvSpPr txBox="1"/>
          <p:nvPr/>
        </p:nvSpPr>
        <p:spPr>
          <a:xfrm>
            <a:off x="9353136" y="3153597"/>
            <a:ext cx="1565012" cy="770553"/>
          </a:xfrm>
          <a:prstGeom prst="rect">
            <a:avLst/>
          </a:prstGeom>
          <a:noFill/>
          <a:ln>
            <a:noFill/>
          </a:ln>
        </p:spPr>
        <p:txBody>
          <a:bodyPr anchorCtr="0" anchor="t" bIns="45675" lIns="45675" spcFirstLastPara="1" rIns="45675" wrap="square" tIns="456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Имеется спорная точка зрения, </a:t>
            </a:r>
            <a:endParaRPr/>
          </a:p>
        </p:txBody>
      </p:sp>
      <p:sp>
        <p:nvSpPr>
          <p:cNvPr id="44" name="Google Shape;44;p15"/>
          <p:cNvSpPr txBox="1"/>
          <p:nvPr/>
        </p:nvSpPr>
        <p:spPr>
          <a:xfrm>
            <a:off x="9901276" y="5614599"/>
            <a:ext cx="1565012" cy="770553"/>
          </a:xfrm>
          <a:prstGeom prst="rect">
            <a:avLst/>
          </a:prstGeom>
          <a:noFill/>
          <a:ln>
            <a:noFill/>
          </a:ln>
        </p:spPr>
        <p:txBody>
          <a:bodyPr anchorCtr="0" anchor="t" bIns="45675" lIns="45675" spcFirstLastPara="1" rIns="45675" wrap="square" tIns="456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Имеется спорная точка зрения, </a:t>
            </a:r>
            <a:endParaRPr/>
          </a:p>
        </p:txBody>
      </p:sp>
      <p:sp>
        <p:nvSpPr>
          <p:cNvPr id="45" name="Google Shape;45;p15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descr="Google Shape;46;p5" id="46" name="Google Shape;46;p1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9329611" y="-25758"/>
            <a:ext cx="2156115" cy="121281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7" name="Google Shape;47;p15"/>
          <p:cNvGrpSpPr/>
          <p:nvPr/>
        </p:nvGrpSpPr>
        <p:grpSpPr>
          <a:xfrm>
            <a:off x="616789" y="6235377"/>
            <a:ext cx="669078" cy="625376"/>
            <a:chOff x="-1" y="0"/>
            <a:chExt cx="669077" cy="625374"/>
          </a:xfrm>
        </p:grpSpPr>
        <p:sp>
          <p:nvSpPr>
            <p:cNvPr id="48" name="Google Shape;48;p15"/>
            <p:cNvSpPr/>
            <p:nvPr/>
          </p:nvSpPr>
          <p:spPr>
            <a:xfrm>
              <a:off x="-1" y="0"/>
              <a:ext cx="669077" cy="625374"/>
            </a:xfrm>
            <a:prstGeom prst="rect">
              <a:avLst/>
            </a:prstGeom>
            <a:solidFill>
              <a:srgbClr val="A24EF7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49" name="Google Shape;49;p15"/>
            <p:cNvSpPr txBox="1"/>
            <p:nvPr/>
          </p:nvSpPr>
          <p:spPr>
            <a:xfrm>
              <a:off x="45721" y="127282"/>
              <a:ext cx="577631" cy="37080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675" lIns="45675" spcFirstLastPara="1" rIns="45675" wrap="square" tIns="45675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rPr b="0" i="0" lang="en-US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6</a:t>
              </a:r>
              <a:endParaRPr/>
            </a:p>
          </p:txBody>
        </p:sp>
      </p:grpSp>
      <p:grpSp>
        <p:nvGrpSpPr>
          <p:cNvPr id="50" name="Google Shape;50;p15"/>
          <p:cNvGrpSpPr/>
          <p:nvPr/>
        </p:nvGrpSpPr>
        <p:grpSpPr>
          <a:xfrm>
            <a:off x="629423" y="-2451"/>
            <a:ext cx="2730097" cy="506844"/>
            <a:chOff x="-1" y="0"/>
            <a:chExt cx="2730095" cy="506843"/>
          </a:xfrm>
        </p:grpSpPr>
        <p:sp>
          <p:nvSpPr>
            <p:cNvPr id="51" name="Google Shape;51;p15"/>
            <p:cNvSpPr/>
            <p:nvPr/>
          </p:nvSpPr>
          <p:spPr>
            <a:xfrm>
              <a:off x="-1" y="0"/>
              <a:ext cx="2730095" cy="506843"/>
            </a:xfrm>
            <a:prstGeom prst="rect">
              <a:avLst/>
            </a:prstGeom>
            <a:solidFill>
              <a:srgbClr val="ADDAE3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52" name="Google Shape;52;p15"/>
            <p:cNvSpPr txBox="1"/>
            <p:nvPr/>
          </p:nvSpPr>
          <p:spPr>
            <a:xfrm>
              <a:off x="45722" y="78107"/>
              <a:ext cx="2638653" cy="35062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675" lIns="45675" spcFirstLastPara="1" rIns="45675" wrap="square" tIns="45675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r>
                <a:rPr b="0" i="0" lang="en-US" sz="18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НАЗВАНИЕ РАЗДЕЛА</a:t>
              </a:r>
              <a:endParaRPr/>
            </a:p>
          </p:txBody>
        </p:sp>
      </p:grpSp>
      <p:sp>
        <p:nvSpPr>
          <p:cNvPr id="53" name="Google Shape;53;p15"/>
          <p:cNvSpPr txBox="1"/>
          <p:nvPr/>
        </p:nvSpPr>
        <p:spPr>
          <a:xfrm>
            <a:off x="609151" y="3188385"/>
            <a:ext cx="4782193" cy="1913553"/>
          </a:xfrm>
          <a:prstGeom prst="rect">
            <a:avLst/>
          </a:prstGeom>
          <a:noFill/>
          <a:ln>
            <a:noFill/>
          </a:ln>
        </p:spPr>
        <p:txBody>
          <a:bodyPr anchorCtr="0" anchor="t" bIns="45675" lIns="45675" spcFirstLastPara="1" rIns="45675" wrap="square" tIns="456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Имеется спорная точка зрения, гласящая примерно следующее: представители современных социальных резервов призваны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к ответу! </a:t>
            </a:r>
            <a:endParaRPr b="0" i="0" sz="1200" u="none" cap="none" strike="noStrike">
              <a:solidFill>
                <a:srgbClr val="888888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В целом, конечно, базовый вектор развития позволяет выполнить важные задания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по разработке системы обучения кадров, соответствующей насущным потребностям </a:t>
            </a:r>
            <a:endParaRPr/>
          </a:p>
        </p:txBody>
      </p:sp>
      <p:sp>
        <p:nvSpPr>
          <p:cNvPr id="54" name="Google Shape;54;p15"/>
          <p:cNvSpPr/>
          <p:nvPr/>
        </p:nvSpPr>
        <p:spPr>
          <a:xfrm>
            <a:off x="7111999" y="1187053"/>
            <a:ext cx="2162015" cy="1323929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noFill/>
          <a:ln cap="flat" cmpd="sng" w="63500">
            <a:solidFill>
              <a:srgbClr val="FCAF17"/>
            </a:solidFill>
            <a:prstDash val="solid"/>
            <a:miter lim="8000"/>
            <a:headEnd len="sm" w="sm" type="none"/>
            <a:tailEnd len="med" w="med" type="triangl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5" name="Google Shape;55;p15"/>
          <p:cNvSpPr/>
          <p:nvPr/>
        </p:nvSpPr>
        <p:spPr>
          <a:xfrm flipH="1">
            <a:off x="7298266" y="2878664"/>
            <a:ext cx="1828806" cy="1066804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noFill/>
          <a:ln cap="flat" cmpd="sng" w="63500">
            <a:solidFill>
              <a:srgbClr val="FCAF17"/>
            </a:solidFill>
            <a:prstDash val="solid"/>
            <a:miter lim="8000"/>
            <a:headEnd len="sm" w="sm" type="none"/>
            <a:tailEnd len="med" w="med" type="triangl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6" name="Google Shape;56;p15"/>
          <p:cNvSpPr/>
          <p:nvPr/>
        </p:nvSpPr>
        <p:spPr>
          <a:xfrm>
            <a:off x="7298266" y="4347023"/>
            <a:ext cx="2319867" cy="822571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noFill/>
          <a:ln cap="flat" cmpd="sng" w="63500">
            <a:solidFill>
              <a:srgbClr val="FCAF17"/>
            </a:solidFill>
            <a:prstDash val="solid"/>
            <a:miter lim="8000"/>
            <a:headEnd len="sm" w="sm" type="none"/>
            <a:tailEnd len="med" w="med" type="triangl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7" name="Google Shape;57;p15"/>
          <p:cNvSpPr txBox="1"/>
          <p:nvPr>
            <p:ph idx="12" type="sldNum"/>
          </p:nvPr>
        </p:nvSpPr>
        <p:spPr>
          <a:xfrm>
            <a:off x="11095217" y="6404312"/>
            <a:ext cx="258584" cy="2692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75" lIns="45675" spcFirstLastPara="1" rIns="45675" wrap="square" tIns="45675">
            <a:sp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олько заголовок" showMasterSp="0">
  <p:cSld name="Только заголовок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6"/>
          <p:cNvSpPr txBox="1"/>
          <p:nvPr/>
        </p:nvSpPr>
        <p:spPr>
          <a:xfrm>
            <a:off x="498318" y="1526966"/>
            <a:ext cx="9290344" cy="154781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75" lIns="45675" spcFirstLastPara="1" rIns="45675" wrap="square" tIns="45675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6911"/>
              <a:buFont typeface="Arial"/>
              <a:buNone/>
            </a:pPr>
            <a:r>
              <a:rPr b="0" i="0" lang="en-US" sz="6911" u="none" cap="none" strike="noStrik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НАЗВАНИЕ  РАЗДЕЛА</a:t>
            </a:r>
            <a:endParaRPr/>
          </a:p>
        </p:txBody>
      </p:sp>
      <p:sp>
        <p:nvSpPr>
          <p:cNvPr id="60" name="Google Shape;60;p16"/>
          <p:cNvSpPr txBox="1"/>
          <p:nvPr>
            <p:ph idx="12" type="sldNum"/>
          </p:nvPr>
        </p:nvSpPr>
        <p:spPr>
          <a:xfrm>
            <a:off x="11095217" y="6404312"/>
            <a:ext cx="258584" cy="2692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75" lIns="45675" spcFirstLastPara="1" rIns="45675" wrap="square" tIns="45675">
            <a:sp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ой слайд" showMasterSp="0">
  <p:cSld name="Пустой слайд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7"/>
          <p:cNvSpPr txBox="1"/>
          <p:nvPr>
            <p:ph idx="12" type="sldNum"/>
          </p:nvPr>
        </p:nvSpPr>
        <p:spPr>
          <a:xfrm>
            <a:off x="11095217" y="6404312"/>
            <a:ext cx="258584" cy="2692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75" lIns="45675" spcFirstLastPara="1" rIns="45675" wrap="square" tIns="45675">
            <a:sp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бъект с подписью" showMasterSp="0">
  <p:cSld name="Объект с подписью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8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65" name="Google Shape;65;p18"/>
          <p:cNvSpPr txBox="1"/>
          <p:nvPr/>
        </p:nvSpPr>
        <p:spPr>
          <a:xfrm>
            <a:off x="540509" y="802073"/>
            <a:ext cx="6518934" cy="76995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75" lIns="45675" spcFirstLastPara="1" rIns="45675" wrap="square" tIns="4567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800"/>
              <a:buFont typeface="Arial"/>
              <a:buNone/>
            </a:pPr>
            <a:r>
              <a:rPr b="0" i="0" lang="en-US" sz="4800" u="none" cap="none" strike="noStrik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ЗАГОЛОВОК СЛАЙДА</a:t>
            </a:r>
            <a:endParaRPr/>
          </a:p>
        </p:txBody>
      </p:sp>
      <p:pic>
        <p:nvPicPr>
          <p:cNvPr descr="Google Shape;66;p8" id="66" name="Google Shape;66;p1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9329611" y="-25758"/>
            <a:ext cx="2156115" cy="1212813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67" name="Google Shape;67;p18"/>
          <p:cNvGraphicFramePr/>
          <p:nvPr/>
        </p:nvGraphicFramePr>
        <p:xfrm>
          <a:off x="623887" y="1633920"/>
          <a:ext cx="3000000" cy="3000000"/>
        </p:xfrm>
        <a:graphic>
          <a:graphicData uri="http://schemas.openxmlformats.org/drawingml/2006/table">
            <a:tbl>
              <a:tblPr firstRow="1">
                <a:noFill/>
                <a:tableStyleId>{7C38A7C8-B8EA-4B77-86D6-904E05BB8BAF}</a:tableStyleId>
              </a:tblPr>
              <a:tblGrid>
                <a:gridCol w="1785425"/>
                <a:gridCol w="1785425"/>
                <a:gridCol w="1785425"/>
                <a:gridCol w="1785425"/>
                <a:gridCol w="1785425"/>
                <a:gridCol w="1785425"/>
              </a:tblGrid>
              <a:tr h="7316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40500" marB="40500" marR="40500" marL="4050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AFC1"/>
                    </a:solidFill>
                  </a:tcPr>
                </a:tc>
              </a:tr>
              <a:tr h="7316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40500" marB="40500" marR="40500" marL="40500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7316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40500" marB="40500" marR="40500" marL="40500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7316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40500" marB="40500" marR="40500" marL="40500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7316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40500" marB="40500" marR="40500" marL="40500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7316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40500" marB="40500" marR="40500" marL="40500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pSp>
        <p:nvGrpSpPr>
          <p:cNvPr id="68" name="Google Shape;68;p18"/>
          <p:cNvGrpSpPr/>
          <p:nvPr/>
        </p:nvGrpSpPr>
        <p:grpSpPr>
          <a:xfrm>
            <a:off x="9488630" y="6157383"/>
            <a:ext cx="2343185" cy="705158"/>
            <a:chOff x="0" y="0"/>
            <a:chExt cx="2343183" cy="705156"/>
          </a:xfrm>
        </p:grpSpPr>
        <p:sp>
          <p:nvSpPr>
            <p:cNvPr id="69" name="Google Shape;69;p18"/>
            <p:cNvSpPr/>
            <p:nvPr/>
          </p:nvSpPr>
          <p:spPr>
            <a:xfrm>
              <a:off x="0" y="0"/>
              <a:ext cx="2343183" cy="705156"/>
            </a:xfrm>
            <a:prstGeom prst="rect">
              <a:avLst/>
            </a:prstGeom>
            <a:solidFill>
              <a:srgbClr val="ADDAE3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70" name="Google Shape;70;p18"/>
            <p:cNvSpPr txBox="1"/>
            <p:nvPr/>
          </p:nvSpPr>
          <p:spPr>
            <a:xfrm>
              <a:off x="45721" y="195897"/>
              <a:ext cx="2251742" cy="31335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675" lIns="45675" spcFirstLastPara="1" rIns="45675" wrap="square" tIns="45675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600"/>
                <a:buFont typeface="Arial"/>
                <a:buNone/>
              </a:pPr>
              <a:r>
                <a:rPr b="0" i="0" lang="en-US" sz="16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НАЗВАНИЕ ДОКЛАДА</a:t>
              </a:r>
              <a:endParaRPr/>
            </a:p>
          </p:txBody>
        </p:sp>
      </p:grpSp>
      <p:grpSp>
        <p:nvGrpSpPr>
          <p:cNvPr id="71" name="Google Shape;71;p18"/>
          <p:cNvGrpSpPr/>
          <p:nvPr/>
        </p:nvGrpSpPr>
        <p:grpSpPr>
          <a:xfrm>
            <a:off x="616789" y="6235377"/>
            <a:ext cx="669078" cy="625376"/>
            <a:chOff x="-1" y="0"/>
            <a:chExt cx="669077" cy="625374"/>
          </a:xfrm>
        </p:grpSpPr>
        <p:sp>
          <p:nvSpPr>
            <p:cNvPr id="72" name="Google Shape;72;p18"/>
            <p:cNvSpPr/>
            <p:nvPr/>
          </p:nvSpPr>
          <p:spPr>
            <a:xfrm>
              <a:off x="-1" y="0"/>
              <a:ext cx="669077" cy="625374"/>
            </a:xfrm>
            <a:prstGeom prst="rect">
              <a:avLst/>
            </a:prstGeom>
            <a:solidFill>
              <a:srgbClr val="F5AC41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73" name="Google Shape;73;p18"/>
            <p:cNvSpPr txBox="1"/>
            <p:nvPr/>
          </p:nvSpPr>
          <p:spPr>
            <a:xfrm>
              <a:off x="45721" y="127282"/>
              <a:ext cx="577631" cy="37080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675" lIns="45675" spcFirstLastPara="1" rIns="45675" wrap="square" tIns="45675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rPr b="0" i="0" lang="en-US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4</a:t>
              </a:r>
              <a:endParaRPr/>
            </a:p>
          </p:txBody>
        </p:sp>
      </p:grpSp>
      <p:grpSp>
        <p:nvGrpSpPr>
          <p:cNvPr id="74" name="Google Shape;74;p18"/>
          <p:cNvGrpSpPr/>
          <p:nvPr/>
        </p:nvGrpSpPr>
        <p:grpSpPr>
          <a:xfrm>
            <a:off x="629423" y="-2451"/>
            <a:ext cx="2730097" cy="506844"/>
            <a:chOff x="-1" y="0"/>
            <a:chExt cx="2730095" cy="506843"/>
          </a:xfrm>
        </p:grpSpPr>
        <p:sp>
          <p:nvSpPr>
            <p:cNvPr id="75" name="Google Shape;75;p18"/>
            <p:cNvSpPr/>
            <p:nvPr/>
          </p:nvSpPr>
          <p:spPr>
            <a:xfrm>
              <a:off x="-1" y="0"/>
              <a:ext cx="2730095" cy="506843"/>
            </a:xfrm>
            <a:prstGeom prst="rect">
              <a:avLst/>
            </a:prstGeom>
            <a:solidFill>
              <a:srgbClr val="8F00FF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76" name="Google Shape;76;p18"/>
            <p:cNvSpPr txBox="1"/>
            <p:nvPr/>
          </p:nvSpPr>
          <p:spPr>
            <a:xfrm>
              <a:off x="45722" y="78107"/>
              <a:ext cx="2638653" cy="35062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675" lIns="45675" spcFirstLastPara="1" rIns="45675" wrap="square" tIns="45675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r>
                <a:rPr b="0" i="0" lang="en-US" sz="18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НАЗВАНИЕ РАЗДЕЛА</a:t>
              </a:r>
              <a:endParaRPr/>
            </a:p>
          </p:txBody>
        </p:sp>
      </p:grpSp>
      <p:sp>
        <p:nvSpPr>
          <p:cNvPr id="77" name="Google Shape;77;p18"/>
          <p:cNvSpPr txBox="1"/>
          <p:nvPr>
            <p:ph idx="12" type="sldNum"/>
          </p:nvPr>
        </p:nvSpPr>
        <p:spPr>
          <a:xfrm>
            <a:off x="11095217" y="6404312"/>
            <a:ext cx="258584" cy="2692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75" lIns="45675" spcFirstLastPara="1" rIns="45675" wrap="square" tIns="45675">
            <a:sp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Рисунок с подписью" showMasterSp="0">
  <p:cSld name="Рисунок с подписью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Google Shape;79;p9" id="79" name="Google Shape;79;p1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5948067" y="-3"/>
            <a:ext cx="4880972" cy="685800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oogle Shape;80;p9" id="80" name="Google Shape;80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329611" y="-25758"/>
            <a:ext cx="2156115" cy="1212813"/>
          </a:xfrm>
          <a:prstGeom prst="rect">
            <a:avLst/>
          </a:prstGeom>
          <a:noFill/>
          <a:ln>
            <a:noFill/>
          </a:ln>
        </p:spPr>
      </p:pic>
      <p:sp>
        <p:nvSpPr>
          <p:cNvPr id="81" name="Google Shape;81;p19"/>
          <p:cNvSpPr txBox="1"/>
          <p:nvPr/>
        </p:nvSpPr>
        <p:spPr>
          <a:xfrm>
            <a:off x="566086" y="1542242"/>
            <a:ext cx="3774044" cy="146845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75" lIns="45675" spcFirstLastPara="1" rIns="45675" wrap="square" tIns="456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800"/>
              <a:buFont typeface="Arial"/>
              <a:buNone/>
            </a:pPr>
            <a:r>
              <a:rPr b="0" i="0" lang="en-US" sz="4800" u="none" cap="none" strike="noStrik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ЗАГОЛОВОК СЛАЙДА</a:t>
            </a:r>
            <a:endParaRPr/>
          </a:p>
        </p:txBody>
      </p:sp>
      <p:sp>
        <p:nvSpPr>
          <p:cNvPr id="82" name="Google Shape;82;p19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descr="Google Shape;83;p9" id="83" name="Google Shape;83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329611" y="-25758"/>
            <a:ext cx="2156115" cy="121281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4" name="Google Shape;84;p19"/>
          <p:cNvGrpSpPr/>
          <p:nvPr/>
        </p:nvGrpSpPr>
        <p:grpSpPr>
          <a:xfrm>
            <a:off x="9488630" y="6157383"/>
            <a:ext cx="2343185" cy="705158"/>
            <a:chOff x="0" y="0"/>
            <a:chExt cx="2343183" cy="705156"/>
          </a:xfrm>
        </p:grpSpPr>
        <p:sp>
          <p:nvSpPr>
            <p:cNvPr id="85" name="Google Shape;85;p19"/>
            <p:cNvSpPr/>
            <p:nvPr/>
          </p:nvSpPr>
          <p:spPr>
            <a:xfrm>
              <a:off x="0" y="0"/>
              <a:ext cx="2343183" cy="705156"/>
            </a:xfrm>
            <a:prstGeom prst="rect">
              <a:avLst/>
            </a:prstGeom>
            <a:solidFill>
              <a:srgbClr val="ADDAE3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86" name="Google Shape;86;p19"/>
            <p:cNvSpPr txBox="1"/>
            <p:nvPr/>
          </p:nvSpPr>
          <p:spPr>
            <a:xfrm>
              <a:off x="45721" y="195897"/>
              <a:ext cx="2251742" cy="31335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675" lIns="45675" spcFirstLastPara="1" rIns="45675" wrap="square" tIns="45675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600"/>
                <a:buFont typeface="Arial"/>
                <a:buNone/>
              </a:pPr>
              <a:r>
                <a:rPr b="0" i="0" lang="en-US" sz="16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НАЗВАНИЕ ДОКЛАДА</a:t>
              </a:r>
              <a:endParaRPr/>
            </a:p>
          </p:txBody>
        </p:sp>
      </p:grpSp>
      <p:grpSp>
        <p:nvGrpSpPr>
          <p:cNvPr id="87" name="Google Shape;87;p19"/>
          <p:cNvGrpSpPr/>
          <p:nvPr/>
        </p:nvGrpSpPr>
        <p:grpSpPr>
          <a:xfrm>
            <a:off x="616789" y="6235377"/>
            <a:ext cx="669078" cy="625376"/>
            <a:chOff x="-1" y="0"/>
            <a:chExt cx="669077" cy="625374"/>
          </a:xfrm>
        </p:grpSpPr>
        <p:sp>
          <p:nvSpPr>
            <p:cNvPr id="88" name="Google Shape;88;p19"/>
            <p:cNvSpPr/>
            <p:nvPr/>
          </p:nvSpPr>
          <p:spPr>
            <a:xfrm>
              <a:off x="-1" y="0"/>
              <a:ext cx="669077" cy="625374"/>
            </a:xfrm>
            <a:prstGeom prst="rect">
              <a:avLst/>
            </a:prstGeom>
            <a:solidFill>
              <a:srgbClr val="F5AC41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89" name="Google Shape;89;p19"/>
            <p:cNvSpPr txBox="1"/>
            <p:nvPr/>
          </p:nvSpPr>
          <p:spPr>
            <a:xfrm>
              <a:off x="45721" y="127282"/>
              <a:ext cx="577631" cy="37080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675" lIns="45675" spcFirstLastPara="1" rIns="45675" wrap="square" tIns="45675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rPr b="0" i="0" lang="en-US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7</a:t>
              </a:r>
              <a:endParaRPr/>
            </a:p>
          </p:txBody>
        </p:sp>
      </p:grpSp>
      <p:grpSp>
        <p:nvGrpSpPr>
          <p:cNvPr id="90" name="Google Shape;90;p19"/>
          <p:cNvGrpSpPr/>
          <p:nvPr/>
        </p:nvGrpSpPr>
        <p:grpSpPr>
          <a:xfrm>
            <a:off x="629423" y="-2451"/>
            <a:ext cx="2730097" cy="506844"/>
            <a:chOff x="-1" y="0"/>
            <a:chExt cx="2730095" cy="506843"/>
          </a:xfrm>
        </p:grpSpPr>
        <p:sp>
          <p:nvSpPr>
            <p:cNvPr id="91" name="Google Shape;91;p19"/>
            <p:cNvSpPr/>
            <p:nvPr/>
          </p:nvSpPr>
          <p:spPr>
            <a:xfrm>
              <a:off x="-1" y="0"/>
              <a:ext cx="2730095" cy="506843"/>
            </a:xfrm>
            <a:prstGeom prst="rect">
              <a:avLst/>
            </a:prstGeom>
            <a:solidFill>
              <a:srgbClr val="8F00FF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2" name="Google Shape;92;p19"/>
            <p:cNvSpPr txBox="1"/>
            <p:nvPr/>
          </p:nvSpPr>
          <p:spPr>
            <a:xfrm>
              <a:off x="45722" y="78107"/>
              <a:ext cx="2638653" cy="35062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675" lIns="45675" spcFirstLastPara="1" rIns="45675" wrap="square" tIns="45675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r>
                <a:rPr b="0" i="0" lang="en-US" sz="18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НАЗВАНИЕ РАЗДЕЛА</a:t>
              </a:r>
              <a:endParaRPr/>
            </a:p>
          </p:txBody>
        </p:sp>
      </p:grpSp>
      <p:sp>
        <p:nvSpPr>
          <p:cNvPr id="93" name="Google Shape;93;p19"/>
          <p:cNvSpPr txBox="1"/>
          <p:nvPr/>
        </p:nvSpPr>
        <p:spPr>
          <a:xfrm>
            <a:off x="609151" y="3188385"/>
            <a:ext cx="4782193" cy="1913553"/>
          </a:xfrm>
          <a:prstGeom prst="rect">
            <a:avLst/>
          </a:prstGeom>
          <a:noFill/>
          <a:ln>
            <a:noFill/>
          </a:ln>
        </p:spPr>
        <p:txBody>
          <a:bodyPr anchorCtr="0" anchor="t" bIns="45675" lIns="45675" spcFirstLastPara="1" rIns="45675" wrap="square" tIns="456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Имеется спорная точка зрения, гласящая примерно следующее: представители современных социальных резервов призваны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к ответу! </a:t>
            </a:r>
            <a:endParaRPr b="0" i="0" sz="1200" u="none" cap="none" strike="noStrike">
              <a:solidFill>
                <a:srgbClr val="888888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В целом, конечно, базовый вектор развития позволяет выполнить важные задания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по разработке системы обучения кадров, соответствующей насущным потребностям </a:t>
            </a:r>
            <a:endParaRPr/>
          </a:p>
        </p:txBody>
      </p:sp>
      <p:sp>
        <p:nvSpPr>
          <p:cNvPr id="94" name="Google Shape;94;p19"/>
          <p:cNvSpPr txBox="1"/>
          <p:nvPr>
            <p:ph idx="12" type="sldNum"/>
          </p:nvPr>
        </p:nvSpPr>
        <p:spPr>
          <a:xfrm>
            <a:off x="11095217" y="6404312"/>
            <a:ext cx="258584" cy="2692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75" lIns="45675" spcFirstLastPara="1" rIns="45675" wrap="square" tIns="45675">
            <a:sp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10" Type="http://schemas.openxmlformats.org/officeDocument/2006/relationships/theme" Target="../theme/theme1.xml"/><Relationship Id="rId9" Type="http://schemas.openxmlformats.org/officeDocument/2006/relationships/slideLayout" Target="../slideLayouts/slideLayout8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1"/>
          <p:cNvSpPr txBox="1"/>
          <p:nvPr/>
        </p:nvSpPr>
        <p:spPr>
          <a:xfrm>
            <a:off x="510703" y="1891491"/>
            <a:ext cx="6518934" cy="76995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75" lIns="45675" spcFirstLastPara="1" rIns="45675" wrap="square" tIns="4567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800"/>
              <a:buFont typeface="Arial"/>
              <a:buNone/>
            </a:pPr>
            <a:r>
              <a:rPr b="0" i="0" lang="en-US" sz="4800" u="none" cap="none" strike="noStrik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ЗАГОЛОВОК СЛАЙДА</a:t>
            </a:r>
            <a:endParaRPr/>
          </a:p>
        </p:txBody>
      </p:sp>
      <p:sp>
        <p:nvSpPr>
          <p:cNvPr id="7" name="Google Shape;7;p11"/>
          <p:cNvSpPr txBox="1"/>
          <p:nvPr/>
        </p:nvSpPr>
        <p:spPr>
          <a:xfrm>
            <a:off x="609151" y="3188385"/>
            <a:ext cx="4782193" cy="1913553"/>
          </a:xfrm>
          <a:prstGeom prst="rect">
            <a:avLst/>
          </a:prstGeom>
          <a:noFill/>
          <a:ln>
            <a:noFill/>
          </a:ln>
        </p:spPr>
        <p:txBody>
          <a:bodyPr anchorCtr="0" anchor="t" bIns="45675" lIns="45675" spcFirstLastPara="1" rIns="45675" wrap="square" tIns="456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Имеется спорная точка зрения, гласящая примерно следующее: представители современных социальных резервов призваны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к ответу! </a:t>
            </a:r>
            <a:endParaRPr b="0" i="0" sz="1200" u="none" cap="none" strike="noStrike">
              <a:solidFill>
                <a:srgbClr val="888888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В целом, конечно, базовый вектор развития позволяет выполнить важные задания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по разработке системы обучения кадров, соответствующей насущным потребностям </a:t>
            </a:r>
            <a:endParaRPr/>
          </a:p>
        </p:txBody>
      </p:sp>
      <p:sp>
        <p:nvSpPr>
          <p:cNvPr id="8" name="Google Shape;8;p11"/>
          <p:cNvSpPr txBox="1"/>
          <p:nvPr/>
        </p:nvSpPr>
        <p:spPr>
          <a:xfrm>
            <a:off x="6944993" y="3175193"/>
            <a:ext cx="4345770" cy="1126153"/>
          </a:xfrm>
          <a:prstGeom prst="rect">
            <a:avLst/>
          </a:prstGeom>
          <a:noFill/>
          <a:ln>
            <a:noFill/>
          </a:ln>
        </p:spPr>
        <p:txBody>
          <a:bodyPr anchorCtr="0" anchor="t" bIns="45675" lIns="45675" spcFirstLastPara="1" rIns="45675" wrap="square" tIns="45675">
            <a:spAutoFit/>
          </a:bodyPr>
          <a:lstStyle/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600"/>
              <a:buFont typeface="Arial"/>
              <a:buChar char="•"/>
            </a:pPr>
            <a:r>
              <a:rPr b="0" i="0" lang="en-US" sz="1600" u="none" cap="none" strike="noStrik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Плюсы</a:t>
            </a:r>
            <a:endParaRPr b="0" i="0" sz="12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600"/>
              <a:buFont typeface="Arial"/>
              <a:buChar char="•"/>
            </a:pPr>
            <a:r>
              <a:rPr b="0" i="0" lang="en-US" sz="1600" u="none" cap="none" strike="noStrik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Минусы</a:t>
            </a:r>
            <a:endParaRPr b="0" i="0" sz="12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600"/>
              <a:buFont typeface="Arial"/>
              <a:buChar char="•"/>
            </a:pPr>
            <a:r>
              <a:rPr b="0" i="0" lang="en-US" sz="1600" u="none" cap="none" strike="noStrik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Сомнительные моменты</a:t>
            </a:r>
            <a:endParaRPr/>
          </a:p>
        </p:txBody>
      </p:sp>
      <p:sp>
        <p:nvSpPr>
          <p:cNvPr id="9" name="Google Shape;9;p11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pSp>
        <p:nvGrpSpPr>
          <p:cNvPr id="10" name="Google Shape;10;p11"/>
          <p:cNvGrpSpPr/>
          <p:nvPr/>
        </p:nvGrpSpPr>
        <p:grpSpPr>
          <a:xfrm>
            <a:off x="9488630" y="6157383"/>
            <a:ext cx="2343185" cy="705158"/>
            <a:chOff x="0" y="0"/>
            <a:chExt cx="2343183" cy="705156"/>
          </a:xfrm>
        </p:grpSpPr>
        <p:sp>
          <p:nvSpPr>
            <p:cNvPr id="11" name="Google Shape;11;p11"/>
            <p:cNvSpPr/>
            <p:nvPr/>
          </p:nvSpPr>
          <p:spPr>
            <a:xfrm>
              <a:off x="0" y="0"/>
              <a:ext cx="2343183" cy="705156"/>
            </a:xfrm>
            <a:prstGeom prst="rect">
              <a:avLst/>
            </a:prstGeom>
            <a:solidFill>
              <a:srgbClr val="8F00FF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" name="Google Shape;12;p11"/>
            <p:cNvSpPr txBox="1"/>
            <p:nvPr/>
          </p:nvSpPr>
          <p:spPr>
            <a:xfrm>
              <a:off x="45721" y="195897"/>
              <a:ext cx="2251742" cy="31335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675" lIns="45675" spcFirstLastPara="1" rIns="45675" wrap="square" tIns="45675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600"/>
                <a:buFont typeface="Arial"/>
                <a:buNone/>
              </a:pPr>
              <a:r>
                <a:rPr b="0" i="0" lang="en-US" sz="16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НАЗВАНИЕ ДОКЛАДА</a:t>
              </a:r>
              <a:endParaRPr/>
            </a:p>
          </p:txBody>
        </p:sp>
      </p:grpSp>
      <p:pic>
        <p:nvPicPr>
          <p:cNvPr descr="Google Shape;25;p4" id="13" name="Google Shape;13;p11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9329611" y="-25758"/>
            <a:ext cx="2156115" cy="121281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4" name="Google Shape;14;p11"/>
          <p:cNvGrpSpPr/>
          <p:nvPr/>
        </p:nvGrpSpPr>
        <p:grpSpPr>
          <a:xfrm>
            <a:off x="616789" y="6235377"/>
            <a:ext cx="669078" cy="625376"/>
            <a:chOff x="-1" y="0"/>
            <a:chExt cx="669077" cy="625374"/>
          </a:xfrm>
        </p:grpSpPr>
        <p:sp>
          <p:nvSpPr>
            <p:cNvPr id="15" name="Google Shape;15;p11"/>
            <p:cNvSpPr/>
            <p:nvPr/>
          </p:nvSpPr>
          <p:spPr>
            <a:xfrm>
              <a:off x="-1" y="0"/>
              <a:ext cx="669077" cy="625374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6" name="Google Shape;16;p11"/>
            <p:cNvSpPr txBox="1"/>
            <p:nvPr/>
          </p:nvSpPr>
          <p:spPr>
            <a:xfrm>
              <a:off x="45721" y="127282"/>
              <a:ext cx="577631" cy="37080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675" lIns="45675" spcFirstLastPara="1" rIns="45675" wrap="square" tIns="45675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rPr b="0" i="0" lang="en-US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3</a:t>
              </a:r>
              <a:endParaRPr/>
            </a:p>
          </p:txBody>
        </p:sp>
      </p:grpSp>
      <p:grpSp>
        <p:nvGrpSpPr>
          <p:cNvPr id="17" name="Google Shape;17;p11"/>
          <p:cNvGrpSpPr/>
          <p:nvPr/>
        </p:nvGrpSpPr>
        <p:grpSpPr>
          <a:xfrm>
            <a:off x="629423" y="-2451"/>
            <a:ext cx="2730097" cy="506844"/>
            <a:chOff x="-1" y="0"/>
            <a:chExt cx="2730095" cy="506843"/>
          </a:xfrm>
        </p:grpSpPr>
        <p:sp>
          <p:nvSpPr>
            <p:cNvPr id="18" name="Google Shape;18;p11"/>
            <p:cNvSpPr/>
            <p:nvPr/>
          </p:nvSpPr>
          <p:spPr>
            <a:xfrm>
              <a:off x="-1" y="0"/>
              <a:ext cx="2730095" cy="506843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9" name="Google Shape;19;p11"/>
            <p:cNvSpPr txBox="1"/>
            <p:nvPr/>
          </p:nvSpPr>
          <p:spPr>
            <a:xfrm>
              <a:off x="45722" y="78107"/>
              <a:ext cx="2638653" cy="35062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675" lIns="45675" spcFirstLastPara="1" rIns="45675" wrap="square" tIns="45675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r>
                <a:rPr b="0" i="0" lang="en-US" sz="18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НАЗВАНИЕ РАЗДЕЛА</a:t>
              </a:r>
              <a:endParaRPr/>
            </a:p>
          </p:txBody>
        </p:sp>
      </p:grpSp>
      <p:sp>
        <p:nvSpPr>
          <p:cNvPr id="20" name="Google Shape;20;p11"/>
          <p:cNvSpPr txBox="1"/>
          <p:nvPr>
            <p:ph type="title"/>
          </p:nvPr>
        </p:nvSpPr>
        <p:spPr>
          <a:xfrm>
            <a:off x="609600" y="92074"/>
            <a:ext cx="10972800" cy="150812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75" lIns="45675" spcFirstLastPara="1" rIns="45675" wrap="square" tIns="45675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b="0" i="0" sz="4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b="0" i="0" sz="4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b="0" i="0" sz="4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b="0" i="0" sz="4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b="0" i="0" sz="4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b="0" i="0" sz="4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b="0" i="0" sz="4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b="0" i="0" sz="4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b="0" i="0" sz="4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1" name="Google Shape;21;p11"/>
          <p:cNvSpPr txBox="1"/>
          <p:nvPr>
            <p:ph idx="1" type="body"/>
          </p:nvPr>
        </p:nvSpPr>
        <p:spPr>
          <a:xfrm>
            <a:off x="609600" y="1600200"/>
            <a:ext cx="10972800" cy="525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675" lIns="45675" spcFirstLastPara="1" rIns="45675" wrap="square" tIns="45675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406400" lvl="2" marL="1371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406400" lvl="3" marL="18288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406400" lvl="4" marL="22860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406400" lvl="5" marL="2743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406400" lvl="6" marL="32004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406400" lvl="7" marL="3657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406400" lvl="8" marL="41148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2" name="Google Shape;22;p11"/>
          <p:cNvSpPr txBox="1"/>
          <p:nvPr>
            <p:ph idx="12" type="sldNum"/>
          </p:nvPr>
        </p:nvSpPr>
        <p:spPr>
          <a:xfrm>
            <a:off x="11095217" y="6404312"/>
            <a:ext cx="258584" cy="2692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75" lIns="45675" spcFirstLastPara="1" rIns="45675" wrap="square" tIns="45675">
            <a:sp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17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7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1.png"/><Relationship Id="rId4" Type="http://schemas.openxmlformats.org/officeDocument/2006/relationships/image" Target="../media/image3.png"/><Relationship Id="rId5" Type="http://schemas.openxmlformats.org/officeDocument/2006/relationships/image" Target="../media/image7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1.png"/><Relationship Id="rId4" Type="http://schemas.openxmlformats.org/officeDocument/2006/relationships/image" Target="../media/image3.png"/><Relationship Id="rId5" Type="http://schemas.openxmlformats.org/officeDocument/2006/relationships/image" Target="../media/image7.jpg"/><Relationship Id="rId6" Type="http://schemas.openxmlformats.org/officeDocument/2006/relationships/image" Target="../media/image39.png"/><Relationship Id="rId7" Type="http://schemas.openxmlformats.org/officeDocument/2006/relationships/image" Target="../media/image38.png"/><Relationship Id="rId8" Type="http://schemas.openxmlformats.org/officeDocument/2006/relationships/image" Target="../media/image28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1.png"/><Relationship Id="rId4" Type="http://schemas.openxmlformats.org/officeDocument/2006/relationships/image" Target="../media/image3.png"/><Relationship Id="rId5" Type="http://schemas.openxmlformats.org/officeDocument/2006/relationships/image" Target="../media/image7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1.png"/><Relationship Id="rId4" Type="http://schemas.openxmlformats.org/officeDocument/2006/relationships/image" Target="../media/image3.png"/><Relationship Id="rId5" Type="http://schemas.openxmlformats.org/officeDocument/2006/relationships/image" Target="../media/image7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1.png"/><Relationship Id="rId4" Type="http://schemas.openxmlformats.org/officeDocument/2006/relationships/image" Target="../media/image3.png"/><Relationship Id="rId5" Type="http://schemas.openxmlformats.org/officeDocument/2006/relationships/image" Target="../media/image7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1.png"/><Relationship Id="rId4" Type="http://schemas.openxmlformats.org/officeDocument/2006/relationships/image" Target="../media/image3.png"/><Relationship Id="rId5" Type="http://schemas.openxmlformats.org/officeDocument/2006/relationships/image" Target="../media/image7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1.png"/><Relationship Id="rId4" Type="http://schemas.openxmlformats.org/officeDocument/2006/relationships/image" Target="../media/image3.png"/><Relationship Id="rId10" Type="http://schemas.openxmlformats.org/officeDocument/2006/relationships/image" Target="../media/image29.png"/><Relationship Id="rId9" Type="http://schemas.openxmlformats.org/officeDocument/2006/relationships/image" Target="../media/image40.png"/><Relationship Id="rId5" Type="http://schemas.openxmlformats.org/officeDocument/2006/relationships/image" Target="../media/image7.jpg"/><Relationship Id="rId6" Type="http://schemas.openxmlformats.org/officeDocument/2006/relationships/image" Target="../media/image36.png"/><Relationship Id="rId7" Type="http://schemas.openxmlformats.org/officeDocument/2006/relationships/image" Target="../media/image30.png"/><Relationship Id="rId8" Type="http://schemas.openxmlformats.org/officeDocument/2006/relationships/image" Target="../media/image37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1.png"/><Relationship Id="rId4" Type="http://schemas.openxmlformats.org/officeDocument/2006/relationships/image" Target="../media/image3.png"/><Relationship Id="rId5" Type="http://schemas.openxmlformats.org/officeDocument/2006/relationships/image" Target="../media/image7.jpg"/><Relationship Id="rId6" Type="http://schemas.openxmlformats.org/officeDocument/2006/relationships/image" Target="../media/image4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"/>
          <p:cNvSpPr/>
          <p:nvPr/>
        </p:nvSpPr>
        <p:spPr>
          <a:xfrm>
            <a:off x="-1" y="3908438"/>
            <a:ext cx="4057176" cy="2949563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0" name="Google Shape;100;p1"/>
          <p:cNvSpPr/>
          <p:nvPr/>
        </p:nvSpPr>
        <p:spPr>
          <a:xfrm>
            <a:off x="4027506" y="5927333"/>
            <a:ext cx="8164495" cy="930668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1" name="Google Shape;101;p1"/>
          <p:cNvSpPr/>
          <p:nvPr/>
        </p:nvSpPr>
        <p:spPr>
          <a:xfrm>
            <a:off x="4027404" y="3908438"/>
            <a:ext cx="4725063" cy="2018573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2" name="Google Shape;102;p1"/>
          <p:cNvSpPr/>
          <p:nvPr/>
        </p:nvSpPr>
        <p:spPr>
          <a:xfrm>
            <a:off x="8669219" y="3908438"/>
            <a:ext cx="3522781" cy="2018573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3" name="Google Shape;103;p1"/>
          <p:cNvSpPr/>
          <p:nvPr/>
        </p:nvSpPr>
        <p:spPr>
          <a:xfrm>
            <a:off x="8669219" y="-1"/>
            <a:ext cx="3522781" cy="3909328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4" name="Google Shape;104;p1"/>
          <p:cNvSpPr txBox="1"/>
          <p:nvPr/>
        </p:nvSpPr>
        <p:spPr>
          <a:xfrm>
            <a:off x="574608" y="466421"/>
            <a:ext cx="7551475" cy="243116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75" lIns="45675" spcFirstLastPara="1" rIns="45675" wrap="square" tIns="456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5400"/>
              <a:buFont typeface="Arial"/>
              <a:buNone/>
            </a:pPr>
            <a:r>
              <a:rPr b="0" i="0" lang="en-US" sz="5400" u="none" cap="none" strike="noStrik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Акселерационная </a:t>
            </a:r>
            <a:br>
              <a:rPr b="0" i="0" lang="en-US" sz="5400" u="none" cap="none" strike="noStrik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5400" u="none" cap="none" strike="noStrik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программа СПБГУ</a:t>
            </a:r>
            <a:br>
              <a:rPr b="0" i="0" lang="en-US" sz="5400" u="none" cap="none" strike="noStrik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</a:br>
            <a:endParaRPr/>
          </a:p>
        </p:txBody>
      </p:sp>
      <p:pic>
        <p:nvPicPr>
          <p:cNvPr descr="Google Shape;105;p10" id="105" name="Google Shape;105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746166" y="6214281"/>
            <a:ext cx="2103957" cy="3791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oogle Shape;106;p10" id="106" name="Google Shape;106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355980" y="270274"/>
            <a:ext cx="2416886" cy="190447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oogle Shape;107;p10" id="107" name="Google Shape;107;p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0" y="2288214"/>
            <a:ext cx="5163578" cy="161103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2"/>
          <p:cNvSpPr txBox="1"/>
          <p:nvPr/>
        </p:nvSpPr>
        <p:spPr>
          <a:xfrm>
            <a:off x="3092674" y="2064586"/>
            <a:ext cx="6006600" cy="686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75" lIns="45675" spcFirstLastPara="1" rIns="45675" wrap="square" tIns="45675">
            <a:sp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Helvetica Neue"/>
              <a:buNone/>
            </a:pPr>
            <a:r>
              <a:rPr b="0" i="0" lang="en-US" sz="4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«REDSPb»</a:t>
            </a:r>
            <a:endParaRPr/>
          </a:p>
        </p:txBody>
      </p:sp>
      <p:sp>
        <p:nvSpPr>
          <p:cNvPr id="113" name="Google Shape;113;p2"/>
          <p:cNvSpPr txBox="1"/>
          <p:nvPr/>
        </p:nvSpPr>
        <p:spPr>
          <a:xfrm>
            <a:off x="1925524" y="3336550"/>
            <a:ext cx="8340952" cy="19059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75" lIns="45675" spcFirstLastPara="1" rIns="45675" wrap="square" tIns="45675">
            <a:spAutoFit/>
          </a:bodyPr>
          <a:lstStyle/>
          <a:p>
            <a:pPr indent="7620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Helvetica Neue"/>
              <a:buNone/>
            </a:pPr>
            <a:r>
              <a:rPr b="0" i="0" lang="en-US" sz="4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Технология детектирования радиоизлучения по спектральной панораме</a:t>
            </a:r>
            <a:endParaRPr/>
          </a:p>
        </p:txBody>
      </p:sp>
      <p:pic>
        <p:nvPicPr>
          <p:cNvPr descr="Google Shape;114;p11" id="114" name="Google Shape;114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14381"/>
            <a:ext cx="4695569" cy="146501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3"/>
          <p:cNvSpPr/>
          <p:nvPr/>
        </p:nvSpPr>
        <p:spPr>
          <a:xfrm>
            <a:off x="9906047" y="6347307"/>
            <a:ext cx="2307484" cy="529278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pSp>
        <p:nvGrpSpPr>
          <p:cNvPr id="120" name="Google Shape;120;p3"/>
          <p:cNvGrpSpPr/>
          <p:nvPr/>
        </p:nvGrpSpPr>
        <p:grpSpPr>
          <a:xfrm>
            <a:off x="-18524" y="6358525"/>
            <a:ext cx="542266" cy="506845"/>
            <a:chOff x="-1" y="0"/>
            <a:chExt cx="542264" cy="506843"/>
          </a:xfrm>
        </p:grpSpPr>
        <p:sp>
          <p:nvSpPr>
            <p:cNvPr id="121" name="Google Shape;121;p3"/>
            <p:cNvSpPr/>
            <p:nvPr/>
          </p:nvSpPr>
          <p:spPr>
            <a:xfrm>
              <a:off x="-1" y="0"/>
              <a:ext cx="542264" cy="506843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grpSp>
          <p:nvGrpSpPr>
            <p:cNvPr id="122" name="Google Shape;122;p3"/>
            <p:cNvGrpSpPr/>
            <p:nvPr/>
          </p:nvGrpSpPr>
          <p:grpSpPr>
            <a:xfrm>
              <a:off x="37055" y="121311"/>
              <a:ext cx="468152" cy="264217"/>
              <a:chOff x="0" y="0"/>
              <a:chExt cx="468151" cy="264215"/>
            </a:xfrm>
          </p:grpSpPr>
          <p:sp>
            <p:nvSpPr>
              <p:cNvPr id="123" name="Google Shape;123;p3"/>
              <p:cNvSpPr/>
              <p:nvPr/>
            </p:nvSpPr>
            <p:spPr>
              <a:xfrm>
                <a:off x="0" y="32555"/>
                <a:ext cx="468151" cy="199104"/>
              </a:xfrm>
              <a:prstGeom prst="rect">
                <a:avLst/>
              </a:prstGeom>
              <a:solidFill>
                <a:srgbClr val="FCAF17"/>
              </a:solidFill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4" name="Google Shape;124;p3"/>
              <p:cNvSpPr txBox="1"/>
              <p:nvPr/>
            </p:nvSpPr>
            <p:spPr>
              <a:xfrm>
                <a:off x="0" y="0"/>
                <a:ext cx="468151" cy="26421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45675" lIns="45675" spcFirstLastPara="1" rIns="45675" wrap="square" tIns="45675">
                <a:sp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SzPts val="1200"/>
                  <a:buFont typeface="Arial"/>
                  <a:buNone/>
                </a:pPr>
                <a:r>
                  <a:rPr b="0" i="0" lang="en-US" sz="1200" u="none" cap="none" strike="noStrike"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rPr>
                  <a:t>2</a:t>
                </a:r>
                <a:endParaRPr/>
              </a:p>
            </p:txBody>
          </p:sp>
        </p:grpSp>
      </p:grpSp>
      <p:pic>
        <p:nvPicPr>
          <p:cNvPr descr="Google Shape;125;p12" id="125" name="Google Shape;125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938141" y="142067"/>
            <a:ext cx="994282" cy="78348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oogle Shape;126;p12" id="126" name="Google Shape;126;p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431987" y="6485244"/>
            <a:ext cx="1255602" cy="226255"/>
          </a:xfrm>
          <a:prstGeom prst="rect">
            <a:avLst/>
          </a:prstGeom>
          <a:noFill/>
          <a:ln>
            <a:noFill/>
          </a:ln>
        </p:spPr>
      </p:pic>
      <p:sp>
        <p:nvSpPr>
          <p:cNvPr id="127" name="Google Shape;127;p3"/>
          <p:cNvSpPr txBox="1"/>
          <p:nvPr/>
        </p:nvSpPr>
        <p:spPr>
          <a:xfrm>
            <a:off x="523750" y="148807"/>
            <a:ext cx="1461302" cy="46351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75" lIns="45675" spcFirstLastPara="1" rIns="45675" wrap="square" tIns="456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500"/>
              <a:buFont typeface="Helvetica Neue"/>
              <a:buNone/>
            </a:pPr>
            <a:r>
              <a:rPr b="0" i="0" lang="en-US" sz="2500" u="none" cap="none" strike="noStrike">
                <a:solidFill>
                  <a:srgbClr val="8F00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Задача</a:t>
            </a:r>
            <a:endParaRPr/>
          </a:p>
        </p:txBody>
      </p:sp>
      <p:grpSp>
        <p:nvGrpSpPr>
          <p:cNvPr id="128" name="Google Shape;128;p3"/>
          <p:cNvGrpSpPr/>
          <p:nvPr/>
        </p:nvGrpSpPr>
        <p:grpSpPr>
          <a:xfrm>
            <a:off x="-2" y="692499"/>
            <a:ext cx="2624906" cy="97080"/>
            <a:chOff x="-1" y="-1"/>
            <a:chExt cx="2624904" cy="97079"/>
          </a:xfrm>
        </p:grpSpPr>
        <p:sp>
          <p:nvSpPr>
            <p:cNvPr id="129" name="Google Shape;129;p3"/>
            <p:cNvSpPr/>
            <p:nvPr/>
          </p:nvSpPr>
          <p:spPr>
            <a:xfrm>
              <a:off x="-1" y="-1"/>
              <a:ext cx="1294464" cy="97079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Helvetica Neue"/>
                <a:buNone/>
              </a:pPr>
              <a:r>
                <a:t/>
              </a:r>
              <a:endParaRPr b="0" i="0" sz="2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0" name="Google Shape;130;p3"/>
            <p:cNvSpPr/>
            <p:nvPr/>
          </p:nvSpPr>
          <p:spPr>
            <a:xfrm>
              <a:off x="336582" y="-1"/>
              <a:ext cx="1294464" cy="97079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Helvetica Neue"/>
                <a:buNone/>
              </a:pPr>
              <a:r>
                <a:t/>
              </a:r>
              <a:endParaRPr b="0" i="0" sz="2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1" name="Google Shape;131;p3"/>
            <p:cNvSpPr/>
            <p:nvPr/>
          </p:nvSpPr>
          <p:spPr>
            <a:xfrm>
              <a:off x="673165" y="-1"/>
              <a:ext cx="1294464" cy="97079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Helvetica Neue"/>
                <a:buNone/>
              </a:pPr>
              <a:r>
                <a:t/>
              </a:r>
              <a:endParaRPr b="0" i="0" sz="2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2" name="Google Shape;132;p3"/>
            <p:cNvSpPr/>
            <p:nvPr/>
          </p:nvSpPr>
          <p:spPr>
            <a:xfrm>
              <a:off x="993856" y="-1"/>
              <a:ext cx="1294464" cy="97079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Helvetica Neue"/>
                <a:buNone/>
              </a:pPr>
              <a:r>
                <a:t/>
              </a:r>
              <a:endParaRPr b="0" i="0" sz="2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3" name="Google Shape;133;p3"/>
            <p:cNvSpPr/>
            <p:nvPr/>
          </p:nvSpPr>
          <p:spPr>
            <a:xfrm>
              <a:off x="1330439" y="-1"/>
              <a:ext cx="1294464" cy="97079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Helvetica Neue"/>
                <a:buNone/>
              </a:pPr>
              <a:r>
                <a:t/>
              </a:r>
              <a:endParaRPr b="0" i="0" sz="2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sp>
        <p:nvSpPr>
          <p:cNvPr id="134" name="Google Shape;134;p3"/>
          <p:cNvSpPr txBox="1"/>
          <p:nvPr/>
        </p:nvSpPr>
        <p:spPr>
          <a:xfrm>
            <a:off x="6096000" y="1879858"/>
            <a:ext cx="5551824" cy="413246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Helvetica Neue"/>
              <a:buNone/>
            </a:pPr>
            <a:r>
              <a:rPr b="0" i="0" lang="en-US" sz="21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Разработка собственных решений детектирования радиоизлучения требует инвестиций и времени команды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Helvetica Neue"/>
              <a:buNone/>
            </a:pPr>
            <a:r>
              <a:t/>
            </a:r>
            <a:endParaRPr b="0" i="0" sz="21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Helvetica Neue"/>
              <a:buNone/>
            </a:pPr>
            <a:r>
              <a:rPr b="0" i="0" lang="en-US" sz="21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Инвестиционная привлекательность технологии не подтверждена заказчиком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Helvetica Neue"/>
              <a:buNone/>
            </a:pPr>
            <a:r>
              <a:t/>
            </a:r>
            <a:endParaRPr b="0" i="0" sz="21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Helvetica Neue"/>
              <a:buNone/>
            </a:pPr>
            <a:r>
              <a:rPr b="0" i="0" lang="en-US" sz="21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Отсутствие гибкости в других технологиях по детектированию радиоизлучения (к примеру: классических алгоритмов машинного обучения) = невысокое качество предоставляемых услуг и затраты на персонал</a:t>
            </a:r>
            <a:r>
              <a:rPr b="1" i="0" lang="en-US" sz="21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2 млн. год</a:t>
            </a:r>
            <a:endParaRPr/>
          </a:p>
        </p:txBody>
      </p:sp>
      <p:pic>
        <p:nvPicPr>
          <p:cNvPr descr="Google Shape;135;p12" id="135" name="Google Shape;135;p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623169" y="38045"/>
            <a:ext cx="994283" cy="99152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oogle Shape;136;p12" id="136" name="Google Shape;136;p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650766" y="85477"/>
            <a:ext cx="994283" cy="991529"/>
          </a:xfrm>
          <a:prstGeom prst="rect">
            <a:avLst/>
          </a:prstGeom>
          <a:noFill/>
          <a:ln>
            <a:noFill/>
          </a:ln>
        </p:spPr>
      </p:pic>
      <p:sp>
        <p:nvSpPr>
          <p:cNvPr id="137" name="Google Shape;137;p3"/>
          <p:cNvSpPr txBox="1"/>
          <p:nvPr/>
        </p:nvSpPr>
        <p:spPr>
          <a:xfrm>
            <a:off x="121808" y="3860470"/>
            <a:ext cx="4687032" cy="94503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Helvetica Neue"/>
              <a:buNone/>
            </a:pPr>
            <a:r>
              <a:rPr b="0" i="0" lang="en-US" sz="21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Предприятия, производящие оборудование контроля и мониторинга радиоизлучения</a:t>
            </a:r>
            <a:endParaRPr/>
          </a:p>
        </p:txBody>
      </p:sp>
      <p:sp>
        <p:nvSpPr>
          <p:cNvPr id="138" name="Google Shape;138;p3"/>
          <p:cNvSpPr/>
          <p:nvPr/>
        </p:nvSpPr>
        <p:spPr>
          <a:xfrm>
            <a:off x="2113999" y="2052497"/>
            <a:ext cx="702650" cy="1530475"/>
          </a:xfrm>
          <a:custGeom>
            <a:rect b="b" l="l" r="r" t="t"/>
            <a:pathLst>
              <a:path extrusionOk="0" h="21571" w="21600">
                <a:moveTo>
                  <a:pt x="10700" y="3"/>
                </a:moveTo>
                <a:cubicBezTo>
                  <a:pt x="10276" y="25"/>
                  <a:pt x="9908" y="182"/>
                  <a:pt x="9849" y="377"/>
                </a:cubicBezTo>
                <a:cubicBezTo>
                  <a:pt x="9790" y="550"/>
                  <a:pt x="9957" y="712"/>
                  <a:pt x="10229" y="810"/>
                </a:cubicBezTo>
                <a:cubicBezTo>
                  <a:pt x="10288" y="831"/>
                  <a:pt x="10321" y="863"/>
                  <a:pt x="10321" y="896"/>
                </a:cubicBezTo>
                <a:lnTo>
                  <a:pt x="10321" y="977"/>
                </a:lnTo>
                <a:cubicBezTo>
                  <a:pt x="10321" y="1009"/>
                  <a:pt x="10288" y="1049"/>
                  <a:pt x="10229" y="1065"/>
                </a:cubicBezTo>
                <a:lnTo>
                  <a:pt x="7645" y="1886"/>
                </a:lnTo>
                <a:cubicBezTo>
                  <a:pt x="7586" y="1908"/>
                  <a:pt x="7549" y="1940"/>
                  <a:pt x="7549" y="1972"/>
                </a:cubicBezTo>
                <a:lnTo>
                  <a:pt x="7549" y="3508"/>
                </a:lnTo>
                <a:cubicBezTo>
                  <a:pt x="7549" y="3568"/>
                  <a:pt x="7443" y="3617"/>
                  <a:pt x="7313" y="3617"/>
                </a:cubicBezTo>
                <a:lnTo>
                  <a:pt x="5780" y="3617"/>
                </a:lnTo>
                <a:cubicBezTo>
                  <a:pt x="5650" y="3617"/>
                  <a:pt x="5544" y="3665"/>
                  <a:pt x="5544" y="3725"/>
                </a:cubicBezTo>
                <a:lnTo>
                  <a:pt x="5544" y="5531"/>
                </a:lnTo>
                <a:cubicBezTo>
                  <a:pt x="5544" y="5591"/>
                  <a:pt x="5650" y="5640"/>
                  <a:pt x="5780" y="5640"/>
                </a:cubicBezTo>
                <a:lnTo>
                  <a:pt x="7195" y="5640"/>
                </a:lnTo>
                <a:cubicBezTo>
                  <a:pt x="7325" y="5640"/>
                  <a:pt x="7431" y="5688"/>
                  <a:pt x="7431" y="5748"/>
                </a:cubicBezTo>
                <a:lnTo>
                  <a:pt x="7431" y="6726"/>
                </a:lnTo>
                <a:cubicBezTo>
                  <a:pt x="7431" y="6786"/>
                  <a:pt x="7325" y="6834"/>
                  <a:pt x="7195" y="6834"/>
                </a:cubicBezTo>
                <a:lnTo>
                  <a:pt x="3870" y="6834"/>
                </a:lnTo>
                <a:cubicBezTo>
                  <a:pt x="3741" y="6834"/>
                  <a:pt x="3634" y="6883"/>
                  <a:pt x="3634" y="6943"/>
                </a:cubicBezTo>
                <a:lnTo>
                  <a:pt x="3634" y="8695"/>
                </a:lnTo>
                <a:cubicBezTo>
                  <a:pt x="3634" y="8755"/>
                  <a:pt x="3741" y="8803"/>
                  <a:pt x="3870" y="8803"/>
                </a:cubicBezTo>
                <a:lnTo>
                  <a:pt x="5500" y="8803"/>
                </a:lnTo>
                <a:cubicBezTo>
                  <a:pt x="5641" y="8803"/>
                  <a:pt x="5747" y="8857"/>
                  <a:pt x="5735" y="8921"/>
                </a:cubicBezTo>
                <a:lnTo>
                  <a:pt x="3704" y="18742"/>
                </a:lnTo>
                <a:cubicBezTo>
                  <a:pt x="3681" y="18845"/>
                  <a:pt x="3494" y="18926"/>
                  <a:pt x="3269" y="18926"/>
                </a:cubicBezTo>
                <a:lnTo>
                  <a:pt x="236" y="18926"/>
                </a:lnTo>
                <a:cubicBezTo>
                  <a:pt x="106" y="18926"/>
                  <a:pt x="0" y="18975"/>
                  <a:pt x="0" y="19034"/>
                </a:cubicBezTo>
                <a:lnTo>
                  <a:pt x="0" y="21463"/>
                </a:lnTo>
                <a:cubicBezTo>
                  <a:pt x="0" y="21522"/>
                  <a:pt x="106" y="21571"/>
                  <a:pt x="236" y="21571"/>
                </a:cubicBezTo>
                <a:lnTo>
                  <a:pt x="21364" y="21571"/>
                </a:lnTo>
                <a:cubicBezTo>
                  <a:pt x="21494" y="21571"/>
                  <a:pt x="21600" y="21522"/>
                  <a:pt x="21600" y="21463"/>
                </a:cubicBezTo>
                <a:lnTo>
                  <a:pt x="21600" y="19034"/>
                </a:lnTo>
                <a:cubicBezTo>
                  <a:pt x="21600" y="18975"/>
                  <a:pt x="21494" y="18926"/>
                  <a:pt x="21364" y="18926"/>
                </a:cubicBezTo>
                <a:lnTo>
                  <a:pt x="18331" y="18926"/>
                </a:lnTo>
                <a:cubicBezTo>
                  <a:pt x="18106" y="18926"/>
                  <a:pt x="17919" y="18845"/>
                  <a:pt x="17896" y="18742"/>
                </a:cubicBezTo>
                <a:lnTo>
                  <a:pt x="15865" y="8921"/>
                </a:lnTo>
                <a:cubicBezTo>
                  <a:pt x="15853" y="8857"/>
                  <a:pt x="15959" y="8803"/>
                  <a:pt x="16100" y="8803"/>
                </a:cubicBezTo>
                <a:lnTo>
                  <a:pt x="17730" y="8803"/>
                </a:lnTo>
                <a:cubicBezTo>
                  <a:pt x="17859" y="8803"/>
                  <a:pt x="17966" y="8755"/>
                  <a:pt x="17966" y="8695"/>
                </a:cubicBezTo>
                <a:lnTo>
                  <a:pt x="17966" y="6948"/>
                </a:lnTo>
                <a:cubicBezTo>
                  <a:pt x="17966" y="6888"/>
                  <a:pt x="17859" y="6839"/>
                  <a:pt x="17730" y="6839"/>
                </a:cubicBezTo>
                <a:lnTo>
                  <a:pt x="14405" y="6839"/>
                </a:lnTo>
                <a:cubicBezTo>
                  <a:pt x="14275" y="6839"/>
                  <a:pt x="14169" y="6791"/>
                  <a:pt x="14169" y="6731"/>
                </a:cubicBezTo>
                <a:lnTo>
                  <a:pt x="14169" y="5753"/>
                </a:lnTo>
                <a:cubicBezTo>
                  <a:pt x="14169" y="5693"/>
                  <a:pt x="14275" y="5645"/>
                  <a:pt x="14405" y="5645"/>
                </a:cubicBezTo>
                <a:lnTo>
                  <a:pt x="15820" y="5645"/>
                </a:lnTo>
                <a:cubicBezTo>
                  <a:pt x="15950" y="5645"/>
                  <a:pt x="16056" y="5596"/>
                  <a:pt x="16056" y="5536"/>
                </a:cubicBezTo>
                <a:lnTo>
                  <a:pt x="16056" y="3725"/>
                </a:lnTo>
                <a:cubicBezTo>
                  <a:pt x="16056" y="3665"/>
                  <a:pt x="15950" y="3617"/>
                  <a:pt x="15820" y="3617"/>
                </a:cubicBezTo>
                <a:lnTo>
                  <a:pt x="14287" y="3617"/>
                </a:lnTo>
                <a:cubicBezTo>
                  <a:pt x="14157" y="3617"/>
                  <a:pt x="14051" y="3568"/>
                  <a:pt x="14051" y="3508"/>
                </a:cubicBezTo>
                <a:lnTo>
                  <a:pt x="14051" y="1972"/>
                </a:lnTo>
                <a:cubicBezTo>
                  <a:pt x="14051" y="1940"/>
                  <a:pt x="14014" y="1902"/>
                  <a:pt x="13955" y="1886"/>
                </a:cubicBezTo>
                <a:lnTo>
                  <a:pt x="11397" y="1058"/>
                </a:lnTo>
                <a:cubicBezTo>
                  <a:pt x="11338" y="1036"/>
                  <a:pt x="11301" y="1004"/>
                  <a:pt x="11301" y="972"/>
                </a:cubicBezTo>
                <a:lnTo>
                  <a:pt x="11301" y="891"/>
                </a:lnTo>
                <a:cubicBezTo>
                  <a:pt x="11301" y="858"/>
                  <a:pt x="11338" y="826"/>
                  <a:pt x="11397" y="804"/>
                </a:cubicBezTo>
                <a:cubicBezTo>
                  <a:pt x="11633" y="723"/>
                  <a:pt x="11784" y="594"/>
                  <a:pt x="11784" y="448"/>
                </a:cubicBezTo>
                <a:cubicBezTo>
                  <a:pt x="11784" y="183"/>
                  <a:pt x="11290" y="-29"/>
                  <a:pt x="10700" y="3"/>
                </a:cubicBezTo>
                <a:close/>
                <a:moveTo>
                  <a:pt x="8139" y="2552"/>
                </a:moveTo>
                <a:lnTo>
                  <a:pt x="9425" y="2552"/>
                </a:lnTo>
                <a:cubicBezTo>
                  <a:pt x="9496" y="2552"/>
                  <a:pt x="9543" y="2579"/>
                  <a:pt x="9543" y="2606"/>
                </a:cubicBezTo>
                <a:lnTo>
                  <a:pt x="9543" y="3563"/>
                </a:lnTo>
                <a:cubicBezTo>
                  <a:pt x="9543" y="3595"/>
                  <a:pt x="9496" y="3617"/>
                  <a:pt x="9425" y="3617"/>
                </a:cubicBezTo>
                <a:lnTo>
                  <a:pt x="8139" y="3617"/>
                </a:lnTo>
                <a:cubicBezTo>
                  <a:pt x="8068" y="3617"/>
                  <a:pt x="8021" y="3595"/>
                  <a:pt x="8021" y="3563"/>
                </a:cubicBezTo>
                <a:lnTo>
                  <a:pt x="8021" y="2606"/>
                </a:lnTo>
                <a:cubicBezTo>
                  <a:pt x="8021" y="2574"/>
                  <a:pt x="8068" y="2552"/>
                  <a:pt x="8139" y="2552"/>
                </a:cubicBezTo>
                <a:close/>
                <a:moveTo>
                  <a:pt x="10144" y="2552"/>
                </a:moveTo>
                <a:lnTo>
                  <a:pt x="11430" y="2552"/>
                </a:lnTo>
                <a:cubicBezTo>
                  <a:pt x="11501" y="2552"/>
                  <a:pt x="11548" y="2579"/>
                  <a:pt x="11548" y="2606"/>
                </a:cubicBezTo>
                <a:lnTo>
                  <a:pt x="11548" y="3563"/>
                </a:lnTo>
                <a:cubicBezTo>
                  <a:pt x="11548" y="3595"/>
                  <a:pt x="11501" y="3617"/>
                  <a:pt x="11430" y="3617"/>
                </a:cubicBezTo>
                <a:lnTo>
                  <a:pt x="10144" y="3617"/>
                </a:lnTo>
                <a:cubicBezTo>
                  <a:pt x="10073" y="3617"/>
                  <a:pt x="10026" y="3595"/>
                  <a:pt x="10026" y="3563"/>
                </a:cubicBezTo>
                <a:lnTo>
                  <a:pt x="10026" y="2606"/>
                </a:lnTo>
                <a:cubicBezTo>
                  <a:pt x="10026" y="2574"/>
                  <a:pt x="10073" y="2552"/>
                  <a:pt x="10144" y="2552"/>
                </a:cubicBezTo>
                <a:close/>
                <a:moveTo>
                  <a:pt x="12149" y="2552"/>
                </a:moveTo>
                <a:lnTo>
                  <a:pt x="13435" y="2552"/>
                </a:lnTo>
                <a:cubicBezTo>
                  <a:pt x="13494" y="2552"/>
                  <a:pt x="13553" y="2579"/>
                  <a:pt x="13553" y="2606"/>
                </a:cubicBezTo>
                <a:lnTo>
                  <a:pt x="13553" y="3563"/>
                </a:lnTo>
                <a:cubicBezTo>
                  <a:pt x="13553" y="3595"/>
                  <a:pt x="13506" y="3617"/>
                  <a:pt x="13435" y="3617"/>
                </a:cubicBezTo>
                <a:lnTo>
                  <a:pt x="12149" y="3617"/>
                </a:lnTo>
                <a:cubicBezTo>
                  <a:pt x="12078" y="3617"/>
                  <a:pt x="12031" y="3595"/>
                  <a:pt x="12031" y="3563"/>
                </a:cubicBezTo>
                <a:lnTo>
                  <a:pt x="12031" y="2606"/>
                </a:lnTo>
                <a:cubicBezTo>
                  <a:pt x="12031" y="2574"/>
                  <a:pt x="12078" y="2552"/>
                  <a:pt x="12149" y="2552"/>
                </a:cubicBezTo>
                <a:close/>
                <a:moveTo>
                  <a:pt x="6134" y="3838"/>
                </a:moveTo>
                <a:lnTo>
                  <a:pt x="7420" y="3838"/>
                </a:lnTo>
                <a:cubicBezTo>
                  <a:pt x="7491" y="3838"/>
                  <a:pt x="7538" y="3865"/>
                  <a:pt x="7538" y="3892"/>
                </a:cubicBezTo>
                <a:lnTo>
                  <a:pt x="7538" y="4915"/>
                </a:lnTo>
                <a:cubicBezTo>
                  <a:pt x="7538" y="4947"/>
                  <a:pt x="7491" y="4969"/>
                  <a:pt x="7420" y="4969"/>
                </a:cubicBezTo>
                <a:lnTo>
                  <a:pt x="6134" y="4969"/>
                </a:lnTo>
                <a:cubicBezTo>
                  <a:pt x="6063" y="4969"/>
                  <a:pt x="6016" y="4947"/>
                  <a:pt x="6016" y="4915"/>
                </a:cubicBezTo>
                <a:lnTo>
                  <a:pt x="6016" y="3892"/>
                </a:lnTo>
                <a:cubicBezTo>
                  <a:pt x="6016" y="3860"/>
                  <a:pt x="6063" y="3838"/>
                  <a:pt x="6134" y="3838"/>
                </a:cubicBezTo>
                <a:close/>
                <a:moveTo>
                  <a:pt x="8139" y="3838"/>
                </a:moveTo>
                <a:lnTo>
                  <a:pt x="9425" y="3838"/>
                </a:lnTo>
                <a:cubicBezTo>
                  <a:pt x="9496" y="3838"/>
                  <a:pt x="9543" y="3865"/>
                  <a:pt x="9543" y="3892"/>
                </a:cubicBezTo>
                <a:lnTo>
                  <a:pt x="9543" y="4915"/>
                </a:lnTo>
                <a:cubicBezTo>
                  <a:pt x="9543" y="4947"/>
                  <a:pt x="9496" y="4969"/>
                  <a:pt x="9425" y="4969"/>
                </a:cubicBezTo>
                <a:lnTo>
                  <a:pt x="8139" y="4969"/>
                </a:lnTo>
                <a:cubicBezTo>
                  <a:pt x="8068" y="4969"/>
                  <a:pt x="8021" y="4947"/>
                  <a:pt x="8021" y="4915"/>
                </a:cubicBezTo>
                <a:lnTo>
                  <a:pt x="8021" y="3892"/>
                </a:lnTo>
                <a:cubicBezTo>
                  <a:pt x="8021" y="3860"/>
                  <a:pt x="8068" y="3838"/>
                  <a:pt x="8139" y="3838"/>
                </a:cubicBezTo>
                <a:close/>
                <a:moveTo>
                  <a:pt x="10144" y="3838"/>
                </a:moveTo>
                <a:lnTo>
                  <a:pt x="11430" y="3838"/>
                </a:lnTo>
                <a:cubicBezTo>
                  <a:pt x="11501" y="3838"/>
                  <a:pt x="11548" y="3865"/>
                  <a:pt x="11548" y="3892"/>
                </a:cubicBezTo>
                <a:lnTo>
                  <a:pt x="11548" y="4915"/>
                </a:lnTo>
                <a:cubicBezTo>
                  <a:pt x="11548" y="4947"/>
                  <a:pt x="11501" y="4969"/>
                  <a:pt x="11430" y="4969"/>
                </a:cubicBezTo>
                <a:lnTo>
                  <a:pt x="10144" y="4969"/>
                </a:lnTo>
                <a:cubicBezTo>
                  <a:pt x="10073" y="4969"/>
                  <a:pt x="10026" y="4947"/>
                  <a:pt x="10026" y="4915"/>
                </a:cubicBezTo>
                <a:lnTo>
                  <a:pt x="10026" y="3892"/>
                </a:lnTo>
                <a:cubicBezTo>
                  <a:pt x="10026" y="3860"/>
                  <a:pt x="10073" y="3838"/>
                  <a:pt x="10144" y="3838"/>
                </a:cubicBezTo>
                <a:close/>
                <a:moveTo>
                  <a:pt x="12149" y="3838"/>
                </a:moveTo>
                <a:lnTo>
                  <a:pt x="13435" y="3838"/>
                </a:lnTo>
                <a:cubicBezTo>
                  <a:pt x="13494" y="3838"/>
                  <a:pt x="13553" y="3865"/>
                  <a:pt x="13553" y="3892"/>
                </a:cubicBezTo>
                <a:lnTo>
                  <a:pt x="13553" y="4915"/>
                </a:lnTo>
                <a:cubicBezTo>
                  <a:pt x="13553" y="4947"/>
                  <a:pt x="13506" y="4969"/>
                  <a:pt x="13435" y="4969"/>
                </a:cubicBezTo>
                <a:lnTo>
                  <a:pt x="12149" y="4969"/>
                </a:lnTo>
                <a:cubicBezTo>
                  <a:pt x="12078" y="4969"/>
                  <a:pt x="12031" y="4947"/>
                  <a:pt x="12031" y="4915"/>
                </a:cubicBezTo>
                <a:lnTo>
                  <a:pt x="12031" y="3892"/>
                </a:lnTo>
                <a:cubicBezTo>
                  <a:pt x="12031" y="3860"/>
                  <a:pt x="12078" y="3838"/>
                  <a:pt x="12149" y="3838"/>
                </a:cubicBezTo>
                <a:close/>
                <a:moveTo>
                  <a:pt x="14154" y="3838"/>
                </a:moveTo>
                <a:lnTo>
                  <a:pt x="15441" y="3838"/>
                </a:lnTo>
                <a:cubicBezTo>
                  <a:pt x="15511" y="3838"/>
                  <a:pt x="15559" y="3860"/>
                  <a:pt x="15559" y="3892"/>
                </a:cubicBezTo>
                <a:lnTo>
                  <a:pt x="15559" y="4915"/>
                </a:lnTo>
                <a:cubicBezTo>
                  <a:pt x="15559" y="4942"/>
                  <a:pt x="15500" y="4969"/>
                  <a:pt x="15441" y="4969"/>
                </a:cubicBezTo>
                <a:lnTo>
                  <a:pt x="14154" y="4969"/>
                </a:lnTo>
                <a:cubicBezTo>
                  <a:pt x="14083" y="4969"/>
                  <a:pt x="14036" y="4947"/>
                  <a:pt x="14036" y="4915"/>
                </a:cubicBezTo>
                <a:lnTo>
                  <a:pt x="14036" y="3892"/>
                </a:lnTo>
                <a:cubicBezTo>
                  <a:pt x="14036" y="3860"/>
                  <a:pt x="14084" y="3838"/>
                  <a:pt x="14154" y="3838"/>
                </a:cubicBezTo>
                <a:close/>
                <a:moveTo>
                  <a:pt x="4224" y="7056"/>
                </a:moveTo>
                <a:lnTo>
                  <a:pt x="5382" y="7056"/>
                </a:lnTo>
                <a:cubicBezTo>
                  <a:pt x="5452" y="7056"/>
                  <a:pt x="5500" y="7083"/>
                  <a:pt x="5500" y="7110"/>
                </a:cubicBezTo>
                <a:lnTo>
                  <a:pt x="5500" y="8078"/>
                </a:lnTo>
                <a:cubicBezTo>
                  <a:pt x="5500" y="8111"/>
                  <a:pt x="5452" y="8132"/>
                  <a:pt x="5382" y="8132"/>
                </a:cubicBezTo>
                <a:lnTo>
                  <a:pt x="4224" y="8132"/>
                </a:lnTo>
                <a:cubicBezTo>
                  <a:pt x="4153" y="8132"/>
                  <a:pt x="4106" y="8111"/>
                  <a:pt x="4106" y="8078"/>
                </a:cubicBezTo>
                <a:lnTo>
                  <a:pt x="4106" y="7110"/>
                </a:lnTo>
                <a:cubicBezTo>
                  <a:pt x="4106" y="7077"/>
                  <a:pt x="4153" y="7056"/>
                  <a:pt x="4224" y="7056"/>
                </a:cubicBezTo>
                <a:close/>
                <a:moveTo>
                  <a:pt x="6100" y="7056"/>
                </a:moveTo>
                <a:lnTo>
                  <a:pt x="7302" y="7056"/>
                </a:lnTo>
                <a:cubicBezTo>
                  <a:pt x="7373" y="7056"/>
                  <a:pt x="7420" y="7077"/>
                  <a:pt x="7420" y="7110"/>
                </a:cubicBezTo>
                <a:lnTo>
                  <a:pt x="7420" y="8078"/>
                </a:lnTo>
                <a:cubicBezTo>
                  <a:pt x="7420" y="8111"/>
                  <a:pt x="7373" y="8132"/>
                  <a:pt x="7302" y="8132"/>
                </a:cubicBezTo>
                <a:lnTo>
                  <a:pt x="6100" y="8132"/>
                </a:lnTo>
                <a:cubicBezTo>
                  <a:pt x="6030" y="8132"/>
                  <a:pt x="5982" y="8111"/>
                  <a:pt x="5982" y="8078"/>
                </a:cubicBezTo>
                <a:lnTo>
                  <a:pt x="5982" y="7110"/>
                </a:lnTo>
                <a:cubicBezTo>
                  <a:pt x="5982" y="7083"/>
                  <a:pt x="6030" y="7056"/>
                  <a:pt x="6100" y="7056"/>
                </a:cubicBezTo>
                <a:close/>
                <a:moveTo>
                  <a:pt x="14272" y="7056"/>
                </a:moveTo>
                <a:lnTo>
                  <a:pt x="15478" y="7056"/>
                </a:lnTo>
                <a:cubicBezTo>
                  <a:pt x="15548" y="7056"/>
                  <a:pt x="15595" y="7083"/>
                  <a:pt x="15595" y="7110"/>
                </a:cubicBezTo>
                <a:lnTo>
                  <a:pt x="15595" y="8078"/>
                </a:lnTo>
                <a:cubicBezTo>
                  <a:pt x="15595" y="8111"/>
                  <a:pt x="15548" y="8132"/>
                  <a:pt x="15478" y="8132"/>
                </a:cubicBezTo>
                <a:lnTo>
                  <a:pt x="14272" y="8132"/>
                </a:lnTo>
                <a:cubicBezTo>
                  <a:pt x="14201" y="8132"/>
                  <a:pt x="14154" y="8111"/>
                  <a:pt x="14154" y="8078"/>
                </a:cubicBezTo>
                <a:lnTo>
                  <a:pt x="14154" y="7110"/>
                </a:lnTo>
                <a:cubicBezTo>
                  <a:pt x="14154" y="7077"/>
                  <a:pt x="14201" y="7056"/>
                  <a:pt x="14272" y="7056"/>
                </a:cubicBezTo>
                <a:close/>
                <a:moveTo>
                  <a:pt x="16196" y="7056"/>
                </a:moveTo>
                <a:lnTo>
                  <a:pt x="17354" y="7056"/>
                </a:lnTo>
                <a:cubicBezTo>
                  <a:pt x="17424" y="7056"/>
                  <a:pt x="17472" y="7077"/>
                  <a:pt x="17472" y="7110"/>
                </a:cubicBezTo>
                <a:lnTo>
                  <a:pt x="17472" y="8078"/>
                </a:lnTo>
                <a:cubicBezTo>
                  <a:pt x="17472" y="8111"/>
                  <a:pt x="17424" y="8132"/>
                  <a:pt x="17354" y="8132"/>
                </a:cubicBezTo>
                <a:lnTo>
                  <a:pt x="16196" y="8132"/>
                </a:lnTo>
                <a:cubicBezTo>
                  <a:pt x="16137" y="8132"/>
                  <a:pt x="16078" y="8105"/>
                  <a:pt x="16078" y="8078"/>
                </a:cubicBezTo>
                <a:lnTo>
                  <a:pt x="16078" y="7110"/>
                </a:lnTo>
                <a:cubicBezTo>
                  <a:pt x="16078" y="7077"/>
                  <a:pt x="16126" y="7056"/>
                  <a:pt x="16196" y="7056"/>
                </a:cubicBezTo>
                <a:close/>
              </a:path>
            </a:pathLst>
          </a:custGeom>
          <a:solidFill>
            <a:srgbClr val="F1B243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9" name="Google Shape;139;p3"/>
          <p:cNvSpPr/>
          <p:nvPr/>
        </p:nvSpPr>
        <p:spPr>
          <a:xfrm>
            <a:off x="5177058" y="3189037"/>
            <a:ext cx="702650" cy="702664"/>
          </a:xfrm>
          <a:custGeom>
            <a:rect b="b" l="l" r="r" t="t"/>
            <a:pathLst>
              <a:path extrusionOk="0" h="20595" w="19679">
                <a:moveTo>
                  <a:pt x="9839" y="0"/>
                </a:moveTo>
                <a:cubicBezTo>
                  <a:pt x="7321" y="0"/>
                  <a:pt x="4803" y="1006"/>
                  <a:pt x="2881" y="3016"/>
                </a:cubicBezTo>
                <a:cubicBezTo>
                  <a:pt x="-961" y="7037"/>
                  <a:pt x="-961" y="13558"/>
                  <a:pt x="2881" y="17579"/>
                </a:cubicBezTo>
                <a:cubicBezTo>
                  <a:pt x="6724" y="21600"/>
                  <a:pt x="12954" y="21600"/>
                  <a:pt x="16797" y="17579"/>
                </a:cubicBezTo>
                <a:cubicBezTo>
                  <a:pt x="20639" y="13558"/>
                  <a:pt x="20639" y="7037"/>
                  <a:pt x="16797" y="3016"/>
                </a:cubicBezTo>
                <a:cubicBezTo>
                  <a:pt x="14875" y="1006"/>
                  <a:pt x="12357" y="0"/>
                  <a:pt x="9839" y="0"/>
                </a:cubicBezTo>
                <a:close/>
                <a:moveTo>
                  <a:pt x="6165" y="4684"/>
                </a:moveTo>
                <a:cubicBezTo>
                  <a:pt x="6180" y="4684"/>
                  <a:pt x="6194" y="4690"/>
                  <a:pt x="6205" y="4702"/>
                </a:cubicBezTo>
                <a:lnTo>
                  <a:pt x="9799" y="8462"/>
                </a:lnTo>
                <a:cubicBezTo>
                  <a:pt x="9822" y="8486"/>
                  <a:pt x="9858" y="8486"/>
                  <a:pt x="9881" y="8462"/>
                </a:cubicBezTo>
                <a:lnTo>
                  <a:pt x="13474" y="4702"/>
                </a:lnTo>
                <a:cubicBezTo>
                  <a:pt x="13497" y="4678"/>
                  <a:pt x="13533" y="4678"/>
                  <a:pt x="13556" y="4702"/>
                </a:cubicBezTo>
                <a:lnTo>
                  <a:pt x="15186" y="6408"/>
                </a:lnTo>
                <a:cubicBezTo>
                  <a:pt x="15209" y="6432"/>
                  <a:pt x="15209" y="6471"/>
                  <a:pt x="15186" y="6495"/>
                </a:cubicBezTo>
                <a:lnTo>
                  <a:pt x="11593" y="10254"/>
                </a:lnTo>
                <a:cubicBezTo>
                  <a:pt x="11570" y="10278"/>
                  <a:pt x="11570" y="10317"/>
                  <a:pt x="11593" y="10341"/>
                </a:cubicBezTo>
                <a:lnTo>
                  <a:pt x="15186" y="14100"/>
                </a:lnTo>
                <a:cubicBezTo>
                  <a:pt x="15209" y="14124"/>
                  <a:pt x="15209" y="14162"/>
                  <a:pt x="15186" y="14186"/>
                </a:cubicBezTo>
                <a:lnTo>
                  <a:pt x="13556" y="15892"/>
                </a:lnTo>
                <a:cubicBezTo>
                  <a:pt x="13533" y="15916"/>
                  <a:pt x="13497" y="15916"/>
                  <a:pt x="13474" y="15892"/>
                </a:cubicBezTo>
                <a:lnTo>
                  <a:pt x="9881" y="12133"/>
                </a:lnTo>
                <a:cubicBezTo>
                  <a:pt x="9858" y="12109"/>
                  <a:pt x="9822" y="12109"/>
                  <a:pt x="9799" y="12133"/>
                </a:cubicBezTo>
                <a:lnTo>
                  <a:pt x="6205" y="15892"/>
                </a:lnTo>
                <a:cubicBezTo>
                  <a:pt x="6183" y="15916"/>
                  <a:pt x="6147" y="15916"/>
                  <a:pt x="6124" y="15892"/>
                </a:cubicBezTo>
                <a:lnTo>
                  <a:pt x="4493" y="14186"/>
                </a:lnTo>
                <a:cubicBezTo>
                  <a:pt x="4471" y="14162"/>
                  <a:pt x="4471" y="14124"/>
                  <a:pt x="4493" y="14100"/>
                </a:cubicBezTo>
                <a:lnTo>
                  <a:pt x="8085" y="10341"/>
                </a:lnTo>
                <a:cubicBezTo>
                  <a:pt x="8108" y="10317"/>
                  <a:pt x="8108" y="10278"/>
                  <a:pt x="8085" y="10254"/>
                </a:cubicBezTo>
                <a:lnTo>
                  <a:pt x="4493" y="6495"/>
                </a:lnTo>
                <a:cubicBezTo>
                  <a:pt x="4471" y="6471"/>
                  <a:pt x="4471" y="6432"/>
                  <a:pt x="4493" y="6408"/>
                </a:cubicBezTo>
                <a:lnTo>
                  <a:pt x="6124" y="4702"/>
                </a:lnTo>
                <a:cubicBezTo>
                  <a:pt x="6135" y="4690"/>
                  <a:pt x="6151" y="4684"/>
                  <a:pt x="6165" y="4684"/>
                </a:cubicBezTo>
                <a:close/>
              </a:path>
            </a:pathLst>
          </a:custGeom>
          <a:solidFill>
            <a:srgbClr val="F1B243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0" name="Google Shape;140;p3"/>
          <p:cNvSpPr/>
          <p:nvPr/>
        </p:nvSpPr>
        <p:spPr>
          <a:xfrm>
            <a:off x="5181605" y="1985468"/>
            <a:ext cx="702651" cy="702664"/>
          </a:xfrm>
          <a:custGeom>
            <a:rect b="b" l="l" r="r" t="t"/>
            <a:pathLst>
              <a:path extrusionOk="0" h="20595" w="19679">
                <a:moveTo>
                  <a:pt x="9839" y="0"/>
                </a:moveTo>
                <a:cubicBezTo>
                  <a:pt x="7321" y="0"/>
                  <a:pt x="4803" y="1006"/>
                  <a:pt x="2881" y="3016"/>
                </a:cubicBezTo>
                <a:cubicBezTo>
                  <a:pt x="-961" y="7037"/>
                  <a:pt x="-961" y="13558"/>
                  <a:pt x="2881" y="17579"/>
                </a:cubicBezTo>
                <a:cubicBezTo>
                  <a:pt x="6724" y="21600"/>
                  <a:pt x="12954" y="21600"/>
                  <a:pt x="16797" y="17579"/>
                </a:cubicBezTo>
                <a:cubicBezTo>
                  <a:pt x="20639" y="13558"/>
                  <a:pt x="20639" y="7037"/>
                  <a:pt x="16797" y="3016"/>
                </a:cubicBezTo>
                <a:cubicBezTo>
                  <a:pt x="14875" y="1006"/>
                  <a:pt x="12357" y="0"/>
                  <a:pt x="9839" y="0"/>
                </a:cubicBezTo>
                <a:close/>
                <a:moveTo>
                  <a:pt x="6165" y="4684"/>
                </a:moveTo>
                <a:cubicBezTo>
                  <a:pt x="6180" y="4684"/>
                  <a:pt x="6194" y="4690"/>
                  <a:pt x="6205" y="4702"/>
                </a:cubicBezTo>
                <a:lnTo>
                  <a:pt x="9799" y="8462"/>
                </a:lnTo>
                <a:cubicBezTo>
                  <a:pt x="9822" y="8486"/>
                  <a:pt x="9858" y="8486"/>
                  <a:pt x="9881" y="8462"/>
                </a:cubicBezTo>
                <a:lnTo>
                  <a:pt x="13474" y="4702"/>
                </a:lnTo>
                <a:cubicBezTo>
                  <a:pt x="13497" y="4678"/>
                  <a:pt x="13533" y="4678"/>
                  <a:pt x="13556" y="4702"/>
                </a:cubicBezTo>
                <a:lnTo>
                  <a:pt x="15186" y="6408"/>
                </a:lnTo>
                <a:cubicBezTo>
                  <a:pt x="15209" y="6432"/>
                  <a:pt x="15209" y="6471"/>
                  <a:pt x="15186" y="6495"/>
                </a:cubicBezTo>
                <a:lnTo>
                  <a:pt x="11593" y="10254"/>
                </a:lnTo>
                <a:cubicBezTo>
                  <a:pt x="11570" y="10278"/>
                  <a:pt x="11570" y="10317"/>
                  <a:pt x="11593" y="10341"/>
                </a:cubicBezTo>
                <a:lnTo>
                  <a:pt x="15186" y="14100"/>
                </a:lnTo>
                <a:cubicBezTo>
                  <a:pt x="15209" y="14124"/>
                  <a:pt x="15209" y="14162"/>
                  <a:pt x="15186" y="14186"/>
                </a:cubicBezTo>
                <a:lnTo>
                  <a:pt x="13556" y="15892"/>
                </a:lnTo>
                <a:cubicBezTo>
                  <a:pt x="13533" y="15916"/>
                  <a:pt x="13497" y="15916"/>
                  <a:pt x="13474" y="15892"/>
                </a:cubicBezTo>
                <a:lnTo>
                  <a:pt x="9881" y="12133"/>
                </a:lnTo>
                <a:cubicBezTo>
                  <a:pt x="9858" y="12109"/>
                  <a:pt x="9822" y="12109"/>
                  <a:pt x="9799" y="12133"/>
                </a:cubicBezTo>
                <a:lnTo>
                  <a:pt x="6205" y="15892"/>
                </a:lnTo>
                <a:cubicBezTo>
                  <a:pt x="6183" y="15916"/>
                  <a:pt x="6147" y="15916"/>
                  <a:pt x="6124" y="15892"/>
                </a:cubicBezTo>
                <a:lnTo>
                  <a:pt x="4493" y="14186"/>
                </a:lnTo>
                <a:cubicBezTo>
                  <a:pt x="4471" y="14162"/>
                  <a:pt x="4471" y="14124"/>
                  <a:pt x="4493" y="14100"/>
                </a:cubicBezTo>
                <a:lnTo>
                  <a:pt x="8085" y="10341"/>
                </a:lnTo>
                <a:cubicBezTo>
                  <a:pt x="8108" y="10317"/>
                  <a:pt x="8108" y="10278"/>
                  <a:pt x="8085" y="10254"/>
                </a:cubicBezTo>
                <a:lnTo>
                  <a:pt x="4493" y="6495"/>
                </a:lnTo>
                <a:cubicBezTo>
                  <a:pt x="4471" y="6471"/>
                  <a:pt x="4471" y="6432"/>
                  <a:pt x="4493" y="6408"/>
                </a:cubicBezTo>
                <a:lnTo>
                  <a:pt x="6124" y="4702"/>
                </a:lnTo>
                <a:cubicBezTo>
                  <a:pt x="6135" y="4690"/>
                  <a:pt x="6151" y="4684"/>
                  <a:pt x="6165" y="4684"/>
                </a:cubicBezTo>
                <a:close/>
              </a:path>
            </a:pathLst>
          </a:custGeom>
          <a:solidFill>
            <a:srgbClr val="F1B243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1" name="Google Shape;141;p3"/>
          <p:cNvSpPr/>
          <p:nvPr/>
        </p:nvSpPr>
        <p:spPr>
          <a:xfrm>
            <a:off x="5181605" y="4392607"/>
            <a:ext cx="702651" cy="702663"/>
          </a:xfrm>
          <a:custGeom>
            <a:rect b="b" l="l" r="r" t="t"/>
            <a:pathLst>
              <a:path extrusionOk="0" h="20595" w="19679">
                <a:moveTo>
                  <a:pt x="9839" y="0"/>
                </a:moveTo>
                <a:cubicBezTo>
                  <a:pt x="7321" y="0"/>
                  <a:pt x="4803" y="1006"/>
                  <a:pt x="2881" y="3016"/>
                </a:cubicBezTo>
                <a:cubicBezTo>
                  <a:pt x="-961" y="7037"/>
                  <a:pt x="-961" y="13558"/>
                  <a:pt x="2881" y="17579"/>
                </a:cubicBezTo>
                <a:cubicBezTo>
                  <a:pt x="6724" y="21600"/>
                  <a:pt x="12954" y="21600"/>
                  <a:pt x="16797" y="17579"/>
                </a:cubicBezTo>
                <a:cubicBezTo>
                  <a:pt x="20639" y="13558"/>
                  <a:pt x="20639" y="7037"/>
                  <a:pt x="16797" y="3016"/>
                </a:cubicBezTo>
                <a:cubicBezTo>
                  <a:pt x="14875" y="1006"/>
                  <a:pt x="12357" y="0"/>
                  <a:pt x="9839" y="0"/>
                </a:cubicBezTo>
                <a:close/>
                <a:moveTo>
                  <a:pt x="6165" y="4684"/>
                </a:moveTo>
                <a:cubicBezTo>
                  <a:pt x="6180" y="4684"/>
                  <a:pt x="6194" y="4690"/>
                  <a:pt x="6205" y="4702"/>
                </a:cubicBezTo>
                <a:lnTo>
                  <a:pt x="9799" y="8462"/>
                </a:lnTo>
                <a:cubicBezTo>
                  <a:pt x="9822" y="8486"/>
                  <a:pt x="9858" y="8486"/>
                  <a:pt x="9881" y="8462"/>
                </a:cubicBezTo>
                <a:lnTo>
                  <a:pt x="13474" y="4702"/>
                </a:lnTo>
                <a:cubicBezTo>
                  <a:pt x="13497" y="4678"/>
                  <a:pt x="13533" y="4678"/>
                  <a:pt x="13556" y="4702"/>
                </a:cubicBezTo>
                <a:lnTo>
                  <a:pt x="15186" y="6408"/>
                </a:lnTo>
                <a:cubicBezTo>
                  <a:pt x="15209" y="6432"/>
                  <a:pt x="15209" y="6471"/>
                  <a:pt x="15186" y="6495"/>
                </a:cubicBezTo>
                <a:lnTo>
                  <a:pt x="11593" y="10254"/>
                </a:lnTo>
                <a:cubicBezTo>
                  <a:pt x="11570" y="10278"/>
                  <a:pt x="11570" y="10317"/>
                  <a:pt x="11593" y="10341"/>
                </a:cubicBezTo>
                <a:lnTo>
                  <a:pt x="15186" y="14100"/>
                </a:lnTo>
                <a:cubicBezTo>
                  <a:pt x="15209" y="14124"/>
                  <a:pt x="15209" y="14162"/>
                  <a:pt x="15186" y="14186"/>
                </a:cubicBezTo>
                <a:lnTo>
                  <a:pt x="13556" y="15892"/>
                </a:lnTo>
                <a:cubicBezTo>
                  <a:pt x="13533" y="15916"/>
                  <a:pt x="13497" y="15916"/>
                  <a:pt x="13474" y="15892"/>
                </a:cubicBezTo>
                <a:lnTo>
                  <a:pt x="9881" y="12133"/>
                </a:lnTo>
                <a:cubicBezTo>
                  <a:pt x="9858" y="12109"/>
                  <a:pt x="9822" y="12109"/>
                  <a:pt x="9799" y="12133"/>
                </a:cubicBezTo>
                <a:lnTo>
                  <a:pt x="6205" y="15892"/>
                </a:lnTo>
                <a:cubicBezTo>
                  <a:pt x="6183" y="15916"/>
                  <a:pt x="6147" y="15916"/>
                  <a:pt x="6124" y="15892"/>
                </a:cubicBezTo>
                <a:lnTo>
                  <a:pt x="4493" y="14186"/>
                </a:lnTo>
                <a:cubicBezTo>
                  <a:pt x="4471" y="14162"/>
                  <a:pt x="4471" y="14124"/>
                  <a:pt x="4493" y="14100"/>
                </a:cubicBezTo>
                <a:lnTo>
                  <a:pt x="8085" y="10341"/>
                </a:lnTo>
                <a:cubicBezTo>
                  <a:pt x="8108" y="10317"/>
                  <a:pt x="8108" y="10278"/>
                  <a:pt x="8085" y="10254"/>
                </a:cubicBezTo>
                <a:lnTo>
                  <a:pt x="4493" y="6495"/>
                </a:lnTo>
                <a:cubicBezTo>
                  <a:pt x="4471" y="6471"/>
                  <a:pt x="4471" y="6432"/>
                  <a:pt x="4493" y="6408"/>
                </a:cubicBezTo>
                <a:lnTo>
                  <a:pt x="6124" y="4702"/>
                </a:lnTo>
                <a:cubicBezTo>
                  <a:pt x="6135" y="4690"/>
                  <a:pt x="6151" y="4684"/>
                  <a:pt x="6165" y="4684"/>
                </a:cubicBezTo>
                <a:close/>
              </a:path>
            </a:pathLst>
          </a:custGeom>
          <a:solidFill>
            <a:srgbClr val="F1B243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4"/>
          <p:cNvSpPr/>
          <p:nvPr/>
        </p:nvSpPr>
        <p:spPr>
          <a:xfrm>
            <a:off x="9906047" y="6347307"/>
            <a:ext cx="2307484" cy="529278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pSp>
        <p:nvGrpSpPr>
          <p:cNvPr id="147" name="Google Shape;147;p4"/>
          <p:cNvGrpSpPr/>
          <p:nvPr/>
        </p:nvGrpSpPr>
        <p:grpSpPr>
          <a:xfrm>
            <a:off x="-18524" y="6358525"/>
            <a:ext cx="542266" cy="506845"/>
            <a:chOff x="-1" y="0"/>
            <a:chExt cx="542264" cy="506843"/>
          </a:xfrm>
        </p:grpSpPr>
        <p:sp>
          <p:nvSpPr>
            <p:cNvPr id="148" name="Google Shape;148;p4"/>
            <p:cNvSpPr/>
            <p:nvPr/>
          </p:nvSpPr>
          <p:spPr>
            <a:xfrm>
              <a:off x="-1" y="0"/>
              <a:ext cx="542264" cy="506843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grpSp>
          <p:nvGrpSpPr>
            <p:cNvPr id="149" name="Google Shape;149;p4"/>
            <p:cNvGrpSpPr/>
            <p:nvPr/>
          </p:nvGrpSpPr>
          <p:grpSpPr>
            <a:xfrm>
              <a:off x="37055" y="121311"/>
              <a:ext cx="468152" cy="264217"/>
              <a:chOff x="0" y="0"/>
              <a:chExt cx="468151" cy="264215"/>
            </a:xfrm>
          </p:grpSpPr>
          <p:sp>
            <p:nvSpPr>
              <p:cNvPr id="150" name="Google Shape;150;p4"/>
              <p:cNvSpPr/>
              <p:nvPr/>
            </p:nvSpPr>
            <p:spPr>
              <a:xfrm>
                <a:off x="0" y="32555"/>
                <a:ext cx="468151" cy="199104"/>
              </a:xfrm>
              <a:prstGeom prst="rect">
                <a:avLst/>
              </a:prstGeom>
              <a:solidFill>
                <a:srgbClr val="FCAF17"/>
              </a:solidFill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SzPts val="1200"/>
                  <a:buFont typeface="Arial"/>
                  <a:buNone/>
                </a:pPr>
                <a:r>
                  <a:t/>
                </a:r>
                <a:endParaRPr b="0" i="0" sz="12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1" name="Google Shape;151;p4"/>
              <p:cNvSpPr txBox="1"/>
              <p:nvPr/>
            </p:nvSpPr>
            <p:spPr>
              <a:xfrm>
                <a:off x="0" y="0"/>
                <a:ext cx="468151" cy="26421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45675" lIns="45675" spcFirstLastPara="1" rIns="45675" wrap="square" tIns="45675">
                <a:sp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SzPts val="1200"/>
                  <a:buFont typeface="Arial"/>
                  <a:buNone/>
                </a:pPr>
                <a:r>
                  <a:rPr b="0" i="0" lang="en-US" sz="1200" u="none" cap="none" strike="noStrike"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rPr>
                  <a:t>3</a:t>
                </a:r>
                <a:endParaRPr/>
              </a:p>
            </p:txBody>
          </p:sp>
        </p:grpSp>
      </p:grpSp>
      <p:pic>
        <p:nvPicPr>
          <p:cNvPr descr="Google Shape;145;p13" id="152" name="Google Shape;152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938141" y="142067"/>
            <a:ext cx="994282" cy="78348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oogle Shape;146;p13" id="153" name="Google Shape;153;p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431987" y="6485244"/>
            <a:ext cx="1255602" cy="226255"/>
          </a:xfrm>
          <a:prstGeom prst="rect">
            <a:avLst/>
          </a:prstGeom>
          <a:noFill/>
          <a:ln>
            <a:noFill/>
          </a:ln>
        </p:spPr>
      </p:pic>
      <p:sp>
        <p:nvSpPr>
          <p:cNvPr id="154" name="Google Shape;154;p4"/>
          <p:cNvSpPr txBox="1"/>
          <p:nvPr/>
        </p:nvSpPr>
        <p:spPr>
          <a:xfrm>
            <a:off x="523748" y="148819"/>
            <a:ext cx="3293702" cy="46351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75" lIns="45675" spcFirstLastPara="1" rIns="45675" wrap="square" tIns="456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500"/>
              <a:buFont typeface="Helvetica Neue"/>
              <a:buNone/>
            </a:pPr>
            <a:r>
              <a:rPr b="0" i="0" lang="en-US" sz="2500" u="none" cap="none" strike="noStrike">
                <a:solidFill>
                  <a:srgbClr val="8F00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Описание продукта</a:t>
            </a:r>
            <a:endParaRPr/>
          </a:p>
        </p:txBody>
      </p:sp>
      <p:grpSp>
        <p:nvGrpSpPr>
          <p:cNvPr id="155" name="Google Shape;155;p4"/>
          <p:cNvGrpSpPr/>
          <p:nvPr/>
        </p:nvGrpSpPr>
        <p:grpSpPr>
          <a:xfrm>
            <a:off x="-2" y="692499"/>
            <a:ext cx="2624906" cy="97080"/>
            <a:chOff x="-1" y="-1"/>
            <a:chExt cx="2624904" cy="97079"/>
          </a:xfrm>
        </p:grpSpPr>
        <p:sp>
          <p:nvSpPr>
            <p:cNvPr id="156" name="Google Shape;156;p4"/>
            <p:cNvSpPr/>
            <p:nvPr/>
          </p:nvSpPr>
          <p:spPr>
            <a:xfrm>
              <a:off x="-1" y="-1"/>
              <a:ext cx="1294464" cy="97079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57" name="Google Shape;157;p4"/>
            <p:cNvSpPr/>
            <p:nvPr/>
          </p:nvSpPr>
          <p:spPr>
            <a:xfrm>
              <a:off x="336582" y="-1"/>
              <a:ext cx="1294464" cy="97079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58" name="Google Shape;158;p4"/>
            <p:cNvSpPr/>
            <p:nvPr/>
          </p:nvSpPr>
          <p:spPr>
            <a:xfrm>
              <a:off x="673165" y="-1"/>
              <a:ext cx="1294464" cy="97079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59" name="Google Shape;159;p4"/>
            <p:cNvSpPr/>
            <p:nvPr/>
          </p:nvSpPr>
          <p:spPr>
            <a:xfrm>
              <a:off x="993856" y="-1"/>
              <a:ext cx="1294464" cy="97079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60" name="Google Shape;160;p4"/>
            <p:cNvSpPr/>
            <p:nvPr/>
          </p:nvSpPr>
          <p:spPr>
            <a:xfrm>
              <a:off x="1330439" y="-1"/>
              <a:ext cx="1294464" cy="97079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sp>
        <p:nvSpPr>
          <p:cNvPr id="161" name="Google Shape;161;p4"/>
          <p:cNvSpPr txBox="1"/>
          <p:nvPr/>
        </p:nvSpPr>
        <p:spPr>
          <a:xfrm>
            <a:off x="2325196" y="6134057"/>
            <a:ext cx="7094432" cy="413864"/>
          </a:xfrm>
          <a:prstGeom prst="rect">
            <a:avLst/>
          </a:prstGeom>
          <a:noFill/>
          <a:ln>
            <a:noFill/>
          </a:ln>
        </p:spPr>
        <p:txBody>
          <a:bodyPr anchorCtr="0" anchor="t" bIns="45675" lIns="45675" spcFirstLastPara="1" rIns="45675" wrap="square" tIns="456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Helvetica Neue"/>
              <a:buNone/>
            </a:pPr>
            <a:r>
              <a:rPr b="1" i="0" lang="en-US" sz="21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Стадия продукта:</a:t>
            </a:r>
            <a:r>
              <a:rPr b="0" i="0" lang="en-US" sz="21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тестирование гипотез о технологии</a:t>
            </a:r>
            <a:endParaRPr/>
          </a:p>
        </p:txBody>
      </p:sp>
      <p:sp>
        <p:nvSpPr>
          <p:cNvPr id="162" name="Google Shape;162;p4"/>
          <p:cNvSpPr txBox="1"/>
          <p:nvPr/>
        </p:nvSpPr>
        <p:spPr>
          <a:xfrm>
            <a:off x="523746" y="1569653"/>
            <a:ext cx="3482700" cy="1385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675" lIns="45675" spcFirstLastPara="1" rIns="45675" wrap="square" tIns="456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Helvetica Neue"/>
              <a:buNone/>
            </a:pPr>
            <a:r>
              <a:rPr b="1" i="0" lang="en-US" sz="21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Свёрточная нейронная сеть, обученная на данных спектральной панорамы</a:t>
            </a:r>
            <a:endParaRPr/>
          </a:p>
        </p:txBody>
      </p:sp>
      <p:pic>
        <p:nvPicPr>
          <p:cNvPr descr="Google Shape;156;p13" id="163" name="Google Shape;163;p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783726" y="92590"/>
            <a:ext cx="994283" cy="99153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oogle Shape;157;p13" id="164" name="Google Shape;164;p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52399" y="4084388"/>
            <a:ext cx="11887202" cy="111442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oogle Shape;158;p13" id="165" name="Google Shape;165;p4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-1" y="4973990"/>
            <a:ext cx="12192001" cy="1143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" name="Google Shape;166;p4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426525" y="925550"/>
            <a:ext cx="4738262" cy="31588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5"/>
          <p:cNvSpPr/>
          <p:nvPr/>
        </p:nvSpPr>
        <p:spPr>
          <a:xfrm>
            <a:off x="281334" y="1796941"/>
            <a:ext cx="3970801" cy="3823201"/>
          </a:xfrm>
          <a:prstGeom prst="ellipse">
            <a:avLst/>
          </a:prstGeom>
          <a:solidFill>
            <a:srgbClr val="8218F6">
              <a:alpha val="40000"/>
            </a:srgbClr>
          </a:solidFill>
          <a:ln cap="flat" cmpd="sng" w="9525">
            <a:solidFill>
              <a:srgbClr val="D9D2E9">
                <a:alpha val="4000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alibri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2" name="Google Shape;172;p5"/>
          <p:cNvSpPr/>
          <p:nvPr/>
        </p:nvSpPr>
        <p:spPr>
          <a:xfrm>
            <a:off x="9906047" y="6347307"/>
            <a:ext cx="2307484" cy="529278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pSp>
        <p:nvGrpSpPr>
          <p:cNvPr id="173" name="Google Shape;173;p5"/>
          <p:cNvGrpSpPr/>
          <p:nvPr/>
        </p:nvGrpSpPr>
        <p:grpSpPr>
          <a:xfrm>
            <a:off x="-18524" y="6358525"/>
            <a:ext cx="542266" cy="506845"/>
            <a:chOff x="-1" y="0"/>
            <a:chExt cx="542264" cy="506843"/>
          </a:xfrm>
        </p:grpSpPr>
        <p:sp>
          <p:nvSpPr>
            <p:cNvPr id="174" name="Google Shape;174;p5"/>
            <p:cNvSpPr/>
            <p:nvPr/>
          </p:nvSpPr>
          <p:spPr>
            <a:xfrm>
              <a:off x="-1" y="0"/>
              <a:ext cx="542264" cy="506843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grpSp>
          <p:nvGrpSpPr>
            <p:cNvPr id="175" name="Google Shape;175;p5"/>
            <p:cNvGrpSpPr/>
            <p:nvPr/>
          </p:nvGrpSpPr>
          <p:grpSpPr>
            <a:xfrm>
              <a:off x="37055" y="121311"/>
              <a:ext cx="468152" cy="264217"/>
              <a:chOff x="0" y="0"/>
              <a:chExt cx="468151" cy="264215"/>
            </a:xfrm>
          </p:grpSpPr>
          <p:sp>
            <p:nvSpPr>
              <p:cNvPr id="176" name="Google Shape;176;p5"/>
              <p:cNvSpPr/>
              <p:nvPr/>
            </p:nvSpPr>
            <p:spPr>
              <a:xfrm>
                <a:off x="0" y="32555"/>
                <a:ext cx="468151" cy="199104"/>
              </a:xfrm>
              <a:prstGeom prst="rect">
                <a:avLst/>
              </a:prstGeom>
              <a:solidFill>
                <a:srgbClr val="FCAF17"/>
              </a:solidFill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SzPts val="1200"/>
                  <a:buFont typeface="Arial"/>
                  <a:buNone/>
                </a:pPr>
                <a:r>
                  <a:t/>
                </a:r>
                <a:endParaRPr b="0" i="0" sz="12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7" name="Google Shape;177;p5"/>
              <p:cNvSpPr txBox="1"/>
              <p:nvPr/>
            </p:nvSpPr>
            <p:spPr>
              <a:xfrm>
                <a:off x="0" y="0"/>
                <a:ext cx="468151" cy="26421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45675" lIns="45675" spcFirstLastPara="1" rIns="45675" wrap="square" tIns="45675">
                <a:sp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SzPts val="1200"/>
                  <a:buFont typeface="Arial"/>
                  <a:buNone/>
                </a:pPr>
                <a:r>
                  <a:rPr b="0" i="0" lang="en-US" sz="1200" u="none" cap="none" strike="noStrike"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rPr>
                  <a:t>4</a:t>
                </a:r>
                <a:endParaRPr/>
              </a:p>
            </p:txBody>
          </p:sp>
        </p:grpSp>
      </p:grpSp>
      <p:pic>
        <p:nvPicPr>
          <p:cNvPr descr="Google Shape;167;p14" id="178" name="Google Shape;178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938141" y="142067"/>
            <a:ext cx="994282" cy="78348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oogle Shape;168;p14" id="179" name="Google Shape;179;p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431987" y="6485244"/>
            <a:ext cx="1255602" cy="226255"/>
          </a:xfrm>
          <a:prstGeom prst="rect">
            <a:avLst/>
          </a:prstGeom>
          <a:noFill/>
          <a:ln>
            <a:noFill/>
          </a:ln>
        </p:spPr>
      </p:pic>
      <p:sp>
        <p:nvSpPr>
          <p:cNvPr id="180" name="Google Shape;180;p5"/>
          <p:cNvSpPr txBox="1"/>
          <p:nvPr/>
        </p:nvSpPr>
        <p:spPr>
          <a:xfrm>
            <a:off x="523744" y="148819"/>
            <a:ext cx="1973402" cy="46351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75" lIns="45675" spcFirstLastPara="1" rIns="45675" wrap="square" tIns="456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500"/>
              <a:buFont typeface="Helvetica Neue"/>
              <a:buNone/>
            </a:pPr>
            <a:r>
              <a:rPr b="0" i="0" lang="en-US" sz="2500" u="none" cap="none" strike="noStrike">
                <a:solidFill>
                  <a:srgbClr val="8F00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Рынок</a:t>
            </a:r>
            <a:endParaRPr/>
          </a:p>
        </p:txBody>
      </p:sp>
      <p:grpSp>
        <p:nvGrpSpPr>
          <p:cNvPr id="181" name="Google Shape;181;p5"/>
          <p:cNvGrpSpPr/>
          <p:nvPr/>
        </p:nvGrpSpPr>
        <p:grpSpPr>
          <a:xfrm>
            <a:off x="-2" y="692499"/>
            <a:ext cx="2624906" cy="97080"/>
            <a:chOff x="-1" y="-1"/>
            <a:chExt cx="2624904" cy="97079"/>
          </a:xfrm>
        </p:grpSpPr>
        <p:sp>
          <p:nvSpPr>
            <p:cNvPr id="182" name="Google Shape;182;p5"/>
            <p:cNvSpPr/>
            <p:nvPr/>
          </p:nvSpPr>
          <p:spPr>
            <a:xfrm>
              <a:off x="-1" y="-1"/>
              <a:ext cx="1294464" cy="97079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83" name="Google Shape;183;p5"/>
            <p:cNvSpPr/>
            <p:nvPr/>
          </p:nvSpPr>
          <p:spPr>
            <a:xfrm>
              <a:off x="336582" y="-1"/>
              <a:ext cx="1294464" cy="97079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84" name="Google Shape;184;p5"/>
            <p:cNvSpPr/>
            <p:nvPr/>
          </p:nvSpPr>
          <p:spPr>
            <a:xfrm>
              <a:off x="673165" y="-1"/>
              <a:ext cx="1294464" cy="97079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85" name="Google Shape;185;p5"/>
            <p:cNvSpPr/>
            <p:nvPr/>
          </p:nvSpPr>
          <p:spPr>
            <a:xfrm>
              <a:off x="993856" y="-1"/>
              <a:ext cx="1294464" cy="97079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86" name="Google Shape;186;p5"/>
            <p:cNvSpPr/>
            <p:nvPr/>
          </p:nvSpPr>
          <p:spPr>
            <a:xfrm>
              <a:off x="1330439" y="-1"/>
              <a:ext cx="1294464" cy="97079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sp>
        <p:nvSpPr>
          <p:cNvPr id="187" name="Google Shape;187;p5"/>
          <p:cNvSpPr txBox="1"/>
          <p:nvPr/>
        </p:nvSpPr>
        <p:spPr>
          <a:xfrm>
            <a:off x="4035156" y="5410996"/>
            <a:ext cx="6731253" cy="413865"/>
          </a:xfrm>
          <a:prstGeom prst="rect">
            <a:avLst/>
          </a:prstGeom>
          <a:noFill/>
          <a:ln>
            <a:noFill/>
          </a:ln>
        </p:spPr>
        <p:txBody>
          <a:bodyPr anchorCtr="0" anchor="t" bIns="45675" lIns="45675" spcFirstLastPara="1" rIns="45675" wrap="square" tIns="456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Helvetica Neue"/>
              <a:buNone/>
            </a:pPr>
            <a:r>
              <a:rPr b="1" i="0" lang="en-US" sz="21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География рынка: </a:t>
            </a:r>
            <a:r>
              <a:rPr b="0" i="0" lang="en-US" sz="21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Россия и страны СНГ</a:t>
            </a:r>
            <a:endParaRPr/>
          </a:p>
        </p:txBody>
      </p:sp>
      <p:pic>
        <p:nvPicPr>
          <p:cNvPr descr="Google Shape;178;p14" id="188" name="Google Shape;188;p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783726" y="78247"/>
            <a:ext cx="994283" cy="991530"/>
          </a:xfrm>
          <a:prstGeom prst="rect">
            <a:avLst/>
          </a:prstGeom>
          <a:noFill/>
          <a:ln>
            <a:noFill/>
          </a:ln>
        </p:spPr>
      </p:pic>
      <p:sp>
        <p:nvSpPr>
          <p:cNvPr id="189" name="Google Shape;189;p5"/>
          <p:cNvSpPr/>
          <p:nvPr/>
        </p:nvSpPr>
        <p:spPr>
          <a:xfrm>
            <a:off x="781134" y="2535841"/>
            <a:ext cx="2988301" cy="3084301"/>
          </a:xfrm>
          <a:prstGeom prst="ellipse">
            <a:avLst/>
          </a:prstGeom>
          <a:solidFill>
            <a:srgbClr val="8218F6">
              <a:alpha val="39607"/>
            </a:srgbClr>
          </a:solidFill>
          <a:ln cap="flat" cmpd="sng" w="9525">
            <a:solidFill>
              <a:srgbClr val="B4A7D6">
                <a:alpha val="39607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alibri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0" name="Google Shape;190;p5"/>
          <p:cNvSpPr/>
          <p:nvPr/>
        </p:nvSpPr>
        <p:spPr>
          <a:xfrm>
            <a:off x="1029684" y="3289741"/>
            <a:ext cx="2491201" cy="2330401"/>
          </a:xfrm>
          <a:prstGeom prst="ellipse">
            <a:avLst/>
          </a:prstGeom>
          <a:solidFill>
            <a:srgbClr val="8318F5"/>
          </a:solidFill>
          <a:ln cap="flat" cmpd="sng" w="9525">
            <a:solidFill>
              <a:srgbClr val="8E7CC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alibri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91" name="Google Shape;191;p5"/>
          <p:cNvCxnSpPr/>
          <p:nvPr/>
        </p:nvCxnSpPr>
        <p:spPr>
          <a:xfrm flipH="1" rot="10800000">
            <a:off x="2748234" y="1785736"/>
            <a:ext cx="1971442" cy="434056"/>
          </a:xfrm>
          <a:prstGeom prst="straightConnector1">
            <a:avLst/>
          </a:prstGeom>
          <a:noFill/>
          <a:ln cap="flat" cmpd="sng" w="19050">
            <a:solidFill>
              <a:srgbClr val="F3B03D"/>
            </a:solidFill>
            <a:prstDash val="solid"/>
            <a:round/>
            <a:headEnd len="med" w="med" type="stealth"/>
            <a:tailEnd len="sm" w="sm" type="none"/>
          </a:ln>
        </p:spPr>
      </p:cxnSp>
      <p:sp>
        <p:nvSpPr>
          <p:cNvPr id="192" name="Google Shape;192;p5"/>
          <p:cNvSpPr/>
          <p:nvPr/>
        </p:nvSpPr>
        <p:spPr>
          <a:xfrm>
            <a:off x="2843334" y="2670835"/>
            <a:ext cx="1909179" cy="214404"/>
          </a:xfrm>
          <a:custGeom>
            <a:rect b="b" l="l" r="r" t="t"/>
            <a:pathLst>
              <a:path extrusionOk="0" h="21600" w="21600">
                <a:moveTo>
                  <a:pt x="0" y="21600"/>
                </a:moveTo>
                <a:lnTo>
                  <a:pt x="21600" y="0"/>
                </a:lnTo>
              </a:path>
            </a:pathLst>
          </a:custGeom>
          <a:noFill/>
          <a:ln cap="flat" cmpd="sng" w="19050">
            <a:solidFill>
              <a:srgbClr val="F3B03D"/>
            </a:solidFill>
            <a:prstDash val="solid"/>
            <a:round/>
            <a:headEnd len="med" w="med" type="stealth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93" name="Google Shape;193;p5"/>
          <p:cNvCxnSpPr/>
          <p:nvPr/>
        </p:nvCxnSpPr>
        <p:spPr>
          <a:xfrm>
            <a:off x="2843334" y="3818916"/>
            <a:ext cx="1783290" cy="1"/>
          </a:xfrm>
          <a:prstGeom prst="straightConnector1">
            <a:avLst/>
          </a:prstGeom>
          <a:noFill/>
          <a:ln cap="flat" cmpd="sng" w="19050">
            <a:solidFill>
              <a:srgbClr val="F3B03D"/>
            </a:solidFill>
            <a:prstDash val="solid"/>
            <a:round/>
            <a:headEnd len="med" w="med" type="stealth"/>
            <a:tailEnd len="sm" w="sm" type="none"/>
          </a:ln>
        </p:spPr>
      </p:cxnSp>
      <p:sp>
        <p:nvSpPr>
          <p:cNvPr id="194" name="Google Shape;194;p5"/>
          <p:cNvSpPr txBox="1"/>
          <p:nvPr/>
        </p:nvSpPr>
        <p:spPr>
          <a:xfrm>
            <a:off x="7984489" y="2088580"/>
            <a:ext cx="3650125" cy="2662034"/>
          </a:xfrm>
          <a:prstGeom prst="rect">
            <a:avLst/>
          </a:prstGeom>
          <a:noFill/>
          <a:ln>
            <a:noFill/>
          </a:ln>
        </p:spPr>
        <p:txBody>
          <a:bodyPr anchorCtr="0" anchor="t" bIns="45675" lIns="45675" spcFirstLastPara="1" rIns="45675" wrap="square" tIns="456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Helvetica Neue"/>
              <a:buNone/>
            </a:pPr>
            <a:r>
              <a:rPr b="1" i="0" lang="en-US" sz="21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Драйверы роста: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Helvetica Neue"/>
              <a:buNone/>
            </a:pPr>
            <a:r>
              <a:t/>
            </a:r>
            <a:endParaRPr b="1" i="0" sz="21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Helvetica Neue"/>
              <a:buNone/>
            </a:pPr>
            <a:r>
              <a:rPr b="0" i="0" lang="en-US" sz="21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Растущий рынок x2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Helvetica Neue"/>
              <a:buNone/>
            </a:pPr>
            <a:r>
              <a:t/>
            </a:r>
            <a:endParaRPr b="0" i="0" sz="21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Helvetica Neue"/>
              <a:buNone/>
            </a:pPr>
            <a:r>
              <a:rPr b="0" i="0" lang="en-US" sz="21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Курс на повсеместное использование нейронных сетей для удержания рынка и получения субсидий</a:t>
            </a:r>
            <a:endParaRPr/>
          </a:p>
        </p:txBody>
      </p:sp>
      <p:sp>
        <p:nvSpPr>
          <p:cNvPr id="195" name="Google Shape;195;p5"/>
          <p:cNvSpPr txBox="1"/>
          <p:nvPr/>
        </p:nvSpPr>
        <p:spPr>
          <a:xfrm>
            <a:off x="1802334" y="1917444"/>
            <a:ext cx="945901" cy="60469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00" lIns="91400" spcFirstLastPara="1" rIns="91400" wrap="square" tIns="914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Helvetica Neue"/>
              <a:buNone/>
            </a:pPr>
            <a:r>
              <a:rPr b="0" i="0" lang="en-US" sz="2800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TAM</a:t>
            </a:r>
            <a:endParaRPr/>
          </a:p>
        </p:txBody>
      </p:sp>
      <p:sp>
        <p:nvSpPr>
          <p:cNvPr id="196" name="Google Shape;196;p5"/>
          <p:cNvSpPr txBox="1"/>
          <p:nvPr/>
        </p:nvSpPr>
        <p:spPr>
          <a:xfrm>
            <a:off x="1802334" y="2641344"/>
            <a:ext cx="1041001" cy="60469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00" lIns="91400" spcFirstLastPara="1" rIns="91400" wrap="square" tIns="914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Helvetica Neue"/>
              <a:buNone/>
            </a:pPr>
            <a:r>
              <a:rPr b="0" i="0" lang="en-US" sz="2800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SAM</a:t>
            </a:r>
            <a:endParaRPr/>
          </a:p>
        </p:txBody>
      </p:sp>
      <p:sp>
        <p:nvSpPr>
          <p:cNvPr id="197" name="Google Shape;197;p5"/>
          <p:cNvSpPr txBox="1"/>
          <p:nvPr/>
        </p:nvSpPr>
        <p:spPr>
          <a:xfrm>
            <a:off x="1802334" y="3516569"/>
            <a:ext cx="1041001" cy="60469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00" lIns="91400" spcFirstLastPara="1" rIns="91400" wrap="square" tIns="914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Helvetica Neue"/>
              <a:buNone/>
            </a:pPr>
            <a:r>
              <a:rPr b="0" i="0" lang="en-US" sz="2800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SOM</a:t>
            </a:r>
            <a:endParaRPr/>
          </a:p>
        </p:txBody>
      </p:sp>
      <p:cxnSp>
        <p:nvCxnSpPr>
          <p:cNvPr id="198" name="Google Shape;198;p5"/>
          <p:cNvCxnSpPr/>
          <p:nvPr/>
        </p:nvCxnSpPr>
        <p:spPr>
          <a:xfrm flipH="1" rot="10800000">
            <a:off x="7647520" y="1750008"/>
            <a:ext cx="1" cy="3357984"/>
          </a:xfrm>
          <a:prstGeom prst="straightConnector1">
            <a:avLst/>
          </a:prstGeom>
          <a:noFill/>
          <a:ln cap="flat" cmpd="sng" w="19050">
            <a:solidFill>
              <a:srgbClr val="F3B03D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99" name="Google Shape;199;p5"/>
          <p:cNvSpPr txBox="1"/>
          <p:nvPr/>
        </p:nvSpPr>
        <p:spPr>
          <a:xfrm>
            <a:off x="4719676" y="1501950"/>
            <a:ext cx="23649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675" lIns="45675" spcFirstLastPara="1" rIns="45675" wrap="square" tIns="456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Helvetica Neue"/>
              <a:buNone/>
            </a:pPr>
            <a:r>
              <a:rPr b="1" lang="en-US" sz="2100">
                <a:latin typeface="Helvetica Neue"/>
                <a:ea typeface="Helvetica Neue"/>
                <a:cs typeface="Helvetica Neue"/>
                <a:sym typeface="Helvetica Neue"/>
              </a:rPr>
              <a:t>2.8 млрд руб.</a:t>
            </a:r>
            <a:endParaRPr/>
          </a:p>
        </p:txBody>
      </p:sp>
      <p:sp>
        <p:nvSpPr>
          <p:cNvPr id="200" name="Google Shape;200;p5"/>
          <p:cNvSpPr txBox="1"/>
          <p:nvPr/>
        </p:nvSpPr>
        <p:spPr>
          <a:xfrm>
            <a:off x="4832650" y="2469750"/>
            <a:ext cx="18480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675" lIns="45675" spcFirstLastPara="1" rIns="45675" wrap="square" tIns="456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Helvetica Neue"/>
              <a:buNone/>
            </a:pPr>
            <a:r>
              <a:rPr b="1" lang="en-US" sz="2100">
                <a:latin typeface="Helvetica Neue"/>
                <a:ea typeface="Helvetica Neue"/>
                <a:cs typeface="Helvetica Neue"/>
                <a:sym typeface="Helvetica Neue"/>
              </a:rPr>
              <a:t>840 млн руб.</a:t>
            </a:r>
            <a:endParaRPr/>
          </a:p>
        </p:txBody>
      </p:sp>
      <p:sp>
        <p:nvSpPr>
          <p:cNvPr id="201" name="Google Shape;201;p5"/>
          <p:cNvSpPr txBox="1"/>
          <p:nvPr/>
        </p:nvSpPr>
        <p:spPr>
          <a:xfrm>
            <a:off x="4767375" y="3611175"/>
            <a:ext cx="16110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675" lIns="45675" spcFirstLastPara="1" rIns="45675" wrap="square" tIns="456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Helvetica Neue"/>
              <a:buNone/>
            </a:pPr>
            <a:r>
              <a:rPr b="1" lang="en-US" sz="2100">
                <a:latin typeface="Helvetica Neue"/>
                <a:ea typeface="Helvetica Neue"/>
                <a:cs typeface="Helvetica Neue"/>
                <a:sym typeface="Helvetica Neue"/>
              </a:rPr>
              <a:t>84 млн руб.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6"/>
          <p:cNvSpPr/>
          <p:nvPr/>
        </p:nvSpPr>
        <p:spPr>
          <a:xfrm>
            <a:off x="9906047" y="6347307"/>
            <a:ext cx="2307484" cy="529278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pSp>
        <p:nvGrpSpPr>
          <p:cNvPr id="207" name="Google Shape;207;p6"/>
          <p:cNvGrpSpPr/>
          <p:nvPr/>
        </p:nvGrpSpPr>
        <p:grpSpPr>
          <a:xfrm>
            <a:off x="-18524" y="6358525"/>
            <a:ext cx="542266" cy="506845"/>
            <a:chOff x="-1" y="0"/>
            <a:chExt cx="542264" cy="506843"/>
          </a:xfrm>
        </p:grpSpPr>
        <p:sp>
          <p:nvSpPr>
            <p:cNvPr id="208" name="Google Shape;208;p6"/>
            <p:cNvSpPr/>
            <p:nvPr/>
          </p:nvSpPr>
          <p:spPr>
            <a:xfrm>
              <a:off x="-1" y="0"/>
              <a:ext cx="542264" cy="506843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grpSp>
          <p:nvGrpSpPr>
            <p:cNvPr id="209" name="Google Shape;209;p6"/>
            <p:cNvGrpSpPr/>
            <p:nvPr/>
          </p:nvGrpSpPr>
          <p:grpSpPr>
            <a:xfrm>
              <a:off x="37055" y="121311"/>
              <a:ext cx="468152" cy="264217"/>
              <a:chOff x="0" y="0"/>
              <a:chExt cx="468151" cy="264215"/>
            </a:xfrm>
          </p:grpSpPr>
          <p:sp>
            <p:nvSpPr>
              <p:cNvPr id="210" name="Google Shape;210;p6"/>
              <p:cNvSpPr/>
              <p:nvPr/>
            </p:nvSpPr>
            <p:spPr>
              <a:xfrm>
                <a:off x="0" y="32555"/>
                <a:ext cx="468151" cy="199104"/>
              </a:xfrm>
              <a:prstGeom prst="rect">
                <a:avLst/>
              </a:prstGeom>
              <a:solidFill>
                <a:srgbClr val="FCAF17"/>
              </a:solidFill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SzPts val="1200"/>
                  <a:buFont typeface="Arial"/>
                  <a:buNone/>
                </a:pPr>
                <a:r>
                  <a:t/>
                </a:r>
                <a:endParaRPr b="0" i="0" sz="12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1" name="Google Shape;211;p6"/>
              <p:cNvSpPr txBox="1"/>
              <p:nvPr/>
            </p:nvSpPr>
            <p:spPr>
              <a:xfrm>
                <a:off x="0" y="0"/>
                <a:ext cx="468151" cy="26421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45675" lIns="45675" spcFirstLastPara="1" rIns="45675" wrap="square" tIns="45675">
                <a:sp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SzPts val="1200"/>
                  <a:buFont typeface="Arial"/>
                  <a:buNone/>
                </a:pPr>
                <a:r>
                  <a:rPr b="0" i="0" lang="en-US" sz="1200" u="none" cap="none" strike="noStrike"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rPr>
                  <a:t>5</a:t>
                </a:r>
                <a:endParaRPr/>
              </a:p>
            </p:txBody>
          </p:sp>
        </p:grpSp>
      </p:grpSp>
      <p:pic>
        <p:nvPicPr>
          <p:cNvPr descr="Google Shape;198;p15" id="212" name="Google Shape;212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938141" y="142067"/>
            <a:ext cx="994282" cy="78348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oogle Shape;199;p15" id="213" name="Google Shape;213;p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431987" y="6485244"/>
            <a:ext cx="1255602" cy="226255"/>
          </a:xfrm>
          <a:prstGeom prst="rect">
            <a:avLst/>
          </a:prstGeom>
          <a:noFill/>
          <a:ln>
            <a:noFill/>
          </a:ln>
        </p:spPr>
      </p:pic>
      <p:sp>
        <p:nvSpPr>
          <p:cNvPr id="214" name="Google Shape;214;p6"/>
          <p:cNvSpPr txBox="1"/>
          <p:nvPr/>
        </p:nvSpPr>
        <p:spPr>
          <a:xfrm>
            <a:off x="523747" y="148819"/>
            <a:ext cx="2525100" cy="46351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75" lIns="45675" spcFirstLastPara="1" rIns="45675" wrap="square" tIns="456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500"/>
              <a:buFont typeface="Helvetica Neue"/>
              <a:buNone/>
            </a:pPr>
            <a:r>
              <a:rPr b="0" i="0" lang="en-US" sz="2500" u="none" cap="none" strike="noStrike">
                <a:solidFill>
                  <a:srgbClr val="8F00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Конкуренты</a:t>
            </a:r>
            <a:endParaRPr/>
          </a:p>
        </p:txBody>
      </p:sp>
      <p:grpSp>
        <p:nvGrpSpPr>
          <p:cNvPr id="215" name="Google Shape;215;p6"/>
          <p:cNvGrpSpPr/>
          <p:nvPr/>
        </p:nvGrpSpPr>
        <p:grpSpPr>
          <a:xfrm>
            <a:off x="-2" y="692499"/>
            <a:ext cx="2624906" cy="97080"/>
            <a:chOff x="-1" y="-1"/>
            <a:chExt cx="2624904" cy="97079"/>
          </a:xfrm>
        </p:grpSpPr>
        <p:sp>
          <p:nvSpPr>
            <p:cNvPr id="216" name="Google Shape;216;p6"/>
            <p:cNvSpPr/>
            <p:nvPr/>
          </p:nvSpPr>
          <p:spPr>
            <a:xfrm>
              <a:off x="-1" y="-1"/>
              <a:ext cx="1294464" cy="97079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17" name="Google Shape;217;p6"/>
            <p:cNvSpPr/>
            <p:nvPr/>
          </p:nvSpPr>
          <p:spPr>
            <a:xfrm>
              <a:off x="336582" y="-1"/>
              <a:ext cx="1294464" cy="97079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18" name="Google Shape;218;p6"/>
            <p:cNvSpPr/>
            <p:nvPr/>
          </p:nvSpPr>
          <p:spPr>
            <a:xfrm>
              <a:off x="673165" y="-1"/>
              <a:ext cx="1294464" cy="97079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19" name="Google Shape;219;p6"/>
            <p:cNvSpPr/>
            <p:nvPr/>
          </p:nvSpPr>
          <p:spPr>
            <a:xfrm>
              <a:off x="993856" y="-1"/>
              <a:ext cx="1294464" cy="97079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20" name="Google Shape;220;p6"/>
            <p:cNvSpPr/>
            <p:nvPr/>
          </p:nvSpPr>
          <p:spPr>
            <a:xfrm>
              <a:off x="1330439" y="-1"/>
              <a:ext cx="1294464" cy="97079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pic>
        <p:nvPicPr>
          <p:cNvPr descr="Google Shape;210;p15" id="221" name="Google Shape;221;p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783726" y="80283"/>
            <a:ext cx="994283" cy="99153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22" name="Google Shape;222;p6"/>
          <p:cNvGrpSpPr/>
          <p:nvPr/>
        </p:nvGrpSpPr>
        <p:grpSpPr>
          <a:xfrm>
            <a:off x="32625" y="1367538"/>
            <a:ext cx="11989106" cy="4676283"/>
            <a:chOff x="0" y="0"/>
            <a:chExt cx="11437804" cy="4253100"/>
          </a:xfrm>
        </p:grpSpPr>
        <p:sp>
          <p:nvSpPr>
            <p:cNvPr id="223" name="Google Shape;223;p6"/>
            <p:cNvSpPr/>
            <p:nvPr/>
          </p:nvSpPr>
          <p:spPr>
            <a:xfrm>
              <a:off x="6212404" y="0"/>
              <a:ext cx="5225400" cy="4253100"/>
            </a:xfrm>
            <a:prstGeom prst="roundRect">
              <a:avLst>
                <a:gd fmla="val 10317" name="adj"/>
              </a:avLst>
            </a:prstGeom>
            <a:solidFill>
              <a:srgbClr val="8318F5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4" name="Google Shape;224;p6"/>
            <p:cNvSpPr/>
            <p:nvPr/>
          </p:nvSpPr>
          <p:spPr>
            <a:xfrm>
              <a:off x="10357835" y="925104"/>
              <a:ext cx="365560" cy="365560"/>
            </a:xfrm>
            <a:prstGeom prst="ellipse">
              <a:avLst/>
            </a:prstGeom>
            <a:solidFill>
              <a:srgbClr val="000000"/>
            </a:solidFill>
            <a:ln cap="flat" cmpd="sng" w="254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5" name="Google Shape;225;p6"/>
            <p:cNvSpPr/>
            <p:nvPr/>
          </p:nvSpPr>
          <p:spPr>
            <a:xfrm>
              <a:off x="4061292" y="0"/>
              <a:ext cx="1645013" cy="4253046"/>
            </a:xfrm>
            <a:prstGeom prst="roundRect">
              <a:avLst>
                <a:gd fmla="val 16667" name="adj"/>
              </a:avLst>
            </a:prstGeom>
            <a:solidFill>
              <a:srgbClr val="8318F5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6" name="Google Shape;226;p6"/>
            <p:cNvSpPr txBox="1"/>
            <p:nvPr/>
          </p:nvSpPr>
          <p:spPr>
            <a:xfrm>
              <a:off x="6509613" y="107151"/>
              <a:ext cx="1180200" cy="487800"/>
            </a:xfrm>
            <a:prstGeom prst="rect">
              <a:avLst/>
            </a:prstGeom>
            <a:solidFill>
              <a:srgbClr val="8318F5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2100"/>
                <a:buFont typeface="Helvetica Neue"/>
                <a:buNone/>
              </a:pPr>
              <a:r>
                <a:rPr b="1" lang="en-US" sz="2100">
                  <a:solidFill>
                    <a:srgbClr val="FFFFFF"/>
                  </a:solidFill>
                  <a:latin typeface="Helvetica Neue"/>
                  <a:ea typeface="Helvetica Neue"/>
                  <a:cs typeface="Helvetica Neue"/>
                  <a:sym typeface="Helvetica Neue"/>
                </a:rPr>
                <a:t>Random forest</a:t>
              </a:r>
              <a:endParaRPr/>
            </a:p>
          </p:txBody>
        </p:sp>
        <p:sp>
          <p:nvSpPr>
            <p:cNvPr id="227" name="Google Shape;227;p6"/>
            <p:cNvSpPr txBox="1"/>
            <p:nvPr/>
          </p:nvSpPr>
          <p:spPr>
            <a:xfrm>
              <a:off x="7939408" y="100584"/>
              <a:ext cx="1771500" cy="501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2100"/>
                <a:buFont typeface="Helvetica Neue"/>
                <a:buNone/>
              </a:pPr>
              <a:r>
                <a:rPr b="1" lang="en-US" sz="2100">
                  <a:solidFill>
                    <a:srgbClr val="FFFFFF"/>
                  </a:solidFill>
                  <a:latin typeface="Helvetica Neue"/>
                  <a:ea typeface="Helvetica Neue"/>
                  <a:cs typeface="Helvetica Neue"/>
                  <a:sym typeface="Helvetica Neue"/>
                </a:rPr>
                <a:t>KNN</a:t>
              </a:r>
              <a:endParaRPr/>
            </a:p>
          </p:txBody>
        </p:sp>
        <p:sp>
          <p:nvSpPr>
            <p:cNvPr id="228" name="Google Shape;228;p6"/>
            <p:cNvSpPr txBox="1"/>
            <p:nvPr/>
          </p:nvSpPr>
          <p:spPr>
            <a:xfrm>
              <a:off x="9960513" y="52001"/>
              <a:ext cx="1160400" cy="697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2100"/>
                <a:buFont typeface="Helvetica Neue"/>
                <a:buNone/>
              </a:pPr>
              <a:r>
                <a:rPr b="1" lang="en-US" sz="1300">
                  <a:solidFill>
                    <a:srgbClr val="FFFFFF"/>
                  </a:solidFill>
                  <a:latin typeface="Helvetica Neue"/>
                  <a:ea typeface="Helvetica Neue"/>
                  <a:cs typeface="Helvetica Neue"/>
                  <a:sym typeface="Helvetica Neue"/>
                </a:rPr>
                <a:t>Собственный алгоритм</a:t>
              </a:r>
              <a:endParaRPr sz="600"/>
            </a:p>
          </p:txBody>
        </p:sp>
        <p:sp>
          <p:nvSpPr>
            <p:cNvPr id="229" name="Google Shape;229;p6"/>
            <p:cNvSpPr/>
            <p:nvPr/>
          </p:nvSpPr>
          <p:spPr>
            <a:xfrm>
              <a:off x="8642271" y="1800519"/>
              <a:ext cx="365560" cy="365560"/>
            </a:xfrm>
            <a:prstGeom prst="ellipse">
              <a:avLst/>
            </a:prstGeom>
            <a:solidFill>
              <a:srgbClr val="000000"/>
            </a:solidFill>
            <a:ln cap="flat" cmpd="sng" w="254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0" name="Google Shape;230;p6"/>
            <p:cNvSpPr txBox="1"/>
            <p:nvPr/>
          </p:nvSpPr>
          <p:spPr>
            <a:xfrm>
              <a:off x="4208789" y="126998"/>
              <a:ext cx="1356936" cy="54774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2100"/>
                <a:buFont typeface="Helvetica Neue"/>
                <a:buNone/>
              </a:pPr>
              <a:r>
                <a:rPr b="1" i="0" lang="en-US" sz="2100" u="none" cap="none" strike="noStrike">
                  <a:solidFill>
                    <a:srgbClr val="FFFFFF"/>
                  </a:solidFill>
                  <a:latin typeface="Helvetica Neue"/>
                  <a:ea typeface="Helvetica Neue"/>
                  <a:cs typeface="Helvetica Neue"/>
                  <a:sym typeface="Helvetica Neue"/>
                </a:rPr>
                <a:t>REDSPb</a:t>
              </a:r>
              <a:endParaRPr/>
            </a:p>
          </p:txBody>
        </p:sp>
        <p:sp>
          <p:nvSpPr>
            <p:cNvPr id="231" name="Google Shape;231;p6"/>
            <p:cNvSpPr txBox="1"/>
            <p:nvPr/>
          </p:nvSpPr>
          <p:spPr>
            <a:xfrm>
              <a:off x="0" y="857276"/>
              <a:ext cx="3875967" cy="86417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45700" spcFirstLastPara="1" rIns="45700" wrap="square" tIns="45700">
              <a:noAutofit/>
            </a:bodyPr>
            <a:lstStyle/>
            <a:p>
              <a:pPr indent="0" lvl="0" marL="0" marR="0" rtl="0" algn="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35353"/>
                </a:buClr>
                <a:buSzPts val="2000"/>
                <a:buFont typeface="Arial"/>
                <a:buNone/>
              </a:pPr>
              <a:r>
                <a:rPr b="0" i="0" lang="en-US" sz="20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Необходима постоянная </a:t>
              </a:r>
              <a:endPara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35353"/>
                </a:buClr>
                <a:buSzPts val="2000"/>
                <a:buFont typeface="Arial"/>
                <a:buNone/>
              </a:pPr>
              <a:r>
                <a:rPr b="0" i="0" lang="en-US" sz="20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помощь человека </a:t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232" name="Google Shape;232;p6"/>
            <p:cNvSpPr/>
            <p:nvPr/>
          </p:nvSpPr>
          <p:spPr>
            <a:xfrm>
              <a:off x="4704477" y="925104"/>
              <a:ext cx="365560" cy="36556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3" name="Google Shape;233;p6"/>
            <p:cNvSpPr/>
            <p:nvPr/>
          </p:nvSpPr>
          <p:spPr>
            <a:xfrm>
              <a:off x="8642271" y="925104"/>
              <a:ext cx="365560" cy="365560"/>
            </a:xfrm>
            <a:prstGeom prst="ellipse">
              <a:avLst/>
            </a:prstGeom>
            <a:solidFill>
              <a:schemeClr val="lt1"/>
            </a:solidFill>
            <a:ln cap="flat" cmpd="sng" w="254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4" name="Google Shape;234;p6"/>
            <p:cNvSpPr txBox="1"/>
            <p:nvPr/>
          </p:nvSpPr>
          <p:spPr>
            <a:xfrm>
              <a:off x="1090703" y="1688438"/>
              <a:ext cx="2775300" cy="572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45700" spcFirstLastPara="1" rIns="45700" wrap="square" tIns="45700">
              <a:noAutofit/>
            </a:bodyPr>
            <a:lstStyle/>
            <a:p>
              <a:pPr indent="0" lvl="0" marL="0" marR="0" rtl="0" algn="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35353"/>
                </a:buClr>
                <a:buSzPts val="2000"/>
                <a:buFont typeface="Arial"/>
                <a:buNone/>
              </a:pPr>
              <a:r>
                <a:rPr lang="en-US" sz="2000">
                  <a:solidFill>
                    <a:schemeClr val="dk1"/>
                  </a:solidFill>
                </a:rPr>
                <a:t>Низкий уровень зашумленности</a:t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235" name="Google Shape;235;p6"/>
            <p:cNvSpPr/>
            <p:nvPr/>
          </p:nvSpPr>
          <p:spPr>
            <a:xfrm>
              <a:off x="10356212" y="1800519"/>
              <a:ext cx="365560" cy="365560"/>
            </a:xfrm>
            <a:prstGeom prst="ellipse">
              <a:avLst/>
            </a:prstGeom>
            <a:solidFill>
              <a:schemeClr val="lt1"/>
            </a:solidFill>
            <a:ln cap="flat" cmpd="sng" w="254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6" name="Google Shape;236;p6"/>
            <p:cNvSpPr/>
            <p:nvPr/>
          </p:nvSpPr>
          <p:spPr>
            <a:xfrm>
              <a:off x="6928328" y="1791707"/>
              <a:ext cx="365560" cy="365560"/>
            </a:xfrm>
            <a:prstGeom prst="ellipse">
              <a:avLst/>
            </a:prstGeom>
            <a:solidFill>
              <a:srgbClr val="000000"/>
            </a:solidFill>
            <a:ln cap="flat" cmpd="sng" w="254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7" name="Google Shape;237;p6"/>
            <p:cNvSpPr txBox="1"/>
            <p:nvPr/>
          </p:nvSpPr>
          <p:spPr>
            <a:xfrm>
              <a:off x="947768" y="2539221"/>
              <a:ext cx="3001800" cy="617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45700" spcFirstLastPara="1" rIns="45700" wrap="square" tIns="45700">
              <a:noAutofit/>
            </a:bodyPr>
            <a:lstStyle/>
            <a:p>
              <a:pPr indent="0" lvl="0" marL="0" marR="0" rtl="0" algn="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35353"/>
                </a:buClr>
                <a:buSzPts val="2000"/>
                <a:buFont typeface="Arial"/>
                <a:buNone/>
              </a:pPr>
              <a:r>
                <a:rPr lang="en-US" sz="2000">
                  <a:solidFill>
                    <a:schemeClr val="dk1"/>
                  </a:solidFill>
                </a:rPr>
                <a:t>Высокое качество обработки</a:t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238" name="Google Shape;238;p6"/>
            <p:cNvSpPr/>
            <p:nvPr/>
          </p:nvSpPr>
          <p:spPr>
            <a:xfrm>
              <a:off x="4704477" y="2667122"/>
              <a:ext cx="365560" cy="365561"/>
            </a:xfrm>
            <a:prstGeom prst="ellipse">
              <a:avLst/>
            </a:prstGeom>
            <a:solidFill>
              <a:schemeClr val="lt1"/>
            </a:solidFill>
            <a:ln cap="flat" cmpd="sng" w="254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9" name="Google Shape;239;p6"/>
            <p:cNvSpPr/>
            <p:nvPr/>
          </p:nvSpPr>
          <p:spPr>
            <a:xfrm>
              <a:off x="6928328" y="925104"/>
              <a:ext cx="365560" cy="365560"/>
            </a:xfrm>
            <a:prstGeom prst="ellipse">
              <a:avLst/>
            </a:prstGeom>
            <a:solidFill>
              <a:schemeClr val="lt1"/>
            </a:solidFill>
            <a:ln cap="flat" cmpd="sng" w="254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0" name="Google Shape;240;p6"/>
            <p:cNvSpPr/>
            <p:nvPr/>
          </p:nvSpPr>
          <p:spPr>
            <a:xfrm>
              <a:off x="8642271" y="2664985"/>
              <a:ext cx="365560" cy="365560"/>
            </a:xfrm>
            <a:prstGeom prst="ellipse">
              <a:avLst/>
            </a:prstGeom>
            <a:solidFill>
              <a:schemeClr val="dk1"/>
            </a:solidFill>
            <a:ln cap="flat" cmpd="sng" w="254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1" name="Google Shape;241;p6"/>
            <p:cNvSpPr/>
            <p:nvPr/>
          </p:nvSpPr>
          <p:spPr>
            <a:xfrm>
              <a:off x="6928328" y="2669718"/>
              <a:ext cx="365560" cy="365560"/>
            </a:xfrm>
            <a:prstGeom prst="ellipse">
              <a:avLst/>
            </a:prstGeom>
            <a:solidFill>
              <a:srgbClr val="000000"/>
            </a:solidFill>
            <a:ln cap="flat" cmpd="sng" w="254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2" name="Google Shape;242;p6"/>
            <p:cNvSpPr/>
            <p:nvPr/>
          </p:nvSpPr>
          <p:spPr>
            <a:xfrm>
              <a:off x="10356212" y="2667122"/>
              <a:ext cx="365560" cy="365561"/>
            </a:xfrm>
            <a:prstGeom prst="ellipse">
              <a:avLst/>
            </a:prstGeom>
            <a:solidFill>
              <a:srgbClr val="FFFFFF"/>
            </a:solidFill>
            <a:ln cap="flat" cmpd="sng" w="254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3" name="Google Shape;243;p6"/>
            <p:cNvSpPr txBox="1"/>
            <p:nvPr/>
          </p:nvSpPr>
          <p:spPr>
            <a:xfrm>
              <a:off x="530303" y="3510971"/>
              <a:ext cx="3419248" cy="57199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45700" spcFirstLastPara="1" rIns="45700" wrap="square" tIns="45700">
              <a:noAutofit/>
            </a:bodyPr>
            <a:lstStyle/>
            <a:p>
              <a:pPr indent="0" lvl="0" marL="0" marR="0" rtl="0" algn="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35353"/>
                </a:buClr>
                <a:buSzPts val="2000"/>
                <a:buFont typeface="Arial"/>
                <a:buNone/>
              </a:pPr>
              <a:r>
                <a:rPr b="0" i="0" lang="en-US" sz="20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Доступность</a:t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244" name="Google Shape;244;p6"/>
            <p:cNvSpPr/>
            <p:nvPr/>
          </p:nvSpPr>
          <p:spPr>
            <a:xfrm>
              <a:off x="4701018" y="3542537"/>
              <a:ext cx="365560" cy="365560"/>
            </a:xfrm>
            <a:prstGeom prst="ellipse">
              <a:avLst/>
            </a:prstGeom>
            <a:solidFill>
              <a:schemeClr val="lt1"/>
            </a:solidFill>
            <a:ln cap="flat" cmpd="sng" w="254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5" name="Google Shape;245;p6"/>
            <p:cNvSpPr/>
            <p:nvPr/>
          </p:nvSpPr>
          <p:spPr>
            <a:xfrm>
              <a:off x="10356212" y="3539933"/>
              <a:ext cx="365560" cy="365560"/>
            </a:xfrm>
            <a:prstGeom prst="ellipse">
              <a:avLst/>
            </a:prstGeom>
            <a:solidFill>
              <a:srgbClr val="000000"/>
            </a:solidFill>
            <a:ln cap="flat" cmpd="sng" w="254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6" name="Google Shape;246;p6"/>
            <p:cNvSpPr/>
            <p:nvPr/>
          </p:nvSpPr>
          <p:spPr>
            <a:xfrm>
              <a:off x="8637971" y="3539933"/>
              <a:ext cx="365560" cy="365560"/>
            </a:xfrm>
            <a:prstGeom prst="ellipse">
              <a:avLst/>
            </a:prstGeom>
            <a:solidFill>
              <a:srgbClr val="FFFFFF"/>
            </a:solidFill>
            <a:ln cap="flat" cmpd="sng" w="254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7" name="Google Shape;247;p6"/>
            <p:cNvSpPr/>
            <p:nvPr/>
          </p:nvSpPr>
          <p:spPr>
            <a:xfrm>
              <a:off x="6928328" y="3539933"/>
              <a:ext cx="365560" cy="365560"/>
            </a:xfrm>
            <a:prstGeom prst="ellipse">
              <a:avLst/>
            </a:prstGeom>
            <a:solidFill>
              <a:srgbClr val="FFFFFF"/>
            </a:solidFill>
            <a:ln cap="flat" cmpd="sng" w="254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8" name="Google Shape;248;p6"/>
            <p:cNvSpPr/>
            <p:nvPr/>
          </p:nvSpPr>
          <p:spPr>
            <a:xfrm>
              <a:off x="4701019" y="1736871"/>
              <a:ext cx="365560" cy="365560"/>
            </a:xfrm>
            <a:prstGeom prst="ellipse">
              <a:avLst/>
            </a:prstGeom>
            <a:solidFill>
              <a:schemeClr val="lt1"/>
            </a:solidFill>
            <a:ln cap="flat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7"/>
          <p:cNvSpPr/>
          <p:nvPr/>
        </p:nvSpPr>
        <p:spPr>
          <a:xfrm>
            <a:off x="9906047" y="6347307"/>
            <a:ext cx="2307484" cy="529278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pSp>
        <p:nvGrpSpPr>
          <p:cNvPr id="254" name="Google Shape;254;p7"/>
          <p:cNvGrpSpPr/>
          <p:nvPr/>
        </p:nvGrpSpPr>
        <p:grpSpPr>
          <a:xfrm>
            <a:off x="-18524" y="6358525"/>
            <a:ext cx="542266" cy="506845"/>
            <a:chOff x="-1" y="0"/>
            <a:chExt cx="542264" cy="506843"/>
          </a:xfrm>
        </p:grpSpPr>
        <p:sp>
          <p:nvSpPr>
            <p:cNvPr id="255" name="Google Shape;255;p7"/>
            <p:cNvSpPr/>
            <p:nvPr/>
          </p:nvSpPr>
          <p:spPr>
            <a:xfrm>
              <a:off x="-1" y="0"/>
              <a:ext cx="542264" cy="506843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grpSp>
          <p:nvGrpSpPr>
            <p:cNvPr id="256" name="Google Shape;256;p7"/>
            <p:cNvGrpSpPr/>
            <p:nvPr/>
          </p:nvGrpSpPr>
          <p:grpSpPr>
            <a:xfrm>
              <a:off x="37055" y="121311"/>
              <a:ext cx="468152" cy="264217"/>
              <a:chOff x="0" y="0"/>
              <a:chExt cx="468151" cy="264215"/>
            </a:xfrm>
          </p:grpSpPr>
          <p:sp>
            <p:nvSpPr>
              <p:cNvPr id="257" name="Google Shape;257;p7"/>
              <p:cNvSpPr/>
              <p:nvPr/>
            </p:nvSpPr>
            <p:spPr>
              <a:xfrm>
                <a:off x="0" y="32555"/>
                <a:ext cx="468151" cy="199104"/>
              </a:xfrm>
              <a:prstGeom prst="rect">
                <a:avLst/>
              </a:prstGeom>
              <a:solidFill>
                <a:srgbClr val="FCAF17"/>
              </a:solidFill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SzPts val="1200"/>
                  <a:buFont typeface="Arial"/>
                  <a:buNone/>
                </a:pPr>
                <a:r>
                  <a:t/>
                </a:r>
                <a:endParaRPr b="0" i="0" sz="12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8" name="Google Shape;258;p7"/>
              <p:cNvSpPr txBox="1"/>
              <p:nvPr/>
            </p:nvSpPr>
            <p:spPr>
              <a:xfrm>
                <a:off x="0" y="0"/>
                <a:ext cx="468151" cy="26421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45675" lIns="45675" spcFirstLastPara="1" rIns="45675" wrap="square" tIns="45675">
                <a:sp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SzPts val="1200"/>
                  <a:buFont typeface="Arial"/>
                  <a:buNone/>
                </a:pPr>
                <a:r>
                  <a:rPr b="0" i="0" lang="en-US" sz="1200" u="none" cap="none" strike="noStrike"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rPr>
                  <a:t>6</a:t>
                </a:r>
                <a:endParaRPr/>
              </a:p>
            </p:txBody>
          </p:sp>
        </p:grpSp>
      </p:grpSp>
      <p:pic>
        <p:nvPicPr>
          <p:cNvPr descr="Google Shape;219;p16" id="259" name="Google Shape;259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938141" y="142067"/>
            <a:ext cx="994282" cy="78348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oogle Shape;220;p16" id="260" name="Google Shape;260;p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431987" y="6485244"/>
            <a:ext cx="1255602" cy="226255"/>
          </a:xfrm>
          <a:prstGeom prst="rect">
            <a:avLst/>
          </a:prstGeom>
          <a:noFill/>
          <a:ln>
            <a:noFill/>
          </a:ln>
        </p:spPr>
      </p:pic>
      <p:sp>
        <p:nvSpPr>
          <p:cNvPr id="261" name="Google Shape;261;p7"/>
          <p:cNvSpPr txBox="1"/>
          <p:nvPr/>
        </p:nvSpPr>
        <p:spPr>
          <a:xfrm>
            <a:off x="523753" y="148819"/>
            <a:ext cx="2702700" cy="46351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75" lIns="45675" spcFirstLastPara="1" rIns="45675" wrap="square" tIns="456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500"/>
              <a:buFont typeface="Helvetica Neue"/>
              <a:buNone/>
            </a:pPr>
            <a:r>
              <a:rPr b="0" i="0" lang="en-US" sz="2500" u="none" cap="none" strike="noStrike">
                <a:solidFill>
                  <a:srgbClr val="8F00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Бизнес-модель</a:t>
            </a:r>
            <a:endParaRPr/>
          </a:p>
        </p:txBody>
      </p:sp>
      <p:grpSp>
        <p:nvGrpSpPr>
          <p:cNvPr id="262" name="Google Shape;262;p7"/>
          <p:cNvGrpSpPr/>
          <p:nvPr/>
        </p:nvGrpSpPr>
        <p:grpSpPr>
          <a:xfrm>
            <a:off x="-2" y="692499"/>
            <a:ext cx="2624906" cy="97080"/>
            <a:chOff x="-1" y="-1"/>
            <a:chExt cx="2624904" cy="97079"/>
          </a:xfrm>
        </p:grpSpPr>
        <p:sp>
          <p:nvSpPr>
            <p:cNvPr id="263" name="Google Shape;263;p7"/>
            <p:cNvSpPr/>
            <p:nvPr/>
          </p:nvSpPr>
          <p:spPr>
            <a:xfrm>
              <a:off x="-1" y="-1"/>
              <a:ext cx="1294464" cy="97079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64" name="Google Shape;264;p7"/>
            <p:cNvSpPr/>
            <p:nvPr/>
          </p:nvSpPr>
          <p:spPr>
            <a:xfrm>
              <a:off x="336582" y="-1"/>
              <a:ext cx="1294464" cy="97079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65" name="Google Shape;265;p7"/>
            <p:cNvSpPr/>
            <p:nvPr/>
          </p:nvSpPr>
          <p:spPr>
            <a:xfrm>
              <a:off x="673165" y="-1"/>
              <a:ext cx="1294464" cy="97079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66" name="Google Shape;266;p7"/>
            <p:cNvSpPr/>
            <p:nvPr/>
          </p:nvSpPr>
          <p:spPr>
            <a:xfrm>
              <a:off x="993856" y="-1"/>
              <a:ext cx="1294464" cy="97079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67" name="Google Shape;267;p7"/>
            <p:cNvSpPr/>
            <p:nvPr/>
          </p:nvSpPr>
          <p:spPr>
            <a:xfrm>
              <a:off x="1330439" y="-1"/>
              <a:ext cx="1294464" cy="97079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sp>
        <p:nvSpPr>
          <p:cNvPr id="268" name="Google Shape;268;p7"/>
          <p:cNvSpPr txBox="1"/>
          <p:nvPr/>
        </p:nvSpPr>
        <p:spPr>
          <a:xfrm>
            <a:off x="549675" y="1636942"/>
            <a:ext cx="10751700" cy="378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675" lIns="45675" spcFirstLastPara="1" rIns="45675" wrap="square" tIns="456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</a:pPr>
            <a:r>
              <a:rPr b="1" i="0" lang="en-US" sz="2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Модель монетизации:</a:t>
            </a:r>
            <a:r>
              <a:rPr b="0" i="0" lang="en-US" sz="2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продажа и ежегодное продление лицензий компаниям-потребителям технологии (B2B, B2G)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</a:pPr>
            <a:r>
              <a:rPr b="1" i="0" lang="en-US" sz="2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Каналы привлечения:</a:t>
            </a:r>
            <a:r>
              <a:rPr b="0" i="0" lang="en-US" sz="2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endParaRPr/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●"/>
            </a:pPr>
            <a:r>
              <a:rPr b="0" i="0" lang="en-US" sz="2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прямые продажи продукта;</a:t>
            </a:r>
            <a:endParaRPr/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●"/>
            </a:pPr>
            <a:r>
              <a:rPr b="0" i="0" lang="en-US" sz="2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публикации результатов работы продукта в профильных научных и научно-популярных журналах.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</a:pPr>
            <a:r>
              <a:rPr b="1" i="0" lang="en-US" sz="2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Стоимость лицензии:</a:t>
            </a:r>
            <a:r>
              <a:rPr b="1" i="0" lang="en-US" sz="2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400">
                <a:latin typeface="Helvetica Neue"/>
                <a:ea typeface="Helvetica Neue"/>
                <a:cs typeface="Helvetica Neue"/>
                <a:sym typeface="Helvetica Neue"/>
              </a:rPr>
              <a:t>4.000</a:t>
            </a:r>
            <a:r>
              <a:rPr i="0" lang="en-US" sz="2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.</a:t>
            </a:r>
            <a:r>
              <a:rPr lang="en-US" sz="2400">
                <a:latin typeface="Helvetica Neue"/>
                <a:ea typeface="Helvetica Neue"/>
                <a:cs typeface="Helvetica Neue"/>
                <a:sym typeface="Helvetica Neue"/>
              </a:rPr>
              <a:t>000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</a:pPr>
            <a:r>
              <a:t/>
            </a:r>
            <a:endParaRPr b="1" i="0" sz="24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descr="Google Shape;231;p16" id="269" name="Google Shape;269;p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783726" y="104997"/>
            <a:ext cx="994283" cy="99153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8"/>
          <p:cNvSpPr/>
          <p:nvPr/>
        </p:nvSpPr>
        <p:spPr>
          <a:xfrm>
            <a:off x="9906047" y="6347307"/>
            <a:ext cx="2307601" cy="529201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pSp>
        <p:nvGrpSpPr>
          <p:cNvPr id="275" name="Google Shape;275;p8"/>
          <p:cNvGrpSpPr/>
          <p:nvPr/>
        </p:nvGrpSpPr>
        <p:grpSpPr>
          <a:xfrm>
            <a:off x="-18522" y="6358524"/>
            <a:ext cx="542401" cy="506702"/>
            <a:chOff x="0" y="-1"/>
            <a:chExt cx="542400" cy="506701"/>
          </a:xfrm>
        </p:grpSpPr>
        <p:sp>
          <p:nvSpPr>
            <p:cNvPr id="276" name="Google Shape;276;p8"/>
            <p:cNvSpPr/>
            <p:nvPr/>
          </p:nvSpPr>
          <p:spPr>
            <a:xfrm>
              <a:off x="0" y="-1"/>
              <a:ext cx="542400" cy="506701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grpSp>
          <p:nvGrpSpPr>
            <p:cNvPr id="277" name="Google Shape;277;p8"/>
            <p:cNvGrpSpPr/>
            <p:nvPr/>
          </p:nvGrpSpPr>
          <p:grpSpPr>
            <a:xfrm>
              <a:off x="37054" y="121359"/>
              <a:ext cx="468002" cy="264216"/>
              <a:chOff x="0" y="0"/>
              <a:chExt cx="468001" cy="264215"/>
            </a:xfrm>
          </p:grpSpPr>
          <p:sp>
            <p:nvSpPr>
              <p:cNvPr id="278" name="Google Shape;278;p8"/>
              <p:cNvSpPr/>
              <p:nvPr/>
            </p:nvSpPr>
            <p:spPr>
              <a:xfrm>
                <a:off x="0" y="32507"/>
                <a:ext cx="468001" cy="199200"/>
              </a:xfrm>
              <a:prstGeom prst="rect">
                <a:avLst/>
              </a:prstGeom>
              <a:solidFill>
                <a:srgbClr val="FCAF17"/>
              </a:solidFill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SzPts val="1200"/>
                  <a:buFont typeface="Arial"/>
                  <a:buNone/>
                </a:pPr>
                <a:r>
                  <a:t/>
                </a:r>
                <a:endParaRPr b="0" i="0" sz="12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9" name="Google Shape;279;p8"/>
              <p:cNvSpPr txBox="1"/>
              <p:nvPr/>
            </p:nvSpPr>
            <p:spPr>
              <a:xfrm>
                <a:off x="0" y="0"/>
                <a:ext cx="468001" cy="26421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45675" lIns="45675" spcFirstLastPara="1" rIns="45675" wrap="square" tIns="45675">
                <a:sp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SzPts val="1200"/>
                  <a:buFont typeface="Arial"/>
                  <a:buNone/>
                </a:pPr>
                <a:r>
                  <a:rPr b="0" i="0" lang="en-US" sz="1200" u="none" cap="none" strike="noStrike"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rPr>
                  <a:t>7</a:t>
                </a:r>
                <a:endParaRPr/>
              </a:p>
            </p:txBody>
          </p:sp>
        </p:grpSp>
      </p:grpSp>
      <p:pic>
        <p:nvPicPr>
          <p:cNvPr descr="Google Shape;240;p17" id="280" name="Google Shape;280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938141" y="142067"/>
            <a:ext cx="994282" cy="78348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oogle Shape;241;p17" id="281" name="Google Shape;281;p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431987" y="6485244"/>
            <a:ext cx="1255602" cy="226255"/>
          </a:xfrm>
          <a:prstGeom prst="rect">
            <a:avLst/>
          </a:prstGeom>
          <a:noFill/>
          <a:ln>
            <a:noFill/>
          </a:ln>
        </p:spPr>
      </p:pic>
      <p:sp>
        <p:nvSpPr>
          <p:cNvPr id="282" name="Google Shape;282;p8"/>
          <p:cNvSpPr txBox="1"/>
          <p:nvPr/>
        </p:nvSpPr>
        <p:spPr>
          <a:xfrm>
            <a:off x="523753" y="148819"/>
            <a:ext cx="2702700" cy="46351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75" lIns="45675" spcFirstLastPara="1" rIns="45675" wrap="square" tIns="456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500"/>
              <a:buFont typeface="Helvetica Neue"/>
              <a:buNone/>
            </a:pPr>
            <a:r>
              <a:rPr b="0" i="0" lang="en-US" sz="2500" u="none" cap="none" strike="noStrike">
                <a:solidFill>
                  <a:srgbClr val="8F00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Планы на 3 года</a:t>
            </a:r>
            <a:endParaRPr/>
          </a:p>
        </p:txBody>
      </p:sp>
      <p:grpSp>
        <p:nvGrpSpPr>
          <p:cNvPr id="283" name="Google Shape;283;p8"/>
          <p:cNvGrpSpPr/>
          <p:nvPr/>
        </p:nvGrpSpPr>
        <p:grpSpPr>
          <a:xfrm>
            <a:off x="-2" y="692499"/>
            <a:ext cx="2624943" cy="97203"/>
            <a:chOff x="-1" y="-1"/>
            <a:chExt cx="2624941" cy="97202"/>
          </a:xfrm>
        </p:grpSpPr>
        <p:sp>
          <p:nvSpPr>
            <p:cNvPr id="284" name="Google Shape;284;p8"/>
            <p:cNvSpPr/>
            <p:nvPr/>
          </p:nvSpPr>
          <p:spPr>
            <a:xfrm>
              <a:off x="-1" y="-1"/>
              <a:ext cx="1294501" cy="97202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85" name="Google Shape;285;p8"/>
            <p:cNvSpPr/>
            <p:nvPr/>
          </p:nvSpPr>
          <p:spPr>
            <a:xfrm>
              <a:off x="336582" y="-1"/>
              <a:ext cx="1294501" cy="97202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86" name="Google Shape;286;p8"/>
            <p:cNvSpPr/>
            <p:nvPr/>
          </p:nvSpPr>
          <p:spPr>
            <a:xfrm>
              <a:off x="673165" y="-1"/>
              <a:ext cx="1294501" cy="97202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87" name="Google Shape;287;p8"/>
            <p:cNvSpPr/>
            <p:nvPr/>
          </p:nvSpPr>
          <p:spPr>
            <a:xfrm>
              <a:off x="993856" y="-1"/>
              <a:ext cx="1294501" cy="97202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88" name="Google Shape;288;p8"/>
            <p:cNvSpPr/>
            <p:nvPr/>
          </p:nvSpPr>
          <p:spPr>
            <a:xfrm>
              <a:off x="1330439" y="-1"/>
              <a:ext cx="1294501" cy="97202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pic>
        <p:nvPicPr>
          <p:cNvPr descr="Google Shape;249;p17" id="289" name="Google Shape;289;p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783726" y="104997"/>
            <a:ext cx="994283" cy="991530"/>
          </a:xfrm>
          <a:prstGeom prst="rect">
            <a:avLst/>
          </a:prstGeom>
          <a:noFill/>
          <a:ln>
            <a:noFill/>
          </a:ln>
        </p:spPr>
      </p:pic>
      <p:sp>
        <p:nvSpPr>
          <p:cNvPr id="290" name="Google Shape;290;p8"/>
          <p:cNvSpPr/>
          <p:nvPr/>
        </p:nvSpPr>
        <p:spPr>
          <a:xfrm>
            <a:off x="896675" y="1428750"/>
            <a:ext cx="1300800" cy="853501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 cap="flat" cmpd="sng" w="19050">
            <a:solidFill>
              <a:srgbClr val="9F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alibri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1" name="Google Shape;291;p8"/>
          <p:cNvSpPr/>
          <p:nvPr/>
        </p:nvSpPr>
        <p:spPr>
          <a:xfrm>
            <a:off x="896675" y="2384425"/>
            <a:ext cx="1300800" cy="853501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 cap="flat" cmpd="sng" w="19050">
            <a:solidFill>
              <a:srgbClr val="FCAF1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alibri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2" name="Google Shape;292;p8"/>
          <p:cNvSpPr/>
          <p:nvPr/>
        </p:nvSpPr>
        <p:spPr>
          <a:xfrm>
            <a:off x="896675" y="3340100"/>
            <a:ext cx="1300800" cy="853501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 cap="flat" cmpd="sng" w="19050">
            <a:solidFill>
              <a:srgbClr val="FD49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alibri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3" name="Google Shape;293;p8"/>
          <p:cNvSpPr/>
          <p:nvPr/>
        </p:nvSpPr>
        <p:spPr>
          <a:xfrm>
            <a:off x="896675" y="4295775"/>
            <a:ext cx="1300800" cy="853501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 cap="flat" cmpd="sng" w="19050">
            <a:solidFill>
              <a:srgbClr val="FBB3C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alibri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4" name="Google Shape;294;p8"/>
          <p:cNvSpPr txBox="1"/>
          <p:nvPr/>
        </p:nvSpPr>
        <p:spPr>
          <a:xfrm>
            <a:off x="1049974" y="1532250"/>
            <a:ext cx="994201" cy="634525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Helvetica Neue"/>
              <a:buNone/>
            </a:pPr>
            <a:r>
              <a:rPr b="1" i="0" lang="en-US" sz="15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TRL - продукт</a:t>
            </a:r>
            <a:endParaRPr/>
          </a:p>
        </p:txBody>
      </p:sp>
      <p:sp>
        <p:nvSpPr>
          <p:cNvPr id="295" name="Google Shape;295;p8"/>
          <p:cNvSpPr txBox="1"/>
          <p:nvPr/>
        </p:nvSpPr>
        <p:spPr>
          <a:xfrm>
            <a:off x="1049974" y="4399274"/>
            <a:ext cx="994201" cy="634526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Helvetica Neue"/>
              <a:buNone/>
            </a:pPr>
            <a:r>
              <a:rPr b="1" i="0" lang="en-US" sz="15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MRL - рынок</a:t>
            </a:r>
            <a:endParaRPr/>
          </a:p>
        </p:txBody>
      </p:sp>
      <p:sp>
        <p:nvSpPr>
          <p:cNvPr id="296" name="Google Shape;296;p8"/>
          <p:cNvSpPr txBox="1"/>
          <p:nvPr/>
        </p:nvSpPr>
        <p:spPr>
          <a:xfrm>
            <a:off x="993125" y="3443599"/>
            <a:ext cx="1107901" cy="634526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Helvetica Neue"/>
              <a:buNone/>
            </a:pPr>
            <a:r>
              <a:rPr b="1" i="0" lang="en-US" sz="15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IRL - финансы</a:t>
            </a:r>
            <a:endParaRPr/>
          </a:p>
        </p:txBody>
      </p:sp>
      <p:sp>
        <p:nvSpPr>
          <p:cNvPr id="297" name="Google Shape;297;p8"/>
          <p:cNvSpPr txBox="1"/>
          <p:nvPr/>
        </p:nvSpPr>
        <p:spPr>
          <a:xfrm>
            <a:off x="1049974" y="2487925"/>
            <a:ext cx="1117426" cy="634525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Helvetica Neue"/>
              <a:buNone/>
            </a:pPr>
            <a:r>
              <a:rPr b="1" i="0" lang="en-US" sz="15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CRL - команда</a:t>
            </a:r>
            <a:endParaRPr/>
          </a:p>
        </p:txBody>
      </p:sp>
      <p:sp>
        <p:nvSpPr>
          <p:cNvPr id="298" name="Google Shape;298;p8"/>
          <p:cNvSpPr/>
          <p:nvPr/>
        </p:nvSpPr>
        <p:spPr>
          <a:xfrm>
            <a:off x="2197474" y="5350450"/>
            <a:ext cx="1107901" cy="369301"/>
          </a:xfrm>
          <a:prstGeom prst="rect">
            <a:avLst/>
          </a:prstGeom>
          <a:solidFill>
            <a:srgbClr val="93C47D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alibri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9" name="Google Shape;299;p8"/>
          <p:cNvSpPr/>
          <p:nvPr/>
        </p:nvSpPr>
        <p:spPr>
          <a:xfrm>
            <a:off x="3310775" y="5350450"/>
            <a:ext cx="2749201" cy="369301"/>
          </a:xfrm>
          <a:prstGeom prst="rect">
            <a:avLst/>
          </a:prstGeom>
          <a:solidFill>
            <a:srgbClr val="76A5A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alibri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0" name="Google Shape;300;p8"/>
          <p:cNvSpPr/>
          <p:nvPr/>
        </p:nvSpPr>
        <p:spPr>
          <a:xfrm>
            <a:off x="6065375" y="5350450"/>
            <a:ext cx="2749201" cy="369301"/>
          </a:xfrm>
          <a:prstGeom prst="rect">
            <a:avLst/>
          </a:prstGeom>
          <a:solidFill>
            <a:srgbClr val="6D9EEB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alibri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1" name="Google Shape;301;p8"/>
          <p:cNvSpPr/>
          <p:nvPr/>
        </p:nvSpPr>
        <p:spPr>
          <a:xfrm>
            <a:off x="8819974" y="5350450"/>
            <a:ext cx="2749201" cy="369301"/>
          </a:xfrm>
          <a:prstGeom prst="rect">
            <a:avLst/>
          </a:prstGeom>
          <a:solidFill>
            <a:srgbClr val="8E7CC3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alibri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2" name="Google Shape;302;p8"/>
          <p:cNvSpPr/>
          <p:nvPr/>
        </p:nvSpPr>
        <p:spPr>
          <a:xfrm>
            <a:off x="2963249" y="2688025"/>
            <a:ext cx="266101" cy="246301"/>
          </a:xfrm>
          <a:prstGeom prst="ellipse">
            <a:avLst/>
          </a:prstGeom>
          <a:solidFill>
            <a:srgbClr val="FCAF17"/>
          </a:solidFill>
          <a:ln cap="flat" cmpd="sng" w="9525">
            <a:solidFill>
              <a:srgbClr val="FF99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alibri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3" name="Google Shape;303;p8"/>
          <p:cNvSpPr/>
          <p:nvPr/>
        </p:nvSpPr>
        <p:spPr>
          <a:xfrm>
            <a:off x="2963249" y="1732350"/>
            <a:ext cx="266101" cy="246301"/>
          </a:xfrm>
          <a:prstGeom prst="ellipse">
            <a:avLst/>
          </a:prstGeom>
          <a:solidFill>
            <a:srgbClr val="8F00FF"/>
          </a:solidFill>
          <a:ln cap="flat" cmpd="sng" w="9525">
            <a:solidFill>
              <a:srgbClr val="9F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alibri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4" name="Google Shape;304;p8"/>
          <p:cNvSpPr/>
          <p:nvPr/>
        </p:nvSpPr>
        <p:spPr>
          <a:xfrm>
            <a:off x="2963249" y="3609675"/>
            <a:ext cx="266101" cy="246301"/>
          </a:xfrm>
          <a:prstGeom prst="ellipse">
            <a:avLst/>
          </a:prstGeom>
          <a:solidFill>
            <a:srgbClr val="FD493D"/>
          </a:solidFill>
          <a:ln cap="flat" cmpd="sng" w="9525">
            <a:solidFill>
              <a:srgbClr val="FD49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alibri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5" name="Google Shape;305;p8"/>
          <p:cNvSpPr/>
          <p:nvPr/>
        </p:nvSpPr>
        <p:spPr>
          <a:xfrm>
            <a:off x="2963249" y="4599375"/>
            <a:ext cx="266101" cy="246301"/>
          </a:xfrm>
          <a:prstGeom prst="ellipse">
            <a:avLst/>
          </a:prstGeom>
          <a:solidFill>
            <a:srgbClr val="FBB3C1"/>
          </a:solidFill>
          <a:ln cap="flat" cmpd="sng" w="9525">
            <a:solidFill>
              <a:srgbClr val="FBB3C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alibri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6" name="Google Shape;306;p8"/>
          <p:cNvSpPr txBox="1"/>
          <p:nvPr/>
        </p:nvSpPr>
        <p:spPr>
          <a:xfrm>
            <a:off x="2711999" y="5662417"/>
            <a:ext cx="768601" cy="483967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00" lIns="91400" spcFirstLastPara="1" rIns="91400" wrap="square" tIns="914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Helvetica Neue"/>
              <a:buNone/>
            </a:pPr>
            <a:r>
              <a:rPr b="1" i="0" lang="en-US" sz="1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Декабрь 2023</a:t>
            </a:r>
            <a:endParaRPr/>
          </a:p>
        </p:txBody>
      </p:sp>
      <p:sp>
        <p:nvSpPr>
          <p:cNvPr id="307" name="Google Shape;307;p8"/>
          <p:cNvSpPr txBox="1"/>
          <p:nvPr/>
        </p:nvSpPr>
        <p:spPr>
          <a:xfrm>
            <a:off x="3229352" y="1670850"/>
            <a:ext cx="19929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Helvetica Neue"/>
              <a:buNone/>
            </a:pPr>
            <a:r>
              <a:rPr b="1" i="0" lang="en-US" sz="1500" u="sng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TRL </a:t>
            </a:r>
            <a:r>
              <a:rPr b="1" lang="en-US" sz="1500" u="sng">
                <a:latin typeface="Helvetica Neue"/>
                <a:ea typeface="Helvetica Neue"/>
                <a:cs typeface="Helvetica Neue"/>
                <a:sym typeface="Helvetica Neue"/>
              </a:rPr>
              <a:t>4</a:t>
            </a:r>
            <a:endParaRPr b="1" sz="1500" u="sng"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Helvetica Neue"/>
              <a:buNone/>
            </a:pPr>
            <a:r>
              <a:rPr b="1" lang="en-US" sz="1500">
                <a:latin typeface="Helvetica Neue"/>
                <a:ea typeface="Helvetica Neue"/>
                <a:cs typeface="Helvetica Neue"/>
                <a:sym typeface="Helvetica Neue"/>
              </a:rPr>
              <a:t>Разработан прототип</a:t>
            </a:r>
            <a:endParaRPr b="1" sz="150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08" name="Google Shape;308;p8"/>
          <p:cNvSpPr txBox="1"/>
          <p:nvPr/>
        </p:nvSpPr>
        <p:spPr>
          <a:xfrm>
            <a:off x="3229352" y="2626525"/>
            <a:ext cx="24432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Helvetica Neue"/>
              <a:buNone/>
            </a:pPr>
            <a:r>
              <a:rPr b="1" i="0" lang="en-US" sz="1500" u="sng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CRL 3</a:t>
            </a:r>
            <a:r>
              <a:rPr b="1" i="0" lang="en-US" sz="15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Некомпетентная команда с внешней поддержкой</a:t>
            </a:r>
            <a:endParaRPr/>
          </a:p>
        </p:txBody>
      </p:sp>
      <p:sp>
        <p:nvSpPr>
          <p:cNvPr id="309" name="Google Shape;309;p8"/>
          <p:cNvSpPr txBox="1"/>
          <p:nvPr/>
        </p:nvSpPr>
        <p:spPr>
          <a:xfrm>
            <a:off x="3229352" y="3510650"/>
            <a:ext cx="24432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Helvetica Neue"/>
              <a:buNone/>
            </a:pPr>
            <a:r>
              <a:rPr b="1" i="0" lang="en-US" sz="1500" u="sng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IRL </a:t>
            </a:r>
            <a:r>
              <a:rPr b="1" i="0" lang="en-US" sz="1500" u="sng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1</a:t>
            </a:r>
            <a:endParaRPr b="1" i="0" sz="1500" u="sng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Helvetica Neue"/>
              <a:buNone/>
            </a:pPr>
            <a:r>
              <a:rPr b="1" lang="en-US" sz="1500">
                <a:latin typeface="Helvetica Neue"/>
                <a:ea typeface="Helvetica Neue"/>
                <a:cs typeface="Helvetica Neue"/>
                <a:sym typeface="Helvetica Neue"/>
              </a:rPr>
              <a:t>Базовая оценка объёма рынка</a:t>
            </a:r>
            <a:endParaRPr b="1" sz="150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10" name="Google Shape;310;p8"/>
          <p:cNvSpPr txBox="1"/>
          <p:nvPr/>
        </p:nvSpPr>
        <p:spPr>
          <a:xfrm>
            <a:off x="3229350" y="4537875"/>
            <a:ext cx="24432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Helvetica Neue"/>
              <a:buNone/>
            </a:pPr>
            <a:r>
              <a:rPr b="1" i="0" lang="en-US" sz="1500" u="sng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MRL </a:t>
            </a:r>
            <a:r>
              <a:rPr b="1" lang="en-US" sz="1500" u="sng">
                <a:latin typeface="Helvetica Neue"/>
                <a:ea typeface="Helvetica Neue"/>
                <a:cs typeface="Helvetica Neue"/>
                <a:sym typeface="Helvetica Neue"/>
              </a:rPr>
              <a:t>1</a:t>
            </a:r>
            <a:endParaRPr b="1" sz="1500" u="sng"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Helvetica Neue"/>
              <a:buNone/>
            </a:pPr>
            <a:r>
              <a:rPr b="1" lang="en-US" sz="1500">
                <a:latin typeface="Helvetica Neue"/>
                <a:ea typeface="Helvetica Neue"/>
                <a:cs typeface="Helvetica Neue"/>
                <a:sym typeface="Helvetica Neue"/>
              </a:rPr>
              <a:t>Определён целевой рынок</a:t>
            </a:r>
            <a:endParaRPr b="1" sz="150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11" name="Google Shape;311;p8"/>
          <p:cNvSpPr/>
          <p:nvPr/>
        </p:nvSpPr>
        <p:spPr>
          <a:xfrm>
            <a:off x="5672649" y="2688025"/>
            <a:ext cx="266101" cy="246301"/>
          </a:xfrm>
          <a:prstGeom prst="ellipse">
            <a:avLst/>
          </a:prstGeom>
          <a:solidFill>
            <a:srgbClr val="FCAF17"/>
          </a:solidFill>
          <a:ln cap="flat" cmpd="sng" w="9525">
            <a:solidFill>
              <a:srgbClr val="FF99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alibri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2" name="Google Shape;312;p8"/>
          <p:cNvSpPr/>
          <p:nvPr/>
        </p:nvSpPr>
        <p:spPr>
          <a:xfrm>
            <a:off x="5672649" y="1732350"/>
            <a:ext cx="266101" cy="246301"/>
          </a:xfrm>
          <a:prstGeom prst="ellipse">
            <a:avLst/>
          </a:prstGeom>
          <a:solidFill>
            <a:srgbClr val="8F00FF"/>
          </a:solidFill>
          <a:ln cap="flat" cmpd="sng" w="9525">
            <a:solidFill>
              <a:srgbClr val="9F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alibri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3" name="Google Shape;313;p8"/>
          <p:cNvSpPr/>
          <p:nvPr/>
        </p:nvSpPr>
        <p:spPr>
          <a:xfrm>
            <a:off x="5672649" y="3609675"/>
            <a:ext cx="266101" cy="246301"/>
          </a:xfrm>
          <a:prstGeom prst="ellipse">
            <a:avLst/>
          </a:prstGeom>
          <a:solidFill>
            <a:srgbClr val="FD493D"/>
          </a:solidFill>
          <a:ln cap="flat" cmpd="sng" w="9525">
            <a:solidFill>
              <a:srgbClr val="FD49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alibri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4" name="Google Shape;314;p8"/>
          <p:cNvSpPr/>
          <p:nvPr/>
        </p:nvSpPr>
        <p:spPr>
          <a:xfrm>
            <a:off x="5672649" y="4599375"/>
            <a:ext cx="266101" cy="246301"/>
          </a:xfrm>
          <a:prstGeom prst="ellipse">
            <a:avLst/>
          </a:prstGeom>
          <a:solidFill>
            <a:srgbClr val="FBB3C1"/>
          </a:solidFill>
          <a:ln cap="flat" cmpd="sng" w="9525">
            <a:solidFill>
              <a:srgbClr val="FBB3C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alibri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5" name="Google Shape;315;p8"/>
          <p:cNvSpPr txBox="1"/>
          <p:nvPr/>
        </p:nvSpPr>
        <p:spPr>
          <a:xfrm>
            <a:off x="5938752" y="1670850"/>
            <a:ext cx="24432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Helvetica Neue"/>
              <a:buNone/>
            </a:pPr>
            <a:r>
              <a:rPr b="1" lang="en-US" sz="1500" u="sng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TRL 6</a:t>
            </a:r>
            <a:r>
              <a:rPr b="1" lang="en-US" sz="15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Полнофункциональный прототип</a:t>
            </a:r>
            <a:endParaRPr/>
          </a:p>
        </p:txBody>
      </p:sp>
      <p:sp>
        <p:nvSpPr>
          <p:cNvPr id="316" name="Google Shape;316;p8"/>
          <p:cNvSpPr txBox="1"/>
          <p:nvPr/>
        </p:nvSpPr>
        <p:spPr>
          <a:xfrm>
            <a:off x="5938752" y="2626525"/>
            <a:ext cx="24432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Helvetica Neue"/>
              <a:buNone/>
            </a:pPr>
            <a:r>
              <a:rPr b="1" i="0" lang="en-US" sz="1500" u="sng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CRL 4</a:t>
            </a:r>
            <a:r>
              <a:rPr b="1" i="0" lang="en-US" sz="15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b="1" lang="en-US" sz="1500">
                <a:latin typeface="Helvetica Neue"/>
                <a:ea typeface="Helvetica Neue"/>
                <a:cs typeface="Helvetica Neue"/>
                <a:sym typeface="Helvetica Neue"/>
              </a:rPr>
              <a:t>Компетентная команда с внешней поддержкой</a:t>
            </a:r>
            <a:r>
              <a:rPr b="1" i="0" lang="en-US" sz="15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endParaRPr/>
          </a:p>
        </p:txBody>
      </p:sp>
      <p:sp>
        <p:nvSpPr>
          <p:cNvPr id="317" name="Google Shape;317;p8"/>
          <p:cNvSpPr txBox="1"/>
          <p:nvPr/>
        </p:nvSpPr>
        <p:spPr>
          <a:xfrm>
            <a:off x="5938752" y="3510650"/>
            <a:ext cx="24432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Helvetica Neue"/>
              <a:buNone/>
            </a:pPr>
            <a:r>
              <a:rPr b="1" i="0" lang="en-US" sz="1500" u="sng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IRL 3 </a:t>
            </a:r>
            <a:r>
              <a:rPr b="1" i="0" lang="en-US" sz="15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Заинтересованность инвесторов</a:t>
            </a:r>
            <a:endParaRPr/>
          </a:p>
        </p:txBody>
      </p:sp>
      <p:sp>
        <p:nvSpPr>
          <p:cNvPr id="318" name="Google Shape;318;p8"/>
          <p:cNvSpPr txBox="1"/>
          <p:nvPr/>
        </p:nvSpPr>
        <p:spPr>
          <a:xfrm>
            <a:off x="5938752" y="4537875"/>
            <a:ext cx="24432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Helvetica Neue"/>
              <a:buNone/>
            </a:pPr>
            <a:r>
              <a:rPr b="1" i="0" lang="en-US" sz="1500" u="sng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MRL 4</a:t>
            </a:r>
            <a:r>
              <a:rPr b="1" i="0" lang="en-US" sz="1500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b="1" i="0" lang="en-US" sz="15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Получена обратная связь от потребителей </a:t>
            </a:r>
            <a:endParaRPr/>
          </a:p>
        </p:txBody>
      </p:sp>
      <p:sp>
        <p:nvSpPr>
          <p:cNvPr id="319" name="Google Shape;319;p8"/>
          <p:cNvSpPr txBox="1"/>
          <p:nvPr/>
        </p:nvSpPr>
        <p:spPr>
          <a:xfrm>
            <a:off x="5421400" y="5723375"/>
            <a:ext cx="7686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00" lIns="91400" spcFirstLastPara="1" rIns="91400" wrap="square" tIns="914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Helvetica Neue"/>
              <a:buNone/>
            </a:pPr>
            <a:r>
              <a:rPr b="1" i="0" lang="en-US" sz="1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Декабрь 2024</a:t>
            </a:r>
            <a:endParaRPr/>
          </a:p>
        </p:txBody>
      </p:sp>
      <p:cxnSp>
        <p:nvCxnSpPr>
          <p:cNvPr id="320" name="Google Shape;320;p8"/>
          <p:cNvCxnSpPr/>
          <p:nvPr/>
        </p:nvCxnSpPr>
        <p:spPr>
          <a:xfrm flipH="1">
            <a:off x="3096299" y="1732450"/>
            <a:ext cx="1" cy="3987301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321" name="Google Shape;321;p8"/>
          <p:cNvCxnSpPr>
            <a:stCxn id="312" idx="0"/>
            <a:endCxn id="319" idx="0"/>
          </p:cNvCxnSpPr>
          <p:nvPr/>
        </p:nvCxnSpPr>
        <p:spPr>
          <a:xfrm>
            <a:off x="5805700" y="1732350"/>
            <a:ext cx="0" cy="399090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22" name="Google Shape;322;p8"/>
          <p:cNvSpPr/>
          <p:nvPr/>
        </p:nvSpPr>
        <p:spPr>
          <a:xfrm>
            <a:off x="8382050" y="2688025"/>
            <a:ext cx="266101" cy="246301"/>
          </a:xfrm>
          <a:prstGeom prst="ellipse">
            <a:avLst/>
          </a:prstGeom>
          <a:solidFill>
            <a:srgbClr val="FCAF17"/>
          </a:solidFill>
          <a:ln cap="flat" cmpd="sng" w="9525">
            <a:solidFill>
              <a:srgbClr val="FF99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alibri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3" name="Google Shape;323;p8"/>
          <p:cNvSpPr/>
          <p:nvPr/>
        </p:nvSpPr>
        <p:spPr>
          <a:xfrm>
            <a:off x="8382050" y="1732350"/>
            <a:ext cx="266101" cy="246301"/>
          </a:xfrm>
          <a:prstGeom prst="ellipse">
            <a:avLst/>
          </a:prstGeom>
          <a:solidFill>
            <a:srgbClr val="8F00FF"/>
          </a:solidFill>
          <a:ln cap="flat" cmpd="sng" w="9525">
            <a:solidFill>
              <a:srgbClr val="9F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alibri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4" name="Google Shape;324;p8"/>
          <p:cNvSpPr/>
          <p:nvPr/>
        </p:nvSpPr>
        <p:spPr>
          <a:xfrm>
            <a:off x="8382050" y="3609675"/>
            <a:ext cx="266101" cy="246301"/>
          </a:xfrm>
          <a:prstGeom prst="ellipse">
            <a:avLst/>
          </a:prstGeom>
          <a:solidFill>
            <a:srgbClr val="FD493D"/>
          </a:solidFill>
          <a:ln cap="flat" cmpd="sng" w="9525">
            <a:solidFill>
              <a:srgbClr val="FD49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alibri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5" name="Google Shape;325;p8"/>
          <p:cNvSpPr/>
          <p:nvPr/>
        </p:nvSpPr>
        <p:spPr>
          <a:xfrm>
            <a:off x="8382050" y="4599375"/>
            <a:ext cx="266101" cy="246301"/>
          </a:xfrm>
          <a:prstGeom prst="ellipse">
            <a:avLst/>
          </a:prstGeom>
          <a:solidFill>
            <a:srgbClr val="FBB3C1"/>
          </a:solidFill>
          <a:ln cap="flat" cmpd="sng" w="9525">
            <a:solidFill>
              <a:srgbClr val="FBB3C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alibri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6" name="Google Shape;326;p8"/>
          <p:cNvSpPr txBox="1"/>
          <p:nvPr/>
        </p:nvSpPr>
        <p:spPr>
          <a:xfrm>
            <a:off x="8648152" y="1670850"/>
            <a:ext cx="24432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Helvetica Neue"/>
              <a:buNone/>
            </a:pPr>
            <a:r>
              <a:rPr b="1" i="0" lang="en-US" sz="1500" u="sng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TRL </a:t>
            </a:r>
            <a:r>
              <a:rPr b="1" lang="en-US" sz="1500" u="sng">
                <a:latin typeface="Helvetica Neue"/>
                <a:ea typeface="Helvetica Neue"/>
                <a:cs typeface="Helvetica Neue"/>
                <a:sym typeface="Helvetica Neue"/>
              </a:rPr>
              <a:t>7</a:t>
            </a:r>
            <a:r>
              <a:rPr b="1" i="0" lang="en-US" sz="15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b="1" lang="en-US" sz="1500">
                <a:latin typeface="Helvetica Neue"/>
                <a:ea typeface="Helvetica Neue"/>
                <a:cs typeface="Helvetica Neue"/>
                <a:sym typeface="Helvetica Neue"/>
              </a:rPr>
              <a:t>П</a:t>
            </a:r>
            <a:r>
              <a:rPr b="1" i="0" lang="en-US" sz="15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рототип в составе других систем</a:t>
            </a:r>
            <a:endParaRPr/>
          </a:p>
        </p:txBody>
      </p:sp>
      <p:sp>
        <p:nvSpPr>
          <p:cNvPr id="327" name="Google Shape;327;p8"/>
          <p:cNvSpPr txBox="1"/>
          <p:nvPr/>
        </p:nvSpPr>
        <p:spPr>
          <a:xfrm>
            <a:off x="8648152" y="2626525"/>
            <a:ext cx="24432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Helvetica Neue"/>
              <a:buNone/>
            </a:pPr>
            <a:r>
              <a:rPr b="1" i="0" lang="en-US" sz="1500" u="sng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CRL 5</a:t>
            </a:r>
            <a:r>
              <a:rPr b="1" i="0" lang="en-US" sz="15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Базовая корпоративная структура</a:t>
            </a:r>
            <a:endParaRPr/>
          </a:p>
        </p:txBody>
      </p:sp>
      <p:sp>
        <p:nvSpPr>
          <p:cNvPr id="328" name="Google Shape;328;p8"/>
          <p:cNvSpPr txBox="1"/>
          <p:nvPr/>
        </p:nvSpPr>
        <p:spPr>
          <a:xfrm>
            <a:off x="8648152" y="3510650"/>
            <a:ext cx="24432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Helvetica Neue"/>
              <a:buNone/>
            </a:pPr>
            <a:r>
              <a:rPr b="1" i="0" lang="en-US" sz="1500" u="sng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IRL </a:t>
            </a:r>
            <a:r>
              <a:rPr b="1" lang="en-US" sz="1500" u="sng">
                <a:latin typeface="Helvetica Neue"/>
                <a:ea typeface="Helvetica Neue"/>
                <a:cs typeface="Helvetica Neue"/>
                <a:sym typeface="Helvetica Neue"/>
              </a:rPr>
              <a:t>6</a:t>
            </a:r>
            <a:r>
              <a:rPr b="1" lang="en-US" sz="1500"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b="1" lang="en-US" sz="1500">
                <a:latin typeface="Helvetica Neue"/>
                <a:ea typeface="Helvetica Neue"/>
                <a:cs typeface="Helvetica Neue"/>
                <a:sym typeface="Helvetica Neue"/>
              </a:rPr>
              <a:t>Пилотные</a:t>
            </a:r>
            <a:r>
              <a:rPr b="1" lang="en-US" sz="1500">
                <a:latin typeface="Helvetica Neue"/>
                <a:ea typeface="Helvetica Neue"/>
                <a:cs typeface="Helvetica Neue"/>
                <a:sym typeface="Helvetica Neue"/>
              </a:rPr>
              <a:t> внедрения заказчикам</a:t>
            </a:r>
            <a:endParaRPr/>
          </a:p>
        </p:txBody>
      </p:sp>
      <p:sp>
        <p:nvSpPr>
          <p:cNvPr id="329" name="Google Shape;329;p8"/>
          <p:cNvSpPr txBox="1"/>
          <p:nvPr/>
        </p:nvSpPr>
        <p:spPr>
          <a:xfrm>
            <a:off x="8648152" y="4537875"/>
            <a:ext cx="24432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Helvetica Neue"/>
              <a:buNone/>
            </a:pPr>
            <a:r>
              <a:rPr b="1" i="0" lang="en-US" sz="1500" u="sng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MRL 7</a:t>
            </a:r>
            <a:r>
              <a:rPr b="1" i="0" lang="en-US" sz="15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Первые </a:t>
            </a:r>
            <a:r>
              <a:rPr b="1" lang="en-US" sz="1500">
                <a:latin typeface="Helvetica Neue"/>
                <a:ea typeface="Helvetica Neue"/>
                <a:cs typeface="Helvetica Neue"/>
                <a:sym typeface="Helvetica Neue"/>
              </a:rPr>
              <a:t>продажи </a:t>
            </a:r>
            <a:r>
              <a:rPr b="1" i="0" lang="en-US" sz="15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пилотные внедрения</a:t>
            </a:r>
            <a:endParaRPr/>
          </a:p>
        </p:txBody>
      </p:sp>
      <p:sp>
        <p:nvSpPr>
          <p:cNvPr id="330" name="Google Shape;330;p8"/>
          <p:cNvSpPr txBox="1"/>
          <p:nvPr/>
        </p:nvSpPr>
        <p:spPr>
          <a:xfrm>
            <a:off x="8130799" y="5662417"/>
            <a:ext cx="768601" cy="483967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00" lIns="91400" spcFirstLastPara="1" rIns="91400" wrap="square" tIns="914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Helvetica Neue"/>
              <a:buNone/>
            </a:pPr>
            <a:r>
              <a:rPr b="1" i="0" lang="en-US" sz="1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Декабрь 2025</a:t>
            </a:r>
            <a:endParaRPr/>
          </a:p>
        </p:txBody>
      </p:sp>
      <p:cxnSp>
        <p:nvCxnSpPr>
          <p:cNvPr id="331" name="Google Shape;331;p8"/>
          <p:cNvCxnSpPr/>
          <p:nvPr/>
        </p:nvCxnSpPr>
        <p:spPr>
          <a:xfrm flipH="1">
            <a:off x="8515099" y="1732450"/>
            <a:ext cx="1" cy="3987301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32" name="Google Shape;332;p8"/>
          <p:cNvSpPr/>
          <p:nvPr/>
        </p:nvSpPr>
        <p:spPr>
          <a:xfrm>
            <a:off x="11091437" y="2688025"/>
            <a:ext cx="266101" cy="246301"/>
          </a:xfrm>
          <a:prstGeom prst="ellipse">
            <a:avLst/>
          </a:prstGeom>
          <a:solidFill>
            <a:srgbClr val="FCAF17"/>
          </a:solidFill>
          <a:ln cap="flat" cmpd="sng" w="9525">
            <a:solidFill>
              <a:srgbClr val="FF99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alibri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3" name="Google Shape;333;p8"/>
          <p:cNvSpPr/>
          <p:nvPr/>
        </p:nvSpPr>
        <p:spPr>
          <a:xfrm>
            <a:off x="11091437" y="1732350"/>
            <a:ext cx="266101" cy="246301"/>
          </a:xfrm>
          <a:prstGeom prst="ellipse">
            <a:avLst/>
          </a:prstGeom>
          <a:solidFill>
            <a:srgbClr val="8F00FF"/>
          </a:solidFill>
          <a:ln cap="flat" cmpd="sng" w="9525">
            <a:solidFill>
              <a:srgbClr val="9F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alibri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4" name="Google Shape;334;p8"/>
          <p:cNvSpPr/>
          <p:nvPr/>
        </p:nvSpPr>
        <p:spPr>
          <a:xfrm>
            <a:off x="11091437" y="3609675"/>
            <a:ext cx="266101" cy="246301"/>
          </a:xfrm>
          <a:prstGeom prst="ellipse">
            <a:avLst/>
          </a:prstGeom>
          <a:solidFill>
            <a:srgbClr val="FD493D"/>
          </a:solidFill>
          <a:ln cap="flat" cmpd="sng" w="9525">
            <a:solidFill>
              <a:srgbClr val="FD49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alibri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5" name="Google Shape;335;p8"/>
          <p:cNvSpPr/>
          <p:nvPr/>
        </p:nvSpPr>
        <p:spPr>
          <a:xfrm>
            <a:off x="11091437" y="4599375"/>
            <a:ext cx="266101" cy="246301"/>
          </a:xfrm>
          <a:prstGeom prst="ellipse">
            <a:avLst/>
          </a:prstGeom>
          <a:solidFill>
            <a:srgbClr val="FBB3C1"/>
          </a:solidFill>
          <a:ln cap="flat" cmpd="sng" w="9525">
            <a:solidFill>
              <a:srgbClr val="FBB3C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alibri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6" name="Google Shape;336;p8"/>
          <p:cNvSpPr txBox="1"/>
          <p:nvPr/>
        </p:nvSpPr>
        <p:spPr>
          <a:xfrm>
            <a:off x="11357537" y="1670849"/>
            <a:ext cx="7686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Helvetica Neue"/>
              <a:buNone/>
            </a:pPr>
            <a:r>
              <a:rPr b="1" i="0" lang="en-US" sz="1500" u="sng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TRL 8</a:t>
            </a:r>
            <a:endParaRPr u="sng"/>
          </a:p>
        </p:txBody>
      </p:sp>
      <p:sp>
        <p:nvSpPr>
          <p:cNvPr id="337" name="Google Shape;337;p8"/>
          <p:cNvSpPr txBox="1"/>
          <p:nvPr/>
        </p:nvSpPr>
        <p:spPr>
          <a:xfrm>
            <a:off x="11357537" y="2626524"/>
            <a:ext cx="7686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Helvetica Neue"/>
              <a:buNone/>
            </a:pPr>
            <a:r>
              <a:rPr b="1" i="0" lang="en-US" sz="1500" u="sng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CRL 5</a:t>
            </a:r>
            <a:endParaRPr u="sng"/>
          </a:p>
        </p:txBody>
      </p:sp>
      <p:sp>
        <p:nvSpPr>
          <p:cNvPr id="338" name="Google Shape;338;p8"/>
          <p:cNvSpPr txBox="1"/>
          <p:nvPr/>
        </p:nvSpPr>
        <p:spPr>
          <a:xfrm>
            <a:off x="11357537" y="3510650"/>
            <a:ext cx="7686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Helvetica Neue"/>
              <a:buNone/>
            </a:pPr>
            <a:r>
              <a:rPr b="1" i="0" lang="en-US" sz="1500" u="sng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IRL 7</a:t>
            </a:r>
            <a:endParaRPr u="sng"/>
          </a:p>
        </p:txBody>
      </p:sp>
      <p:sp>
        <p:nvSpPr>
          <p:cNvPr id="339" name="Google Shape;339;p8"/>
          <p:cNvSpPr txBox="1"/>
          <p:nvPr/>
        </p:nvSpPr>
        <p:spPr>
          <a:xfrm>
            <a:off x="11357537" y="4537874"/>
            <a:ext cx="7686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Helvetica Neue"/>
              <a:buNone/>
            </a:pPr>
            <a:r>
              <a:rPr b="1" i="0" lang="en-US" sz="1500" u="sng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MRL 8</a:t>
            </a:r>
            <a:r>
              <a:rPr b="1" i="0" lang="en-US" sz="15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endParaRPr/>
          </a:p>
        </p:txBody>
      </p:sp>
      <p:sp>
        <p:nvSpPr>
          <p:cNvPr id="340" name="Google Shape;340;p8"/>
          <p:cNvSpPr txBox="1"/>
          <p:nvPr/>
        </p:nvSpPr>
        <p:spPr>
          <a:xfrm>
            <a:off x="10840200" y="5662417"/>
            <a:ext cx="768601" cy="483967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00" lIns="91400" spcFirstLastPara="1" rIns="91400" wrap="square" tIns="914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Helvetica Neue"/>
              <a:buNone/>
            </a:pPr>
            <a:r>
              <a:rPr b="1" i="0" lang="en-US" sz="1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Декабрь 2026</a:t>
            </a:r>
            <a:endParaRPr/>
          </a:p>
        </p:txBody>
      </p:sp>
      <p:cxnSp>
        <p:nvCxnSpPr>
          <p:cNvPr id="341" name="Google Shape;341;p8"/>
          <p:cNvCxnSpPr/>
          <p:nvPr/>
        </p:nvCxnSpPr>
        <p:spPr>
          <a:xfrm flipH="1">
            <a:off x="11224500" y="1732450"/>
            <a:ext cx="1" cy="3987301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5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p9"/>
          <p:cNvSpPr/>
          <p:nvPr/>
        </p:nvSpPr>
        <p:spPr>
          <a:xfrm>
            <a:off x="9906047" y="6347307"/>
            <a:ext cx="2307601" cy="529201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pSp>
        <p:nvGrpSpPr>
          <p:cNvPr id="347" name="Google Shape;347;p9"/>
          <p:cNvGrpSpPr/>
          <p:nvPr/>
        </p:nvGrpSpPr>
        <p:grpSpPr>
          <a:xfrm>
            <a:off x="-18522" y="6358524"/>
            <a:ext cx="542401" cy="506702"/>
            <a:chOff x="0" y="-1"/>
            <a:chExt cx="542400" cy="506701"/>
          </a:xfrm>
        </p:grpSpPr>
        <p:sp>
          <p:nvSpPr>
            <p:cNvPr id="348" name="Google Shape;348;p9"/>
            <p:cNvSpPr/>
            <p:nvPr/>
          </p:nvSpPr>
          <p:spPr>
            <a:xfrm>
              <a:off x="0" y="-1"/>
              <a:ext cx="542400" cy="506701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grpSp>
          <p:nvGrpSpPr>
            <p:cNvPr id="349" name="Google Shape;349;p9"/>
            <p:cNvGrpSpPr/>
            <p:nvPr/>
          </p:nvGrpSpPr>
          <p:grpSpPr>
            <a:xfrm>
              <a:off x="37054" y="121359"/>
              <a:ext cx="468002" cy="264216"/>
              <a:chOff x="0" y="0"/>
              <a:chExt cx="468001" cy="264215"/>
            </a:xfrm>
          </p:grpSpPr>
          <p:sp>
            <p:nvSpPr>
              <p:cNvPr id="350" name="Google Shape;350;p9"/>
              <p:cNvSpPr/>
              <p:nvPr/>
            </p:nvSpPr>
            <p:spPr>
              <a:xfrm>
                <a:off x="0" y="32507"/>
                <a:ext cx="468001" cy="199200"/>
              </a:xfrm>
              <a:prstGeom prst="rect">
                <a:avLst/>
              </a:prstGeom>
              <a:solidFill>
                <a:srgbClr val="FCAF17"/>
              </a:solidFill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SzPts val="1200"/>
                  <a:buFont typeface="Arial"/>
                  <a:buNone/>
                </a:pPr>
                <a:r>
                  <a:t/>
                </a:r>
                <a:endParaRPr b="0" i="0" sz="12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1" name="Google Shape;351;p9"/>
              <p:cNvSpPr txBox="1"/>
              <p:nvPr/>
            </p:nvSpPr>
            <p:spPr>
              <a:xfrm>
                <a:off x="0" y="0"/>
                <a:ext cx="468001" cy="26421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45675" lIns="45675" spcFirstLastPara="1" rIns="45675" wrap="square" tIns="45675">
                <a:sp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SzPts val="1200"/>
                  <a:buFont typeface="Arial"/>
                  <a:buNone/>
                </a:pPr>
                <a:r>
                  <a:rPr b="0" i="0" lang="en-US" sz="1200" u="none" cap="none" strike="noStrike"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rPr>
                  <a:t>8</a:t>
                </a:r>
                <a:endParaRPr/>
              </a:p>
            </p:txBody>
          </p:sp>
        </p:grpSp>
      </p:grpSp>
      <p:pic>
        <p:nvPicPr>
          <p:cNvPr descr="Google Shape;310;p18" id="352" name="Google Shape;352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938141" y="142067"/>
            <a:ext cx="994282" cy="78348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oogle Shape;311;p18" id="353" name="Google Shape;353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431987" y="6485244"/>
            <a:ext cx="1255602" cy="226255"/>
          </a:xfrm>
          <a:prstGeom prst="rect">
            <a:avLst/>
          </a:prstGeom>
          <a:noFill/>
          <a:ln>
            <a:noFill/>
          </a:ln>
        </p:spPr>
      </p:pic>
      <p:sp>
        <p:nvSpPr>
          <p:cNvPr id="354" name="Google Shape;354;p9"/>
          <p:cNvSpPr txBox="1"/>
          <p:nvPr/>
        </p:nvSpPr>
        <p:spPr>
          <a:xfrm>
            <a:off x="523873" y="148819"/>
            <a:ext cx="1880400" cy="46351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75" lIns="45675" spcFirstLastPara="1" rIns="45675" wrap="square" tIns="456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500"/>
              <a:buFont typeface="Helvetica Neue"/>
              <a:buNone/>
            </a:pPr>
            <a:r>
              <a:rPr b="0" i="0" lang="en-US" sz="2500" u="none" cap="none" strike="noStrike">
                <a:solidFill>
                  <a:srgbClr val="8F00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Команда</a:t>
            </a:r>
            <a:endParaRPr/>
          </a:p>
        </p:txBody>
      </p:sp>
      <p:grpSp>
        <p:nvGrpSpPr>
          <p:cNvPr id="355" name="Google Shape;355;p9"/>
          <p:cNvGrpSpPr/>
          <p:nvPr/>
        </p:nvGrpSpPr>
        <p:grpSpPr>
          <a:xfrm>
            <a:off x="-2" y="692499"/>
            <a:ext cx="2624943" cy="97203"/>
            <a:chOff x="-1" y="-1"/>
            <a:chExt cx="2624941" cy="97202"/>
          </a:xfrm>
        </p:grpSpPr>
        <p:sp>
          <p:nvSpPr>
            <p:cNvPr id="356" name="Google Shape;356;p9"/>
            <p:cNvSpPr/>
            <p:nvPr/>
          </p:nvSpPr>
          <p:spPr>
            <a:xfrm>
              <a:off x="-1" y="-1"/>
              <a:ext cx="1294501" cy="97202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57" name="Google Shape;357;p9"/>
            <p:cNvSpPr/>
            <p:nvPr/>
          </p:nvSpPr>
          <p:spPr>
            <a:xfrm>
              <a:off x="336582" y="-1"/>
              <a:ext cx="1294501" cy="97202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58" name="Google Shape;358;p9"/>
            <p:cNvSpPr/>
            <p:nvPr/>
          </p:nvSpPr>
          <p:spPr>
            <a:xfrm>
              <a:off x="673165" y="-1"/>
              <a:ext cx="1294501" cy="97202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59" name="Google Shape;359;p9"/>
            <p:cNvSpPr/>
            <p:nvPr/>
          </p:nvSpPr>
          <p:spPr>
            <a:xfrm>
              <a:off x="993856" y="-1"/>
              <a:ext cx="1294501" cy="97202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60" name="Google Shape;360;p9"/>
            <p:cNvSpPr/>
            <p:nvPr/>
          </p:nvSpPr>
          <p:spPr>
            <a:xfrm>
              <a:off x="1330439" y="-1"/>
              <a:ext cx="1294501" cy="97202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pic>
        <p:nvPicPr>
          <p:cNvPr descr="Google Shape;319;p18" id="361" name="Google Shape;361;p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867278" y="91374"/>
            <a:ext cx="994283" cy="99152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oogle Shape;320;p18" id="362" name="Google Shape;362;p9"/>
          <p:cNvPicPr preferRelativeResize="0"/>
          <p:nvPr/>
        </p:nvPicPr>
        <p:blipFill rotWithShape="1">
          <a:blip r:embed="rId6">
            <a:alphaModFix/>
          </a:blip>
          <a:srcRect b="0" l="1124" r="1126" t="0"/>
          <a:stretch/>
        </p:blipFill>
        <p:spPr>
          <a:xfrm>
            <a:off x="919246" y="1357606"/>
            <a:ext cx="1643063" cy="1644901"/>
          </a:xfrm>
          <a:custGeom>
            <a:rect b="b" l="l" r="r" t="t"/>
            <a:pathLst>
              <a:path extrusionOk="0" h="21600" w="21600">
                <a:moveTo>
                  <a:pt x="10800" y="0"/>
                </a:moveTo>
                <a:cubicBezTo>
                  <a:pt x="4835" y="0"/>
                  <a:pt x="0" y="4833"/>
                  <a:pt x="0" y="10797"/>
                </a:cubicBezTo>
                <a:cubicBezTo>
                  <a:pt x="0" y="16762"/>
                  <a:pt x="4835" y="21600"/>
                  <a:pt x="10800" y="21600"/>
                </a:cubicBezTo>
                <a:cubicBezTo>
                  <a:pt x="16765" y="21600"/>
                  <a:pt x="21600" y="16762"/>
                  <a:pt x="21600" y="10797"/>
                </a:cubicBezTo>
                <a:cubicBezTo>
                  <a:pt x="21600" y="4833"/>
                  <a:pt x="16765" y="0"/>
                  <a:pt x="10800" y="0"/>
                </a:cubicBezTo>
                <a:close/>
              </a:path>
            </a:pathLst>
          </a:custGeom>
          <a:noFill/>
          <a:ln>
            <a:noFill/>
          </a:ln>
        </p:spPr>
      </p:pic>
      <p:grpSp>
        <p:nvGrpSpPr>
          <p:cNvPr id="363" name="Google Shape;363;p9"/>
          <p:cNvGrpSpPr/>
          <p:nvPr/>
        </p:nvGrpSpPr>
        <p:grpSpPr>
          <a:xfrm>
            <a:off x="623900" y="3264951"/>
            <a:ext cx="2397901" cy="785064"/>
            <a:chOff x="0" y="0"/>
            <a:chExt cx="2397900" cy="785062"/>
          </a:xfrm>
        </p:grpSpPr>
        <p:sp>
          <p:nvSpPr>
            <p:cNvPr id="364" name="Google Shape;364;p9"/>
            <p:cNvSpPr/>
            <p:nvPr/>
          </p:nvSpPr>
          <p:spPr>
            <a:xfrm>
              <a:off x="0" y="0"/>
              <a:ext cx="2397900" cy="725700"/>
            </a:xfrm>
            <a:prstGeom prst="rect">
              <a:avLst/>
            </a:prstGeom>
            <a:noFill/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700"/>
                <a:buFont typeface="Average"/>
                <a:buNone/>
              </a:pPr>
              <a:r>
                <a:t/>
              </a:r>
              <a:endParaRPr b="0" i="0" sz="1700" u="none" cap="none" strike="noStrike">
                <a:solidFill>
                  <a:srgbClr val="000000"/>
                </a:solidFill>
                <a:latin typeface="Average"/>
                <a:ea typeface="Average"/>
                <a:cs typeface="Average"/>
                <a:sym typeface="Average"/>
              </a:endParaRPr>
            </a:p>
          </p:txBody>
        </p:sp>
        <p:sp>
          <p:nvSpPr>
            <p:cNvPr id="365" name="Google Shape;365;p9"/>
            <p:cNvSpPr txBox="1"/>
            <p:nvPr/>
          </p:nvSpPr>
          <p:spPr>
            <a:xfrm>
              <a:off x="4762" y="4762"/>
              <a:ext cx="2388300" cy="780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00" lIns="91400" spcFirstLastPara="1" rIns="91400" wrap="square" tIns="91400">
              <a:spAutoFit/>
            </a:bodyPr>
            <a:lstStyle/>
            <a:p>
              <a:pPr indent="0" lvl="0" marL="0" marR="0" rtl="0" algn="ctr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rPr b="1" i="0" lang="en-US" sz="1800" u="none" cap="none" strike="noStrike">
                  <a:solidFill>
                    <a:srgbClr val="000000"/>
                  </a:solidFill>
                  <a:latin typeface="Helvetica Neue"/>
                  <a:ea typeface="Helvetica Neue"/>
                  <a:cs typeface="Helvetica Neue"/>
                  <a:sym typeface="Helvetica Neue"/>
                </a:rPr>
                <a:t>Данил Олешкевич</a:t>
              </a:r>
              <a:r>
                <a:rPr b="0" i="0" lang="en-US" sz="1700" u="none" cap="none" strike="noStrike">
                  <a:solidFill>
                    <a:srgbClr val="000000"/>
                  </a:solidFill>
                  <a:latin typeface="Average"/>
                  <a:ea typeface="Average"/>
                  <a:cs typeface="Average"/>
                  <a:sym typeface="Average"/>
                </a:rPr>
                <a:t> </a:t>
              </a:r>
              <a:r>
                <a:rPr b="0" i="0" lang="en-US" sz="1800" u="none" cap="none" strike="noStrike">
                  <a:solidFill>
                    <a:srgbClr val="000000"/>
                  </a:solidFill>
                  <a:latin typeface="Helvetica Neue"/>
                  <a:ea typeface="Helvetica Neue"/>
                  <a:cs typeface="Helvetica Neue"/>
                  <a:sym typeface="Helvetica Neue"/>
                </a:rPr>
                <a:t>Project-manager</a:t>
              </a:r>
              <a:endParaRPr/>
            </a:p>
          </p:txBody>
        </p:sp>
      </p:grpSp>
      <p:pic>
        <p:nvPicPr>
          <p:cNvPr descr="Google Shape;322;p18" id="366" name="Google Shape;366;p9"/>
          <p:cNvPicPr preferRelativeResize="0"/>
          <p:nvPr/>
        </p:nvPicPr>
        <p:blipFill rotWithShape="1">
          <a:blip r:embed="rId7">
            <a:alphaModFix/>
          </a:blip>
          <a:srcRect b="1425" l="0" r="2" t="1427"/>
          <a:stretch/>
        </p:blipFill>
        <p:spPr>
          <a:xfrm>
            <a:off x="3135448" y="1357757"/>
            <a:ext cx="1643064" cy="1644651"/>
          </a:xfrm>
          <a:custGeom>
            <a:rect b="b" l="l" r="r" t="t"/>
            <a:pathLst>
              <a:path extrusionOk="0" h="21600" w="21600">
                <a:moveTo>
                  <a:pt x="10800" y="0"/>
                </a:moveTo>
                <a:cubicBezTo>
                  <a:pt x="4835" y="0"/>
                  <a:pt x="0" y="4836"/>
                  <a:pt x="0" y="10800"/>
                </a:cubicBezTo>
                <a:cubicBezTo>
                  <a:pt x="0" y="16764"/>
                  <a:pt x="4835" y="21600"/>
                  <a:pt x="10800" y="21600"/>
                </a:cubicBezTo>
                <a:cubicBezTo>
                  <a:pt x="16765" y="21600"/>
                  <a:pt x="21600" y="16764"/>
                  <a:pt x="21600" y="10800"/>
                </a:cubicBezTo>
                <a:cubicBezTo>
                  <a:pt x="21600" y="4836"/>
                  <a:pt x="16765" y="0"/>
                  <a:pt x="10800" y="0"/>
                </a:cubicBezTo>
                <a:close/>
              </a:path>
            </a:pathLst>
          </a:custGeom>
          <a:noFill/>
          <a:ln>
            <a:noFill/>
          </a:ln>
        </p:spPr>
      </p:pic>
      <p:grpSp>
        <p:nvGrpSpPr>
          <p:cNvPr id="367" name="Google Shape;367;p9"/>
          <p:cNvGrpSpPr/>
          <p:nvPr/>
        </p:nvGrpSpPr>
        <p:grpSpPr>
          <a:xfrm>
            <a:off x="2879650" y="3264954"/>
            <a:ext cx="2258401" cy="1103664"/>
            <a:chOff x="0" y="0"/>
            <a:chExt cx="2258400" cy="1103662"/>
          </a:xfrm>
        </p:grpSpPr>
        <p:sp>
          <p:nvSpPr>
            <p:cNvPr id="368" name="Google Shape;368;p9"/>
            <p:cNvSpPr/>
            <p:nvPr/>
          </p:nvSpPr>
          <p:spPr>
            <a:xfrm>
              <a:off x="0" y="0"/>
              <a:ext cx="2258400" cy="991501"/>
            </a:xfrm>
            <a:prstGeom prst="rect">
              <a:avLst/>
            </a:prstGeom>
            <a:noFill/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700"/>
                <a:buFont typeface="Average"/>
                <a:buNone/>
              </a:pPr>
              <a:r>
                <a:t/>
              </a:r>
              <a:endParaRPr b="0" i="0" sz="1700" u="none" cap="none" strike="noStrike">
                <a:solidFill>
                  <a:srgbClr val="000000"/>
                </a:solidFill>
                <a:latin typeface="Average"/>
                <a:ea typeface="Average"/>
                <a:cs typeface="Average"/>
                <a:sym typeface="Average"/>
              </a:endParaRPr>
            </a:p>
          </p:txBody>
        </p:sp>
        <p:sp>
          <p:nvSpPr>
            <p:cNvPr id="369" name="Google Shape;369;p9"/>
            <p:cNvSpPr txBox="1"/>
            <p:nvPr/>
          </p:nvSpPr>
          <p:spPr>
            <a:xfrm>
              <a:off x="4762" y="4762"/>
              <a:ext cx="2248800" cy="1098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00" lIns="91400" spcFirstLastPara="1" rIns="91400" wrap="square" tIns="91400">
              <a:spAutoFit/>
            </a:bodyPr>
            <a:lstStyle/>
            <a:p>
              <a:pPr indent="0" lvl="0" marL="0" marR="0" rtl="0" algn="ctr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rPr b="1" i="0" lang="en-US" sz="1800" u="none" cap="none" strike="noStrike">
                  <a:solidFill>
                    <a:srgbClr val="000000"/>
                  </a:solidFill>
                  <a:latin typeface="Helvetica Neue"/>
                  <a:ea typeface="Helvetica Neue"/>
                  <a:cs typeface="Helvetica Neue"/>
                  <a:sym typeface="Helvetica Neue"/>
                </a:rPr>
                <a:t>Александр Аллахвердян</a:t>
              </a:r>
              <a:r>
                <a:rPr b="0" i="0" lang="en-US" sz="1700" u="none" cap="none" strike="noStrike">
                  <a:solidFill>
                    <a:srgbClr val="000000"/>
                  </a:solidFill>
                  <a:latin typeface="Average"/>
                  <a:ea typeface="Average"/>
                  <a:cs typeface="Average"/>
                  <a:sym typeface="Average"/>
                </a:rPr>
                <a:t> </a:t>
              </a:r>
              <a:endParaRPr b="0" i="0" sz="1700" u="none" cap="none" strike="noStrike">
                <a:solidFill>
                  <a:srgbClr val="000000"/>
                </a:solidFill>
                <a:latin typeface="Average"/>
                <a:ea typeface="Average"/>
                <a:cs typeface="Average"/>
                <a:sym typeface="Average"/>
              </a:endParaRPr>
            </a:p>
            <a:p>
              <a:pPr indent="0" lvl="0" marL="0" marR="0" rtl="0" algn="ctr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rPr b="0" i="0" lang="en-US" sz="1800" u="none" cap="none" strike="noStrike">
                  <a:solidFill>
                    <a:srgbClr val="000000"/>
                  </a:solidFill>
                  <a:latin typeface="Helvetica Neue"/>
                  <a:ea typeface="Helvetica Neue"/>
                  <a:cs typeface="Helvetica Neue"/>
                  <a:sym typeface="Helvetica Neue"/>
                </a:rPr>
                <a:t>Tech Lead</a:t>
              </a:r>
              <a:endParaRPr/>
            </a:p>
          </p:txBody>
        </p:sp>
      </p:grpSp>
      <p:pic>
        <p:nvPicPr>
          <p:cNvPr descr="Google Shape;324;p18" id="370" name="Google Shape;370;p9"/>
          <p:cNvPicPr preferRelativeResize="0"/>
          <p:nvPr/>
        </p:nvPicPr>
        <p:blipFill rotWithShape="1">
          <a:blip r:embed="rId8">
            <a:alphaModFix/>
          </a:blip>
          <a:srcRect b="0" l="485" r="476" t="0"/>
          <a:stretch/>
        </p:blipFill>
        <p:spPr>
          <a:xfrm>
            <a:off x="5351652" y="1357595"/>
            <a:ext cx="1643063" cy="1644901"/>
          </a:xfrm>
          <a:custGeom>
            <a:rect b="b" l="l" r="r" t="t"/>
            <a:pathLst>
              <a:path extrusionOk="0" h="21600" w="21600">
                <a:moveTo>
                  <a:pt x="10800" y="0"/>
                </a:moveTo>
                <a:cubicBezTo>
                  <a:pt x="4835" y="0"/>
                  <a:pt x="0" y="4833"/>
                  <a:pt x="0" y="10797"/>
                </a:cubicBezTo>
                <a:cubicBezTo>
                  <a:pt x="0" y="16762"/>
                  <a:pt x="4835" y="21600"/>
                  <a:pt x="10800" y="21600"/>
                </a:cubicBezTo>
                <a:cubicBezTo>
                  <a:pt x="16765" y="21600"/>
                  <a:pt x="21600" y="16762"/>
                  <a:pt x="21600" y="10797"/>
                </a:cubicBezTo>
                <a:cubicBezTo>
                  <a:pt x="21600" y="4833"/>
                  <a:pt x="16765" y="0"/>
                  <a:pt x="10800" y="0"/>
                </a:cubicBezTo>
                <a:close/>
              </a:path>
            </a:pathLst>
          </a:custGeom>
          <a:noFill/>
          <a:ln>
            <a:noFill/>
          </a:ln>
        </p:spPr>
      </p:pic>
      <p:grpSp>
        <p:nvGrpSpPr>
          <p:cNvPr id="371" name="Google Shape;371;p9"/>
          <p:cNvGrpSpPr/>
          <p:nvPr/>
        </p:nvGrpSpPr>
        <p:grpSpPr>
          <a:xfrm>
            <a:off x="5116224" y="3264949"/>
            <a:ext cx="2258402" cy="1103663"/>
            <a:chOff x="0" y="0"/>
            <a:chExt cx="2258400" cy="1103662"/>
          </a:xfrm>
        </p:grpSpPr>
        <p:sp>
          <p:nvSpPr>
            <p:cNvPr id="372" name="Google Shape;372;p9"/>
            <p:cNvSpPr/>
            <p:nvPr/>
          </p:nvSpPr>
          <p:spPr>
            <a:xfrm>
              <a:off x="0" y="0"/>
              <a:ext cx="2258400" cy="995700"/>
            </a:xfrm>
            <a:prstGeom prst="rect">
              <a:avLst/>
            </a:prstGeom>
            <a:noFill/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700"/>
                <a:buFont typeface="Average"/>
                <a:buNone/>
              </a:pPr>
              <a:r>
                <a:t/>
              </a:r>
              <a:endParaRPr b="0" i="0" sz="1700" u="none" cap="none" strike="noStrike">
                <a:solidFill>
                  <a:srgbClr val="000000"/>
                </a:solidFill>
                <a:latin typeface="Average"/>
                <a:ea typeface="Average"/>
                <a:cs typeface="Average"/>
                <a:sym typeface="Average"/>
              </a:endParaRPr>
            </a:p>
          </p:txBody>
        </p:sp>
        <p:sp>
          <p:nvSpPr>
            <p:cNvPr id="373" name="Google Shape;373;p9"/>
            <p:cNvSpPr txBox="1"/>
            <p:nvPr/>
          </p:nvSpPr>
          <p:spPr>
            <a:xfrm>
              <a:off x="4762" y="4762"/>
              <a:ext cx="2248800" cy="1098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00" lIns="91400" spcFirstLastPara="1" rIns="91400" wrap="square" tIns="91400">
              <a:spAutoFit/>
            </a:bodyPr>
            <a:lstStyle/>
            <a:p>
              <a:pPr indent="0" lvl="0" marL="0" marR="0" rtl="0" algn="ctr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rPr b="1" i="0" lang="en-US" sz="1800" u="none" cap="none" strike="noStrike">
                  <a:solidFill>
                    <a:srgbClr val="000000"/>
                  </a:solidFill>
                  <a:latin typeface="Helvetica Neue"/>
                  <a:ea typeface="Helvetica Neue"/>
                  <a:cs typeface="Helvetica Neue"/>
                  <a:sym typeface="Helvetica Neue"/>
                </a:rPr>
                <a:t>Альбина Альжапарова</a:t>
              </a:r>
              <a:r>
                <a:rPr b="0" i="0" lang="en-US" sz="1700" u="none" cap="none" strike="noStrike">
                  <a:solidFill>
                    <a:srgbClr val="000000"/>
                  </a:solidFill>
                  <a:latin typeface="Average"/>
                  <a:ea typeface="Average"/>
                  <a:cs typeface="Average"/>
                  <a:sym typeface="Average"/>
                </a:rPr>
                <a:t> </a:t>
              </a:r>
              <a:r>
                <a:rPr b="0" i="0" lang="en-US" sz="1800" u="none" cap="none" strike="noStrike">
                  <a:solidFill>
                    <a:srgbClr val="000000"/>
                  </a:solidFill>
                  <a:latin typeface="Helvetica Neue"/>
                  <a:ea typeface="Helvetica Neue"/>
                  <a:cs typeface="Helvetica Neue"/>
                  <a:sym typeface="Helvetica Neue"/>
                </a:rPr>
                <a:t>ML-инженер</a:t>
              </a:r>
              <a:endParaRPr/>
            </a:p>
          </p:txBody>
        </p:sp>
      </p:grpSp>
      <p:pic>
        <p:nvPicPr>
          <p:cNvPr descr="Google Shape;326;p18" id="374" name="Google Shape;374;p9"/>
          <p:cNvPicPr preferRelativeResize="0"/>
          <p:nvPr/>
        </p:nvPicPr>
        <p:blipFill rotWithShape="1">
          <a:blip r:embed="rId9">
            <a:alphaModFix/>
          </a:blip>
          <a:srcRect b="989" l="0" r="2" t="999"/>
          <a:stretch/>
        </p:blipFill>
        <p:spPr>
          <a:xfrm>
            <a:off x="7567855" y="1357606"/>
            <a:ext cx="1643063" cy="1645048"/>
          </a:xfrm>
          <a:custGeom>
            <a:rect b="b" l="l" r="r" t="t"/>
            <a:pathLst>
              <a:path extrusionOk="0" h="21600" w="21600">
                <a:moveTo>
                  <a:pt x="10800" y="0"/>
                </a:moveTo>
                <a:cubicBezTo>
                  <a:pt x="4835" y="0"/>
                  <a:pt x="0" y="4833"/>
                  <a:pt x="0" y="10797"/>
                </a:cubicBezTo>
                <a:cubicBezTo>
                  <a:pt x="0" y="16762"/>
                  <a:pt x="4835" y="21600"/>
                  <a:pt x="10800" y="21600"/>
                </a:cubicBezTo>
                <a:cubicBezTo>
                  <a:pt x="16765" y="21600"/>
                  <a:pt x="21600" y="16762"/>
                  <a:pt x="21600" y="10797"/>
                </a:cubicBezTo>
                <a:cubicBezTo>
                  <a:pt x="21600" y="4833"/>
                  <a:pt x="16765" y="0"/>
                  <a:pt x="10800" y="0"/>
                </a:cubicBezTo>
                <a:close/>
              </a:path>
            </a:pathLst>
          </a:custGeom>
          <a:noFill/>
          <a:ln>
            <a:noFill/>
          </a:ln>
        </p:spPr>
      </p:pic>
      <p:grpSp>
        <p:nvGrpSpPr>
          <p:cNvPr id="375" name="Google Shape;375;p9"/>
          <p:cNvGrpSpPr/>
          <p:nvPr/>
        </p:nvGrpSpPr>
        <p:grpSpPr>
          <a:xfrm>
            <a:off x="7330699" y="3264949"/>
            <a:ext cx="2175602" cy="1218302"/>
            <a:chOff x="0" y="0"/>
            <a:chExt cx="2175600" cy="1218300"/>
          </a:xfrm>
        </p:grpSpPr>
        <p:sp>
          <p:nvSpPr>
            <p:cNvPr id="376" name="Google Shape;376;p9"/>
            <p:cNvSpPr/>
            <p:nvPr/>
          </p:nvSpPr>
          <p:spPr>
            <a:xfrm>
              <a:off x="0" y="0"/>
              <a:ext cx="2175600" cy="1218300"/>
            </a:xfrm>
            <a:prstGeom prst="rect">
              <a:avLst/>
            </a:prstGeom>
            <a:noFill/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700"/>
                <a:buFont typeface="Average"/>
                <a:buNone/>
              </a:pPr>
              <a:r>
                <a:t/>
              </a:r>
              <a:endParaRPr b="0" i="0" sz="1700" u="none" cap="none" strike="noStrike">
                <a:solidFill>
                  <a:srgbClr val="000000"/>
                </a:solidFill>
                <a:latin typeface="Average"/>
                <a:ea typeface="Average"/>
                <a:cs typeface="Average"/>
                <a:sym typeface="Average"/>
              </a:endParaRPr>
            </a:p>
          </p:txBody>
        </p:sp>
        <p:sp>
          <p:nvSpPr>
            <p:cNvPr id="377" name="Google Shape;377;p9"/>
            <p:cNvSpPr txBox="1"/>
            <p:nvPr/>
          </p:nvSpPr>
          <p:spPr>
            <a:xfrm>
              <a:off x="4762" y="4762"/>
              <a:ext cx="2166000" cy="1098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00" lIns="91400" spcFirstLastPara="1" rIns="91400" wrap="square" tIns="91400">
              <a:spAutoFit/>
            </a:bodyPr>
            <a:lstStyle/>
            <a:p>
              <a:pPr indent="0" lvl="0" marL="0" marR="0" rtl="0" algn="ctr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rPr b="1" i="0" lang="en-US" sz="1800" u="none" cap="none" strike="noStrike">
                  <a:solidFill>
                    <a:srgbClr val="000000"/>
                  </a:solidFill>
                  <a:latin typeface="Helvetica Neue"/>
                  <a:ea typeface="Helvetica Neue"/>
                  <a:cs typeface="Helvetica Neue"/>
                  <a:sym typeface="Helvetica Neue"/>
                </a:rPr>
                <a:t>Елизавета Долгинцева</a:t>
              </a:r>
              <a:r>
                <a:rPr b="0" i="0" lang="en-US" sz="1700" u="none" cap="none" strike="noStrike">
                  <a:solidFill>
                    <a:srgbClr val="000000"/>
                  </a:solidFill>
                  <a:latin typeface="Average"/>
                  <a:ea typeface="Average"/>
                  <a:cs typeface="Average"/>
                  <a:sym typeface="Average"/>
                </a:rPr>
                <a:t> </a:t>
              </a:r>
              <a:endParaRPr b="0" i="0" sz="1700" u="none" cap="none" strike="noStrike">
                <a:solidFill>
                  <a:srgbClr val="000000"/>
                </a:solidFill>
                <a:latin typeface="Average"/>
                <a:ea typeface="Average"/>
                <a:cs typeface="Average"/>
                <a:sym typeface="Average"/>
              </a:endParaRPr>
            </a:p>
            <a:p>
              <a:pPr indent="0" lvl="0" marL="0" marR="0" rtl="0" algn="ctr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rPr b="0" i="0" lang="en-US" sz="1800" u="none" cap="none" strike="noStrike">
                  <a:solidFill>
                    <a:srgbClr val="000000"/>
                  </a:solidFill>
                  <a:latin typeface="Helvetica Neue"/>
                  <a:ea typeface="Helvetica Neue"/>
                  <a:cs typeface="Helvetica Neue"/>
                  <a:sym typeface="Helvetica Neue"/>
                </a:rPr>
                <a:t>Data Scientist</a:t>
              </a:r>
              <a:endParaRPr/>
            </a:p>
          </p:txBody>
        </p:sp>
      </p:grpSp>
      <p:cxnSp>
        <p:nvCxnSpPr>
          <p:cNvPr id="378" name="Google Shape;378;p9"/>
          <p:cNvCxnSpPr/>
          <p:nvPr/>
        </p:nvCxnSpPr>
        <p:spPr>
          <a:xfrm>
            <a:off x="1576390" y="4180926"/>
            <a:ext cx="270601" cy="1"/>
          </a:xfrm>
          <a:prstGeom prst="straightConnector1">
            <a:avLst/>
          </a:prstGeom>
          <a:noFill/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cxnSp>
      <p:grpSp>
        <p:nvGrpSpPr>
          <p:cNvPr id="379" name="Google Shape;379;p9"/>
          <p:cNvGrpSpPr/>
          <p:nvPr/>
        </p:nvGrpSpPr>
        <p:grpSpPr>
          <a:xfrm>
            <a:off x="603857" y="4281504"/>
            <a:ext cx="2175602" cy="1333803"/>
            <a:chOff x="0" y="211924"/>
            <a:chExt cx="2175600" cy="1333801"/>
          </a:xfrm>
        </p:grpSpPr>
        <p:sp>
          <p:nvSpPr>
            <p:cNvPr id="380" name="Google Shape;380;p9"/>
            <p:cNvSpPr/>
            <p:nvPr/>
          </p:nvSpPr>
          <p:spPr>
            <a:xfrm>
              <a:off x="0" y="211924"/>
              <a:ext cx="2175600" cy="1333801"/>
            </a:xfrm>
            <a:prstGeom prst="rect">
              <a:avLst/>
            </a:prstGeom>
            <a:noFill/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00"/>
                <a:buFont typeface="Average"/>
                <a:buNone/>
              </a:pPr>
              <a:r>
                <a:t/>
              </a:r>
              <a:endParaRPr b="0" i="0" sz="1300" u="none" cap="none" strike="noStrike">
                <a:solidFill>
                  <a:srgbClr val="000000"/>
                </a:solidFill>
                <a:latin typeface="Average"/>
                <a:ea typeface="Average"/>
                <a:cs typeface="Average"/>
                <a:sym typeface="Average"/>
              </a:endParaRPr>
            </a:p>
          </p:txBody>
        </p:sp>
        <p:sp>
          <p:nvSpPr>
            <p:cNvPr id="381" name="Google Shape;381;p9"/>
            <p:cNvSpPr/>
            <p:nvPr/>
          </p:nvSpPr>
          <p:spPr>
            <a:xfrm>
              <a:off x="4762" y="878824"/>
              <a:ext cx="2166076" cy="1"/>
            </a:xfrm>
            <a:custGeom>
              <a:rect b="b" l="l" r="r" t="t"/>
              <a:pathLst>
                <a:path extrusionOk="0" h="120000" w="2160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</p:spPr>
          <p:txBody>
            <a:bodyPr anchorCtr="0" anchor="ctr" bIns="91400" lIns="91400" spcFirstLastPara="1" rIns="91400" wrap="square" tIns="91400">
              <a:spAutoFit/>
            </a:bodyPr>
            <a:lstStyle/>
            <a:p>
              <a:pPr indent="0" lvl="0" marL="0" marR="0" rtl="0" algn="ctr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00"/>
                <a:buFont typeface="Arial"/>
                <a:buNone/>
              </a:pPr>
              <a:r>
                <a:t/>
              </a:r>
              <a:endParaRPr b="0" i="0" sz="1300" u="none" cap="none" strike="noStrike">
                <a:solidFill>
                  <a:srgbClr val="000000"/>
                </a:solidFill>
                <a:latin typeface="Average"/>
                <a:ea typeface="Average"/>
                <a:cs typeface="Average"/>
                <a:sym typeface="Average"/>
              </a:endParaRPr>
            </a:p>
            <a:p>
              <a:pPr indent="0" lvl="0" marL="0" marR="0" rtl="0" algn="ctr">
                <a:lnSpc>
                  <a:spcPct val="115000"/>
                </a:lnSpc>
                <a:spcBef>
                  <a:spcPts val="1600"/>
                </a:spcBef>
                <a:spcAft>
                  <a:spcPts val="0"/>
                </a:spcAft>
                <a:buClr>
                  <a:srgbClr val="000000"/>
                </a:buClr>
                <a:buSzPts val="1300"/>
                <a:buFont typeface="Average"/>
                <a:buNone/>
              </a:pPr>
              <a:r>
                <a:rPr b="0" i="0" lang="en-US" sz="1300" u="none" cap="none" strike="noStrike">
                  <a:solidFill>
                    <a:srgbClr val="000000"/>
                  </a:solidFill>
                  <a:latin typeface="Average"/>
                  <a:ea typeface="Average"/>
                  <a:cs typeface="Average"/>
                  <a:sym typeface="Average"/>
                </a:rPr>
                <a:t>2 года опыта работы администратором проектов, проектной деятельности и кейс-чемпионатов </a:t>
              </a:r>
              <a:endParaRPr/>
            </a:p>
          </p:txBody>
        </p:sp>
      </p:grpSp>
      <p:grpSp>
        <p:nvGrpSpPr>
          <p:cNvPr id="382" name="Google Shape;382;p9"/>
          <p:cNvGrpSpPr/>
          <p:nvPr/>
        </p:nvGrpSpPr>
        <p:grpSpPr>
          <a:xfrm>
            <a:off x="2811740" y="4371353"/>
            <a:ext cx="2175602" cy="1154103"/>
            <a:chOff x="0" y="-1"/>
            <a:chExt cx="2175600" cy="1154102"/>
          </a:xfrm>
        </p:grpSpPr>
        <p:sp>
          <p:nvSpPr>
            <p:cNvPr id="383" name="Google Shape;383;p9"/>
            <p:cNvSpPr/>
            <p:nvPr/>
          </p:nvSpPr>
          <p:spPr>
            <a:xfrm>
              <a:off x="0" y="-1"/>
              <a:ext cx="2175600" cy="1154102"/>
            </a:xfrm>
            <a:prstGeom prst="rect">
              <a:avLst/>
            </a:prstGeom>
            <a:noFill/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00"/>
                <a:buFont typeface="Average"/>
                <a:buNone/>
              </a:pPr>
              <a:r>
                <a:t/>
              </a:r>
              <a:endParaRPr b="0" i="0" sz="1300" u="none" cap="none" strike="noStrike">
                <a:solidFill>
                  <a:srgbClr val="000000"/>
                </a:solidFill>
                <a:latin typeface="Average"/>
                <a:ea typeface="Average"/>
                <a:cs typeface="Average"/>
                <a:sym typeface="Average"/>
              </a:endParaRPr>
            </a:p>
          </p:txBody>
        </p:sp>
        <p:sp>
          <p:nvSpPr>
            <p:cNvPr id="384" name="Google Shape;384;p9"/>
            <p:cNvSpPr txBox="1"/>
            <p:nvPr/>
          </p:nvSpPr>
          <p:spPr>
            <a:xfrm>
              <a:off x="4760" y="259821"/>
              <a:ext cx="2166000" cy="614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00" lIns="91400" spcFirstLastPara="1" rIns="91400" wrap="square" tIns="91400">
              <a:spAutoFit/>
            </a:bodyPr>
            <a:lstStyle/>
            <a:p>
              <a:pPr indent="0" lvl="0" marL="0" marR="0" rtl="0" algn="ctr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00"/>
                <a:buFont typeface="Average"/>
                <a:buNone/>
              </a:pPr>
              <a:r>
                <a:rPr b="0" i="0" lang="en-US" sz="1300" u="none" cap="none" strike="noStrike">
                  <a:solidFill>
                    <a:srgbClr val="000000"/>
                  </a:solidFill>
                  <a:latin typeface="Average"/>
                  <a:ea typeface="Average"/>
                  <a:cs typeface="Average"/>
                  <a:sym typeface="Average"/>
                </a:rPr>
                <a:t>2 года опыта Backend разработки на Python, C++</a:t>
              </a:r>
              <a:endParaRPr/>
            </a:p>
          </p:txBody>
        </p:sp>
      </p:grpSp>
      <p:grpSp>
        <p:nvGrpSpPr>
          <p:cNvPr id="385" name="Google Shape;385;p9"/>
          <p:cNvGrpSpPr/>
          <p:nvPr/>
        </p:nvGrpSpPr>
        <p:grpSpPr>
          <a:xfrm>
            <a:off x="5019625" y="4151375"/>
            <a:ext cx="2175600" cy="1374045"/>
            <a:chOff x="0" y="-192644"/>
            <a:chExt cx="2175600" cy="1516439"/>
          </a:xfrm>
        </p:grpSpPr>
        <p:sp>
          <p:nvSpPr>
            <p:cNvPr id="386" name="Google Shape;386;p9"/>
            <p:cNvSpPr/>
            <p:nvPr/>
          </p:nvSpPr>
          <p:spPr>
            <a:xfrm>
              <a:off x="0" y="169694"/>
              <a:ext cx="2175600" cy="1154101"/>
            </a:xfrm>
            <a:prstGeom prst="rect">
              <a:avLst/>
            </a:prstGeom>
            <a:noFill/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00"/>
                <a:buFont typeface="Average"/>
                <a:buNone/>
              </a:pPr>
              <a:r>
                <a:t/>
              </a:r>
              <a:endParaRPr b="0" i="0" sz="1300" u="none" cap="none" strike="noStrike">
                <a:solidFill>
                  <a:srgbClr val="000000"/>
                </a:solidFill>
                <a:latin typeface="Average"/>
                <a:ea typeface="Average"/>
                <a:cs typeface="Average"/>
                <a:sym typeface="Average"/>
              </a:endParaRPr>
            </a:p>
          </p:txBody>
        </p:sp>
        <p:sp>
          <p:nvSpPr>
            <p:cNvPr id="387" name="Google Shape;387;p9"/>
            <p:cNvSpPr txBox="1"/>
            <p:nvPr/>
          </p:nvSpPr>
          <p:spPr>
            <a:xfrm>
              <a:off x="4800" y="-192644"/>
              <a:ext cx="2166000" cy="1158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00" lIns="91400" spcFirstLastPara="1" rIns="91400" wrap="square" tIns="91400">
              <a:spAutoFit/>
            </a:bodyPr>
            <a:lstStyle/>
            <a:p>
              <a:pPr indent="0" lvl="0" marL="0" marR="0" rtl="0" algn="ctr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00"/>
                <a:buFont typeface="Arial"/>
                <a:buNone/>
              </a:pPr>
              <a:r>
                <a:t/>
              </a:r>
              <a:endParaRPr b="0" i="0" sz="1300" u="none" cap="none" strike="noStrike">
                <a:solidFill>
                  <a:srgbClr val="000000"/>
                </a:solidFill>
                <a:latin typeface="Average"/>
                <a:ea typeface="Average"/>
                <a:cs typeface="Average"/>
                <a:sym typeface="Average"/>
              </a:endParaRPr>
            </a:p>
            <a:p>
              <a:pPr indent="0" lvl="0" marL="0" marR="0" rtl="0" algn="ctr">
                <a:lnSpc>
                  <a:spcPct val="115000"/>
                </a:lnSpc>
                <a:spcBef>
                  <a:spcPts val="1600"/>
                </a:spcBef>
                <a:spcAft>
                  <a:spcPts val="0"/>
                </a:spcAft>
                <a:buClr>
                  <a:srgbClr val="000000"/>
                </a:buClr>
                <a:buSzPts val="1300"/>
                <a:buFont typeface="Average"/>
                <a:buNone/>
              </a:pPr>
              <a:r>
                <a:rPr b="0" i="0" lang="en-US" sz="1300" u="none" cap="none" strike="noStrike">
                  <a:solidFill>
                    <a:srgbClr val="000000"/>
                  </a:solidFill>
                  <a:latin typeface="Average"/>
                  <a:ea typeface="Average"/>
                  <a:cs typeface="Average"/>
                  <a:sym typeface="Average"/>
                </a:rPr>
                <a:t>Опыт создания учебных проектов на C++, Python</a:t>
              </a:r>
              <a:endParaRPr/>
            </a:p>
          </p:txBody>
        </p:sp>
      </p:grpSp>
      <p:grpSp>
        <p:nvGrpSpPr>
          <p:cNvPr id="388" name="Google Shape;388;p9"/>
          <p:cNvGrpSpPr/>
          <p:nvPr/>
        </p:nvGrpSpPr>
        <p:grpSpPr>
          <a:xfrm>
            <a:off x="7227499" y="3714750"/>
            <a:ext cx="2236578" cy="2175901"/>
            <a:chOff x="0" y="109046"/>
            <a:chExt cx="2236576" cy="2175900"/>
          </a:xfrm>
        </p:grpSpPr>
        <p:sp>
          <p:nvSpPr>
            <p:cNvPr id="389" name="Google Shape;389;p9"/>
            <p:cNvSpPr/>
            <p:nvPr/>
          </p:nvSpPr>
          <p:spPr>
            <a:xfrm>
              <a:off x="0" y="765644"/>
              <a:ext cx="2175600" cy="1333801"/>
            </a:xfrm>
            <a:prstGeom prst="rect">
              <a:avLst/>
            </a:prstGeom>
            <a:noFill/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00"/>
                <a:buFont typeface="Average"/>
                <a:buNone/>
              </a:pPr>
              <a:r>
                <a:t/>
              </a:r>
              <a:endParaRPr b="0" i="0" sz="1300" u="none" cap="none" strike="noStrike">
                <a:solidFill>
                  <a:srgbClr val="000000"/>
                </a:solidFill>
                <a:latin typeface="Average"/>
                <a:ea typeface="Average"/>
                <a:cs typeface="Average"/>
                <a:sym typeface="Average"/>
              </a:endParaRPr>
            </a:p>
          </p:txBody>
        </p:sp>
        <p:sp>
          <p:nvSpPr>
            <p:cNvPr id="390" name="Google Shape;390;p9"/>
            <p:cNvSpPr txBox="1"/>
            <p:nvPr/>
          </p:nvSpPr>
          <p:spPr>
            <a:xfrm>
              <a:off x="70576" y="109046"/>
              <a:ext cx="2166000" cy="2175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00" lIns="91400" spcFirstLastPara="1" rIns="91400" wrap="square" tIns="91400">
              <a:spAutoFit/>
            </a:bodyPr>
            <a:lstStyle/>
            <a:p>
              <a:pPr indent="0" lvl="0" marL="0" marR="0" rtl="0" algn="ctr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00"/>
                <a:buFont typeface="Arial"/>
                <a:buNone/>
              </a:pPr>
              <a:r>
                <a:t/>
              </a:r>
              <a:endParaRPr b="0" i="0" sz="1300" u="none" cap="none" strike="noStrike">
                <a:solidFill>
                  <a:srgbClr val="000000"/>
                </a:solidFill>
                <a:latin typeface="Average"/>
                <a:ea typeface="Average"/>
                <a:cs typeface="Average"/>
                <a:sym typeface="Average"/>
              </a:endParaRPr>
            </a:p>
            <a:p>
              <a:pPr indent="0" lvl="0" marL="0" marR="0" rtl="0" algn="ctr">
                <a:lnSpc>
                  <a:spcPct val="115000"/>
                </a:lnSpc>
                <a:spcBef>
                  <a:spcPts val="1600"/>
                </a:spcBef>
                <a:spcAft>
                  <a:spcPts val="0"/>
                </a:spcAft>
                <a:buClr>
                  <a:srgbClr val="000000"/>
                </a:buClr>
                <a:buSzPts val="1300"/>
                <a:buFont typeface="Arial"/>
                <a:buNone/>
              </a:pPr>
              <a:r>
                <a:t/>
              </a:r>
              <a:endParaRPr b="0" i="0" sz="1300" u="none" cap="none" strike="noStrike">
                <a:solidFill>
                  <a:srgbClr val="000000"/>
                </a:solidFill>
                <a:latin typeface="Average"/>
                <a:ea typeface="Average"/>
                <a:cs typeface="Average"/>
                <a:sym typeface="Average"/>
              </a:endParaRPr>
            </a:p>
            <a:p>
              <a:pPr indent="0" lvl="0" marL="0" marR="0" rtl="0" algn="ctr">
                <a:lnSpc>
                  <a:spcPct val="115000"/>
                </a:lnSpc>
                <a:spcBef>
                  <a:spcPts val="1600"/>
                </a:spcBef>
                <a:spcAft>
                  <a:spcPts val="0"/>
                </a:spcAft>
                <a:buClr>
                  <a:srgbClr val="000000"/>
                </a:buClr>
                <a:buSzPts val="1300"/>
                <a:buFont typeface="Average"/>
                <a:buNone/>
              </a:pPr>
              <a:r>
                <a:rPr b="0" i="0" lang="en-US" sz="1300" u="none" cap="none" strike="noStrike">
                  <a:solidFill>
                    <a:srgbClr val="000000"/>
                  </a:solidFill>
                  <a:latin typeface="Average"/>
                  <a:ea typeface="Average"/>
                  <a:cs typeface="Average"/>
                  <a:sym typeface="Average"/>
                </a:rPr>
                <a:t>2 года работы на Python в отделе мат. моделирования и анализа данных, действующий аналитик данных</a:t>
              </a:r>
              <a:endParaRPr/>
            </a:p>
          </p:txBody>
        </p:sp>
      </p:grpSp>
      <p:pic>
        <p:nvPicPr>
          <p:cNvPr descr="Google Shape;336;p18" id="391" name="Google Shape;391;p9"/>
          <p:cNvPicPr preferRelativeResize="0"/>
          <p:nvPr/>
        </p:nvPicPr>
        <p:blipFill rotWithShape="1">
          <a:blip r:embed="rId10">
            <a:alphaModFix/>
          </a:blip>
          <a:srcRect b="787" l="0" r="2" t="796"/>
          <a:stretch/>
        </p:blipFill>
        <p:spPr>
          <a:xfrm>
            <a:off x="9824129" y="1357606"/>
            <a:ext cx="1643064" cy="1645048"/>
          </a:xfrm>
          <a:custGeom>
            <a:rect b="b" l="l" r="r" t="t"/>
            <a:pathLst>
              <a:path extrusionOk="0" h="21600" w="21600">
                <a:moveTo>
                  <a:pt x="10800" y="0"/>
                </a:moveTo>
                <a:cubicBezTo>
                  <a:pt x="4835" y="0"/>
                  <a:pt x="0" y="4833"/>
                  <a:pt x="0" y="10797"/>
                </a:cubicBezTo>
                <a:cubicBezTo>
                  <a:pt x="0" y="16762"/>
                  <a:pt x="4835" y="21600"/>
                  <a:pt x="10800" y="21600"/>
                </a:cubicBezTo>
                <a:cubicBezTo>
                  <a:pt x="16765" y="21600"/>
                  <a:pt x="21600" y="16762"/>
                  <a:pt x="21600" y="10797"/>
                </a:cubicBezTo>
                <a:cubicBezTo>
                  <a:pt x="21600" y="4833"/>
                  <a:pt x="16765" y="0"/>
                  <a:pt x="10800" y="0"/>
                </a:cubicBezTo>
                <a:close/>
              </a:path>
            </a:pathLst>
          </a:custGeom>
          <a:noFill/>
          <a:ln>
            <a:noFill/>
          </a:ln>
        </p:spPr>
      </p:pic>
      <p:grpSp>
        <p:nvGrpSpPr>
          <p:cNvPr id="392" name="Google Shape;392;p9"/>
          <p:cNvGrpSpPr/>
          <p:nvPr/>
        </p:nvGrpSpPr>
        <p:grpSpPr>
          <a:xfrm>
            <a:off x="9586975" y="3264952"/>
            <a:ext cx="2175602" cy="976464"/>
            <a:chOff x="0" y="-1"/>
            <a:chExt cx="2175600" cy="976463"/>
          </a:xfrm>
        </p:grpSpPr>
        <p:sp>
          <p:nvSpPr>
            <p:cNvPr id="393" name="Google Shape;393;p9"/>
            <p:cNvSpPr/>
            <p:nvPr/>
          </p:nvSpPr>
          <p:spPr>
            <a:xfrm>
              <a:off x="0" y="-1"/>
              <a:ext cx="2175600" cy="915902"/>
            </a:xfrm>
            <a:prstGeom prst="rect">
              <a:avLst/>
            </a:prstGeom>
            <a:noFill/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700"/>
                <a:buFont typeface="Average"/>
                <a:buNone/>
              </a:pPr>
              <a:r>
                <a:t/>
              </a:r>
              <a:endParaRPr b="0" i="0" sz="1700" u="none" cap="none" strike="noStrike">
                <a:solidFill>
                  <a:srgbClr val="000000"/>
                </a:solidFill>
                <a:latin typeface="Average"/>
                <a:ea typeface="Average"/>
                <a:cs typeface="Average"/>
                <a:sym typeface="Average"/>
              </a:endParaRPr>
            </a:p>
          </p:txBody>
        </p:sp>
        <p:sp>
          <p:nvSpPr>
            <p:cNvPr id="394" name="Google Shape;394;p9"/>
            <p:cNvSpPr txBox="1"/>
            <p:nvPr/>
          </p:nvSpPr>
          <p:spPr>
            <a:xfrm>
              <a:off x="4762" y="4762"/>
              <a:ext cx="2166000" cy="971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00" lIns="91400" spcFirstLastPara="1" rIns="91400" wrap="square" tIns="91400">
              <a:spAutoFit/>
            </a:bodyPr>
            <a:lstStyle/>
            <a:p>
              <a:pPr indent="0" lvl="0" marL="0" marR="0" rtl="0" algn="ctr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rPr b="1" i="0" lang="en-US" sz="1800" u="none" cap="none" strike="noStrike">
                  <a:solidFill>
                    <a:srgbClr val="000000"/>
                  </a:solidFill>
                  <a:latin typeface="Helvetica Neue"/>
                  <a:ea typeface="Helvetica Neue"/>
                  <a:cs typeface="Helvetica Neue"/>
                  <a:sym typeface="Helvetica Neue"/>
                </a:rPr>
                <a:t>Вэньда Ян</a:t>
              </a:r>
              <a:r>
                <a:rPr b="0" i="0" lang="en-US" sz="1700" u="none" cap="none" strike="noStrike">
                  <a:solidFill>
                    <a:srgbClr val="000000"/>
                  </a:solidFill>
                  <a:latin typeface="Average"/>
                  <a:ea typeface="Average"/>
                  <a:cs typeface="Average"/>
                  <a:sym typeface="Average"/>
                </a:rPr>
                <a:t> </a:t>
              </a:r>
              <a:endParaRPr b="0" i="0" sz="1700" u="none" cap="none" strike="noStrike">
                <a:solidFill>
                  <a:srgbClr val="000000"/>
                </a:solidFill>
                <a:latin typeface="Average"/>
                <a:ea typeface="Average"/>
                <a:cs typeface="Average"/>
                <a:sym typeface="Average"/>
              </a:endParaRPr>
            </a:p>
            <a:p>
              <a:pPr indent="0" lvl="0" marL="0" marR="0" rtl="0" algn="ctr">
                <a:lnSpc>
                  <a:spcPct val="115000"/>
                </a:lnSpc>
                <a:spcBef>
                  <a:spcPts val="160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rPr b="0" i="0" lang="en-US" sz="1800" u="none" cap="none" strike="noStrike">
                  <a:solidFill>
                    <a:srgbClr val="000000"/>
                  </a:solidFill>
                  <a:latin typeface="Helvetica Neue"/>
                  <a:ea typeface="Helvetica Neue"/>
                  <a:cs typeface="Helvetica Neue"/>
                  <a:sym typeface="Helvetica Neue"/>
                </a:rPr>
                <a:t>ML-инженер</a:t>
              </a:r>
              <a:endParaRPr/>
            </a:p>
          </p:txBody>
        </p:sp>
      </p:grpSp>
      <p:grpSp>
        <p:nvGrpSpPr>
          <p:cNvPr id="395" name="Google Shape;395;p9"/>
          <p:cNvGrpSpPr/>
          <p:nvPr/>
        </p:nvGrpSpPr>
        <p:grpSpPr>
          <a:xfrm>
            <a:off x="9566943" y="4165450"/>
            <a:ext cx="2175602" cy="1359856"/>
            <a:chOff x="0" y="-36059"/>
            <a:chExt cx="2175600" cy="1359854"/>
          </a:xfrm>
        </p:grpSpPr>
        <p:sp>
          <p:nvSpPr>
            <p:cNvPr id="396" name="Google Shape;396;p9"/>
            <p:cNvSpPr/>
            <p:nvPr/>
          </p:nvSpPr>
          <p:spPr>
            <a:xfrm>
              <a:off x="0" y="169694"/>
              <a:ext cx="2175600" cy="1154101"/>
            </a:xfrm>
            <a:prstGeom prst="rect">
              <a:avLst/>
            </a:prstGeom>
            <a:noFill/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00"/>
                <a:buFont typeface="Average"/>
                <a:buNone/>
              </a:pPr>
              <a:r>
                <a:t/>
              </a:r>
              <a:endParaRPr b="0" i="0" sz="1300" u="none" cap="none" strike="noStrike">
                <a:solidFill>
                  <a:srgbClr val="000000"/>
                </a:solidFill>
                <a:latin typeface="Average"/>
                <a:ea typeface="Average"/>
                <a:cs typeface="Average"/>
                <a:sym typeface="Average"/>
              </a:endParaRPr>
            </a:p>
          </p:txBody>
        </p:sp>
        <p:sp>
          <p:nvSpPr>
            <p:cNvPr id="397" name="Google Shape;397;p9"/>
            <p:cNvSpPr txBox="1"/>
            <p:nvPr/>
          </p:nvSpPr>
          <p:spPr>
            <a:xfrm>
              <a:off x="4807" y="-36059"/>
              <a:ext cx="2166000" cy="1050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00" lIns="91400" spcFirstLastPara="1" rIns="91400" wrap="square" tIns="91400">
              <a:spAutoFit/>
            </a:bodyPr>
            <a:lstStyle/>
            <a:p>
              <a:pPr indent="0" lvl="0" marL="0" marR="0" rtl="0" algn="ctr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00"/>
                <a:buFont typeface="Arial"/>
                <a:buNone/>
              </a:pPr>
              <a:r>
                <a:t/>
              </a:r>
              <a:endParaRPr b="0" i="0" sz="1300" u="none" cap="none" strike="noStrike">
                <a:solidFill>
                  <a:srgbClr val="000000"/>
                </a:solidFill>
                <a:latin typeface="Average"/>
                <a:ea typeface="Average"/>
                <a:cs typeface="Average"/>
                <a:sym typeface="Average"/>
              </a:endParaRPr>
            </a:p>
            <a:p>
              <a:pPr indent="0" lvl="0" marL="0" marR="0" rtl="0" algn="ctr">
                <a:lnSpc>
                  <a:spcPct val="115000"/>
                </a:lnSpc>
                <a:spcBef>
                  <a:spcPts val="1600"/>
                </a:spcBef>
                <a:spcAft>
                  <a:spcPts val="0"/>
                </a:spcAft>
                <a:buClr>
                  <a:srgbClr val="000000"/>
                </a:buClr>
                <a:buSzPts val="1300"/>
                <a:buFont typeface="Average"/>
                <a:buNone/>
              </a:pPr>
              <a:r>
                <a:rPr b="0" i="0" lang="en-US" sz="1300" u="none" cap="none" strike="noStrike">
                  <a:solidFill>
                    <a:srgbClr val="000000"/>
                  </a:solidFill>
                  <a:latin typeface="Average"/>
                  <a:ea typeface="Average"/>
                  <a:cs typeface="Average"/>
                  <a:sym typeface="Average"/>
                </a:rPr>
                <a:t>Опыт создания учебных проектов на Python и C</a:t>
              </a:r>
              <a:endParaRPr/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p10"/>
          <p:cNvSpPr/>
          <p:nvPr/>
        </p:nvSpPr>
        <p:spPr>
          <a:xfrm>
            <a:off x="9906047" y="6347307"/>
            <a:ext cx="2307484" cy="529278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pSp>
        <p:nvGrpSpPr>
          <p:cNvPr id="403" name="Google Shape;403;p10"/>
          <p:cNvGrpSpPr/>
          <p:nvPr/>
        </p:nvGrpSpPr>
        <p:grpSpPr>
          <a:xfrm>
            <a:off x="-18524" y="6358525"/>
            <a:ext cx="542266" cy="506845"/>
            <a:chOff x="-1" y="0"/>
            <a:chExt cx="542264" cy="506843"/>
          </a:xfrm>
        </p:grpSpPr>
        <p:sp>
          <p:nvSpPr>
            <p:cNvPr id="404" name="Google Shape;404;p10"/>
            <p:cNvSpPr/>
            <p:nvPr/>
          </p:nvSpPr>
          <p:spPr>
            <a:xfrm>
              <a:off x="-1" y="0"/>
              <a:ext cx="542264" cy="506843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grpSp>
          <p:nvGrpSpPr>
            <p:cNvPr id="405" name="Google Shape;405;p10"/>
            <p:cNvGrpSpPr/>
            <p:nvPr/>
          </p:nvGrpSpPr>
          <p:grpSpPr>
            <a:xfrm>
              <a:off x="37055" y="121311"/>
              <a:ext cx="468152" cy="264217"/>
              <a:chOff x="0" y="0"/>
              <a:chExt cx="468151" cy="264215"/>
            </a:xfrm>
          </p:grpSpPr>
          <p:sp>
            <p:nvSpPr>
              <p:cNvPr id="406" name="Google Shape;406;p10"/>
              <p:cNvSpPr/>
              <p:nvPr/>
            </p:nvSpPr>
            <p:spPr>
              <a:xfrm>
                <a:off x="0" y="32555"/>
                <a:ext cx="468151" cy="199104"/>
              </a:xfrm>
              <a:prstGeom prst="rect">
                <a:avLst/>
              </a:prstGeom>
              <a:solidFill>
                <a:srgbClr val="FCAF17"/>
              </a:solidFill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SzPts val="1200"/>
                  <a:buFont typeface="Arial"/>
                  <a:buNone/>
                </a:pPr>
                <a:r>
                  <a:t/>
                </a:r>
                <a:endParaRPr b="0" i="0" sz="12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07" name="Google Shape;407;p10"/>
              <p:cNvSpPr txBox="1"/>
              <p:nvPr/>
            </p:nvSpPr>
            <p:spPr>
              <a:xfrm>
                <a:off x="0" y="0"/>
                <a:ext cx="468151" cy="26421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45675" lIns="45675" spcFirstLastPara="1" rIns="45675" wrap="square" tIns="45675">
                <a:sp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SzPts val="1200"/>
                  <a:buFont typeface="Arial"/>
                  <a:buNone/>
                </a:pPr>
                <a:r>
                  <a:rPr b="0" i="0" lang="en-US" sz="1200" u="none" cap="none" strike="noStrike"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rPr>
                  <a:t>9</a:t>
                </a:r>
                <a:endParaRPr/>
              </a:p>
            </p:txBody>
          </p:sp>
        </p:grpSp>
      </p:grpSp>
      <p:pic>
        <p:nvPicPr>
          <p:cNvPr descr="Google Shape;347;p19" id="408" name="Google Shape;408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938141" y="142067"/>
            <a:ext cx="994282" cy="78348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oogle Shape;348;p19" id="409" name="Google Shape;409;p1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431987" y="6485244"/>
            <a:ext cx="1255602" cy="226255"/>
          </a:xfrm>
          <a:prstGeom prst="rect">
            <a:avLst/>
          </a:prstGeom>
          <a:noFill/>
          <a:ln>
            <a:noFill/>
          </a:ln>
        </p:spPr>
      </p:pic>
      <p:sp>
        <p:nvSpPr>
          <p:cNvPr id="410" name="Google Shape;410;p10"/>
          <p:cNvSpPr txBox="1"/>
          <p:nvPr/>
        </p:nvSpPr>
        <p:spPr>
          <a:xfrm>
            <a:off x="523753" y="148819"/>
            <a:ext cx="1796102" cy="46351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75" lIns="45675" spcFirstLastPara="1" rIns="45675" wrap="square" tIns="456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500"/>
              <a:buFont typeface="Helvetica Neue"/>
              <a:buNone/>
            </a:pPr>
            <a:r>
              <a:rPr b="0" i="0" lang="en-US" sz="2500" u="none" cap="none" strike="noStrike">
                <a:solidFill>
                  <a:srgbClr val="8F00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Контакты</a:t>
            </a:r>
            <a:endParaRPr/>
          </a:p>
        </p:txBody>
      </p:sp>
      <p:grpSp>
        <p:nvGrpSpPr>
          <p:cNvPr id="411" name="Google Shape;411;p10"/>
          <p:cNvGrpSpPr/>
          <p:nvPr/>
        </p:nvGrpSpPr>
        <p:grpSpPr>
          <a:xfrm>
            <a:off x="-2" y="692499"/>
            <a:ext cx="2624906" cy="97080"/>
            <a:chOff x="-1" y="-1"/>
            <a:chExt cx="2624904" cy="97079"/>
          </a:xfrm>
        </p:grpSpPr>
        <p:sp>
          <p:nvSpPr>
            <p:cNvPr id="412" name="Google Shape;412;p10"/>
            <p:cNvSpPr/>
            <p:nvPr/>
          </p:nvSpPr>
          <p:spPr>
            <a:xfrm>
              <a:off x="-1" y="-1"/>
              <a:ext cx="1294464" cy="97079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413" name="Google Shape;413;p10"/>
            <p:cNvSpPr/>
            <p:nvPr/>
          </p:nvSpPr>
          <p:spPr>
            <a:xfrm>
              <a:off x="336582" y="-1"/>
              <a:ext cx="1294464" cy="97079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414" name="Google Shape;414;p10"/>
            <p:cNvSpPr/>
            <p:nvPr/>
          </p:nvSpPr>
          <p:spPr>
            <a:xfrm>
              <a:off x="673165" y="-1"/>
              <a:ext cx="1294464" cy="97079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415" name="Google Shape;415;p10"/>
            <p:cNvSpPr/>
            <p:nvPr/>
          </p:nvSpPr>
          <p:spPr>
            <a:xfrm>
              <a:off x="993856" y="-1"/>
              <a:ext cx="1294464" cy="97079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416" name="Google Shape;416;p10"/>
            <p:cNvSpPr/>
            <p:nvPr/>
          </p:nvSpPr>
          <p:spPr>
            <a:xfrm>
              <a:off x="1330439" y="-1"/>
              <a:ext cx="1294464" cy="97079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sp>
        <p:nvSpPr>
          <p:cNvPr id="417" name="Google Shape;417;p10"/>
          <p:cNvSpPr txBox="1"/>
          <p:nvPr/>
        </p:nvSpPr>
        <p:spPr>
          <a:xfrm>
            <a:off x="4032911" y="3743941"/>
            <a:ext cx="7783851" cy="1717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675" lIns="45675" spcFirstLastPara="1" rIns="45675" wrap="square" tIns="4567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</a:pPr>
            <a:r>
              <a:rPr b="0" i="0" lang="en-US" sz="2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Данил Олешкевич</a:t>
            </a:r>
            <a:endParaRPr/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</a:pPr>
            <a:r>
              <a:rPr b="0" i="0" lang="en-US" sz="2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+7(983)145-57-76</a:t>
            </a:r>
            <a:endParaRPr/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</a:pPr>
            <a:r>
              <a:rPr b="0" i="0" lang="en-US" sz="2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oleshkevich_danil@mail.ru</a:t>
            </a:r>
            <a:endParaRPr/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</a:pPr>
            <a:r>
              <a:rPr b="0" i="0" lang="en-US" sz="2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Менеджер проекта «REDSPb»</a:t>
            </a:r>
            <a:endParaRPr/>
          </a:p>
        </p:txBody>
      </p:sp>
      <p:pic>
        <p:nvPicPr>
          <p:cNvPr descr="Google Shape;358;p19" id="418" name="Google Shape;418;p1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783726" y="78580"/>
            <a:ext cx="994283" cy="99152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oogle Shape;359;p19" id="419" name="Google Shape;419;p10"/>
          <p:cNvPicPr preferRelativeResize="0"/>
          <p:nvPr/>
        </p:nvPicPr>
        <p:blipFill rotWithShape="1">
          <a:blip r:embed="rId6">
            <a:alphaModFix/>
          </a:blip>
          <a:srcRect b="6673" l="7013" r="7890" t="4570"/>
          <a:stretch/>
        </p:blipFill>
        <p:spPr>
          <a:xfrm>
            <a:off x="693626" y="2086848"/>
            <a:ext cx="2624932" cy="3876809"/>
          </a:xfrm>
          <a:custGeom>
            <a:rect b="b" l="l" r="r" t="t"/>
            <a:pathLst>
              <a:path extrusionOk="0" h="21545" w="21600">
                <a:moveTo>
                  <a:pt x="11149" y="5"/>
                </a:moveTo>
                <a:cubicBezTo>
                  <a:pt x="9944" y="-45"/>
                  <a:pt x="8570" y="313"/>
                  <a:pt x="7985" y="918"/>
                </a:cubicBezTo>
                <a:cubicBezTo>
                  <a:pt x="7579" y="1337"/>
                  <a:pt x="7232" y="2166"/>
                  <a:pt x="7289" y="2577"/>
                </a:cubicBezTo>
                <a:cubicBezTo>
                  <a:pt x="7320" y="2795"/>
                  <a:pt x="7194" y="2807"/>
                  <a:pt x="4108" y="2861"/>
                </a:cubicBezTo>
                <a:lnTo>
                  <a:pt x="898" y="2919"/>
                </a:lnTo>
                <a:lnTo>
                  <a:pt x="451" y="3223"/>
                </a:lnTo>
                <a:lnTo>
                  <a:pt x="0" y="3527"/>
                </a:lnTo>
                <a:lnTo>
                  <a:pt x="13" y="12220"/>
                </a:lnTo>
                <a:cubicBezTo>
                  <a:pt x="24" y="20505"/>
                  <a:pt x="39" y="20921"/>
                  <a:pt x="333" y="21143"/>
                </a:cubicBezTo>
                <a:cubicBezTo>
                  <a:pt x="503" y="21272"/>
                  <a:pt x="793" y="21420"/>
                  <a:pt x="976" y="21472"/>
                </a:cubicBezTo>
                <a:cubicBezTo>
                  <a:pt x="1160" y="21524"/>
                  <a:pt x="5693" y="21555"/>
                  <a:pt x="11051" y="21543"/>
                </a:cubicBezTo>
                <a:lnTo>
                  <a:pt x="20793" y="21521"/>
                </a:lnTo>
                <a:lnTo>
                  <a:pt x="21195" y="21203"/>
                </a:lnTo>
                <a:lnTo>
                  <a:pt x="21600" y="20883"/>
                </a:lnTo>
                <a:lnTo>
                  <a:pt x="21600" y="12220"/>
                </a:lnTo>
                <a:lnTo>
                  <a:pt x="21600" y="3554"/>
                </a:lnTo>
                <a:lnTo>
                  <a:pt x="21195" y="3236"/>
                </a:lnTo>
                <a:lnTo>
                  <a:pt x="20793" y="2919"/>
                </a:lnTo>
                <a:lnTo>
                  <a:pt x="17563" y="2861"/>
                </a:lnTo>
                <a:lnTo>
                  <a:pt x="14334" y="2804"/>
                </a:lnTo>
                <a:lnTo>
                  <a:pt x="14236" y="2180"/>
                </a:lnTo>
                <a:cubicBezTo>
                  <a:pt x="14079" y="1195"/>
                  <a:pt x="13512" y="626"/>
                  <a:pt x="12263" y="197"/>
                </a:cubicBezTo>
                <a:cubicBezTo>
                  <a:pt x="11934" y="84"/>
                  <a:pt x="11551" y="22"/>
                  <a:pt x="11149" y="5"/>
                </a:cubicBezTo>
                <a:close/>
              </a:path>
            </a:pathLst>
          </a:custGeom>
          <a:noFill/>
          <a:ln>
            <a:noFill/>
          </a:ln>
        </p:spPr>
      </p:pic>
      <p:sp>
        <p:nvSpPr>
          <p:cNvPr id="420" name="Google Shape;420;p10"/>
          <p:cNvSpPr txBox="1"/>
          <p:nvPr/>
        </p:nvSpPr>
        <p:spPr>
          <a:xfrm>
            <a:off x="4032911" y="2039071"/>
            <a:ext cx="7039976" cy="1187766"/>
          </a:xfrm>
          <a:prstGeom prst="rect">
            <a:avLst/>
          </a:prstGeom>
          <a:noFill/>
          <a:ln>
            <a:noFill/>
          </a:ln>
        </p:spPr>
        <p:txBody>
          <a:bodyPr anchorCtr="0" anchor="t" bIns="45675" lIns="45675" spcFirstLastPara="1" rIns="45675" wrap="square" tIns="456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</a:pPr>
            <a:r>
              <a:rPr b="0" i="0" lang="en-US" sz="2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Просим поддержать проект экспертным заключением и сопроводительным письмом для гранта ФСИ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/>
</file>