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  <p:sldMasterId id="2147483681" r:id="rId2"/>
    <p:sldMasterId id="2147483682" r:id="rId3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F869EF-69E9-451D-B427-80462CD3BDD4}">
  <a:tblStyle styleId="{6FF869EF-69E9-451D-B427-80462CD3BDD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9f2616dcc_4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g299f2616dcc_4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9f2616dcc_4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99f2616dcc_4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9f2616dcc_4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299f2616dcc_4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9f2616dcc_4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299f2616dcc_4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9f2616dcc_4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g299f2616dcc_4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99f2616dcc_4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g299f2616dcc_4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9f2616dcc_4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6" name="Google Shape;236;g299f2616dcc_4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99f2616dcc_4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99f2616dcc_4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99f2616dcc_4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299f2616dcc_4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9f2616dcc_4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299f2616dcc_4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99f2616dcc_4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299f2616dcc_4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99f2616dcc_4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g299f2616dcc_4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99f2616dcc_4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7" name="Google Shape;317;g299f2616dcc_4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70;p16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9" name="Google Shape;79;p1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0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0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6" name="Google Shape;86;p2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2" name="Google Shape;92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8" name="Google Shape;98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7" name="Google Shape;127;p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8" name="Google Shape;128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1" name="Google Shape;13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5" name="Google Shape;135;p3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6" name="Google Shape;136;p3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3" name="Google Shape;143;p3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4" name="Google Shape;14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6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6"/>
          <p:cNvSpPr txBox="1">
            <a:spLocks noGrp="1"/>
          </p:cNvSpPr>
          <p:nvPr>
            <p:ph type="body" idx="1"/>
          </p:nvPr>
        </p:nvSpPr>
        <p:spPr>
          <a:xfrm>
            <a:off x="549026" y="1803150"/>
            <a:ext cx="38253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АКРИОС</a:t>
            </a:r>
            <a:endParaRPr sz="31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автономный комплекс регистрации идентификации органических структур</a:t>
            </a:r>
            <a:endParaRPr sz="1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54" name="Google Shape;154;p36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6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7"/>
          <p:cNvSpPr txBox="1">
            <a:spLocks noGrp="1"/>
          </p:cNvSpPr>
          <p:nvPr>
            <p:ph type="body" idx="1"/>
          </p:nvPr>
        </p:nvSpPr>
        <p:spPr>
          <a:xfrm>
            <a:off x="532661" y="1377645"/>
            <a:ext cx="6153300" cy="3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62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Сельское хозяйство было и остается одним из основным источником экономической стабильности Российской Федерации, делая ее лидером на мировом рынке, но патологии возделываемых культур создают риски для отрасли.</a:t>
            </a:r>
            <a:endParaRPr sz="62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62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Предлагаемый программный комплекс обеспечит автономное решение для выявления и диагностики заболеваний сельскохозяйственных культур с помощью мобильных устройств.</a:t>
            </a:r>
            <a:endParaRPr sz="62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62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Точность и надежность программного обеспечения дают уверенность в выявлении болезни на ранних стадиях, и позволяет своевременно принять меры для минимизации ущерба урожаю и экономических потерь.</a:t>
            </a:r>
            <a:endParaRPr sz="62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endParaRPr dirty="0"/>
          </a:p>
        </p:txBody>
      </p:sp>
      <p:sp>
        <p:nvSpPr>
          <p:cNvPr id="169" name="Google Shape;169;p3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3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3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3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3" name="Google Shape;17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3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77" name="Google Shape;177;p3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78" name="Google Shape;178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0" name="Google Shape;180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8"/>
          <p:cNvSpPr txBox="1">
            <a:spLocks noGrp="1"/>
          </p:cNvSpPr>
          <p:nvPr>
            <p:ph type="title"/>
          </p:nvPr>
        </p:nvSpPr>
        <p:spPr>
          <a:xfrm>
            <a:off x="1494162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38"/>
          <p:cNvSpPr txBox="1">
            <a:spLocks noGrp="1"/>
          </p:cNvSpPr>
          <p:nvPr>
            <p:ph type="body" idx="1"/>
          </p:nvPr>
        </p:nvSpPr>
        <p:spPr>
          <a:xfrm>
            <a:off x="484423" y="1416729"/>
            <a:ext cx="79932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Владельцы частных сельскохозяйственных угодий в возрасте от 25 до 65 лет, проживающие и/или создающие продукцию на территориях РФ с плодородными почвами.</a:t>
            </a:r>
            <a:b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endParaRPr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Владельцы частных земельных участков в возрасте от 25 до 65 лет, проживающие и/или создающие продукцию на территориях РФ с неплодородными почвами, но обладающие потенциалом создания гидропонных и аэропонных установок.</a:t>
            </a:r>
            <a:b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endParaRPr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Владельцы, в возрасте от 25 до 65 лет, небольших частных компаний, с оборотом не более 1 500 000 руб. в год, в распоряжении которых находятся сельскохозяйственные угодья,  проживающие и/или создающие продукцию на территориях РФ с плодородными почвами.</a:t>
            </a:r>
            <a:b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endParaRPr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Владельцы, в возрасте от 25 до 65 лет, небольших частных компаний, с оборотом не более 1 500 000 руб. в год, в распоряжении которых находятся частные земельные участки, проживающие и/или создающие продукцию на территориях РФ, но обладающие потенциалом создания гидропонных и аэропонных установок.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89" name="Google Shape;189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6" name="Google Shape;19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>
            <a:spLocks noGrp="1"/>
          </p:cNvSpPr>
          <p:nvPr>
            <p:ph type="title"/>
          </p:nvPr>
        </p:nvSpPr>
        <p:spPr>
          <a:xfrm>
            <a:off x="1413068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2" name="Google Shape;202;p39"/>
          <p:cNvSpPr txBox="1">
            <a:spLocks noGrp="1"/>
          </p:cNvSpPr>
          <p:nvPr>
            <p:ph type="body" idx="1"/>
          </p:nvPr>
        </p:nvSpPr>
        <p:spPr>
          <a:xfrm>
            <a:off x="530725" y="2088579"/>
            <a:ext cx="6568200" cy="139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Болезни сельскохозяйственных растений,приводящие к экономическим потерям, снижающие урожайность и уровень продовольственной безопасности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03" name="Google Shape;203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0" name="Google Shape;21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 txBox="1">
            <a:spLocks noGrp="1"/>
          </p:cNvSpPr>
          <p:nvPr>
            <p:ph type="title"/>
          </p:nvPr>
        </p:nvSpPr>
        <p:spPr>
          <a:xfrm>
            <a:off x="1455742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6" name="Google Shape;216;p40"/>
          <p:cNvSpPr txBox="1">
            <a:spLocks noGrp="1"/>
          </p:cNvSpPr>
          <p:nvPr>
            <p:ph type="body" idx="1"/>
          </p:nvPr>
        </p:nvSpPr>
        <p:spPr>
          <a:xfrm>
            <a:off x="401716" y="1826892"/>
            <a:ext cx="7993200" cy="257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800">
                <a:solidFill>
                  <a:srgbClr val="8F00FF"/>
                </a:solidFill>
              </a:rPr>
              <a:t>Программное обеспечение будет использовать расширенные алгоритмы распознавания изображений и машинного обучения для анализа изображений больных культур, снятых камерой мобильного устройства. Сравнивая изображения с базой данных известных заболеваний, программное обеспечение точно определит болезнь, поражающую урожай, и предложит соответствующие методы контроля распространения болезни.</a:t>
            </a:r>
            <a:endParaRPr sz="18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217" name="Google Shape;217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4" name="Google Shape;22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>
            <a:spLocks noGrp="1"/>
          </p:cNvSpPr>
          <p:nvPr>
            <p:ph type="title"/>
          </p:nvPr>
        </p:nvSpPr>
        <p:spPr>
          <a:xfrm>
            <a:off x="583950" y="410889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0" name="Google Shape;230;p41"/>
          <p:cNvSpPr txBox="1">
            <a:spLocks noGrp="1"/>
          </p:cNvSpPr>
          <p:nvPr>
            <p:ph type="body" idx="1"/>
          </p:nvPr>
        </p:nvSpPr>
        <p:spPr>
          <a:xfrm>
            <a:off x="735568" y="1419609"/>
            <a:ext cx="7743900" cy="13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8F00FF"/>
                </a:solidFill>
              </a:rPr>
              <a:t>Проект направлен на решение одной из основных задач, стоящих перед фермерами во всем мире - своевременное выявление и диагностика болезней сельскохозяйственных культур. существует острая необходимость в разработке инновационных и эффективных инструментов, помогающих фермерам в выявлении болезней сельскохозяйственных культур и борьбе с ними.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31" name="Google Shape;231;p41"/>
          <p:cNvSpPr txBox="1"/>
          <p:nvPr/>
        </p:nvSpPr>
        <p:spPr>
          <a:xfrm>
            <a:off x="808056" y="2526068"/>
            <a:ext cx="7974600" cy="17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Мы, компания АКРИОС,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помогаем сельскохозяйственным производителям 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 ситуации наличия болезни растений, приводящих к значительным экономическим потерям, снижающие урожайность и уровень продовольственной безопасности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 низкого уровня урожайности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с помощью технологии искусственного интеллекта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и получать  стабильный уровень урожайности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2"/>
          <p:cNvSpPr/>
          <p:nvPr/>
        </p:nvSpPr>
        <p:spPr>
          <a:xfrm>
            <a:off x="488952" y="622306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2"/>
          <p:cNvSpPr txBox="1">
            <a:spLocks noGrp="1"/>
          </p:cNvSpPr>
          <p:nvPr>
            <p:ph type="title"/>
          </p:nvPr>
        </p:nvSpPr>
        <p:spPr>
          <a:xfrm>
            <a:off x="488952" y="5878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2" name="Google Shape;242;p42"/>
          <p:cNvSpPr txBox="1">
            <a:spLocks noGrp="1"/>
          </p:cNvSpPr>
          <p:nvPr>
            <p:ph type="body" idx="1"/>
          </p:nvPr>
        </p:nvSpPr>
        <p:spPr>
          <a:xfrm>
            <a:off x="198316" y="1590078"/>
            <a:ext cx="79932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8F00FF"/>
                </a:solidFill>
              </a:rPr>
              <a:t>Мы работаем на рынке (B2C, B2B)</a:t>
            </a:r>
            <a:endParaRPr sz="1800">
              <a:solidFill>
                <a:srgbClr val="8F00FF"/>
              </a:solidFill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8F00FF"/>
                </a:solidFill>
              </a:rPr>
              <a:t>Наша ЦА - это 39 000 МСП, работающих в отрасли</a:t>
            </a:r>
            <a:endParaRPr sz="1800">
              <a:solidFill>
                <a:srgbClr val="8F00FF"/>
              </a:solidFill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8F00FF"/>
                </a:solidFill>
              </a:rPr>
              <a:t>Наше решение будет стоить 50 000 рублей в полной комплектации и 3 000 руб. в случае приобретения в аренду отдельных пакетов программного комплекса</a:t>
            </a:r>
            <a:endParaRPr/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8F00FF"/>
                </a:solidFill>
              </a:rPr>
              <a:t>Сможем заработать в первый год – 1 500 000 руб. суммарно</a:t>
            </a:r>
            <a:endParaRPr/>
          </a:p>
        </p:txBody>
      </p:sp>
      <p:sp>
        <p:nvSpPr>
          <p:cNvPr id="243" name="Google Shape;243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3"/>
          <p:cNvSpPr/>
          <p:nvPr/>
        </p:nvSpPr>
        <p:spPr>
          <a:xfrm>
            <a:off x="401661" y="384522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3"/>
          <p:cNvSpPr txBox="1"/>
          <p:nvPr/>
        </p:nvSpPr>
        <p:spPr>
          <a:xfrm>
            <a:off x="401660" y="929622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Иностранные компании, специализирующиеся на повышении продовольственной безопасности регионов и стран.</a:t>
            </a:r>
            <a:endParaRPr sz="1200" b="0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DoctorP – проект московского </a:t>
            </a: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Объединенного </a:t>
            </a: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 института ядерных исследований </a:t>
            </a:r>
            <a:endParaRPr sz="1200" b="0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Plant Disease Identifier </a:t>
            </a:r>
            <a:endParaRPr/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plantln</a:t>
            </a:r>
            <a:endParaRPr sz="1200" b="0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43"/>
          <p:cNvSpPr txBox="1">
            <a:spLocks noGrp="1"/>
          </p:cNvSpPr>
          <p:nvPr>
            <p:ph type="title"/>
          </p:nvPr>
        </p:nvSpPr>
        <p:spPr>
          <a:xfrm>
            <a:off x="401660" y="350022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6" name="Google Shape;256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43"/>
          <p:cNvSpPr/>
          <p:nvPr/>
        </p:nvSpPr>
        <p:spPr>
          <a:xfrm>
            <a:off x="401660" y="2316450"/>
            <a:ext cx="4677485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3"/>
          <p:cNvSpPr txBox="1"/>
          <p:nvPr/>
        </p:nvSpPr>
        <p:spPr>
          <a:xfrm>
            <a:off x="401660" y="2287976"/>
            <a:ext cx="59223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3000" b="0" i="0" u="none" strike="noStrike" cap="none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НАШИ ПРЕИМУЩЕСТВА</a:t>
            </a:r>
            <a:endParaRPr/>
          </a:p>
        </p:txBody>
      </p:sp>
      <p:sp>
        <p:nvSpPr>
          <p:cNvPr id="262" name="Google Shape;262;p43"/>
          <p:cNvSpPr txBox="1"/>
          <p:nvPr/>
        </p:nvSpPr>
        <p:spPr>
          <a:xfrm>
            <a:off x="386292" y="2909121"/>
            <a:ext cx="69366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Наличие большого  опыта в создании программных средств, работающих под управлением нейросетевых моделей.</a:t>
            </a:r>
            <a:b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 b="0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Мы первая компания федерального уровня, предоставляющая услуги комплексных решений по борьбе с патологиями сельскохозяйственных культур, располагающая огромной базой данных для обучения систем искусственного интеллекта, непрерывно совершенствующая свои разработки и продукты для достижения наилучшего результата. Поддержка выбора необходимых пакетов данных для определенных культур</a:t>
            </a:r>
            <a:endParaRPr sz="1200" b="0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4"/>
          <p:cNvSpPr txBox="1"/>
          <p:nvPr/>
        </p:nvSpPr>
        <p:spPr>
          <a:xfrm>
            <a:off x="513218" y="13343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4"/>
          <p:cNvSpPr/>
          <p:nvPr/>
        </p:nvSpPr>
        <p:spPr>
          <a:xfrm>
            <a:off x="513219" y="58626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4"/>
          <p:cNvSpPr txBox="1">
            <a:spLocks noGrp="1"/>
          </p:cNvSpPr>
          <p:nvPr>
            <p:ph type="title"/>
          </p:nvPr>
        </p:nvSpPr>
        <p:spPr>
          <a:xfrm>
            <a:off x="513218" y="574002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2" name="Google Shape;272;p44"/>
          <p:cNvSpPr txBox="1">
            <a:spLocks noGrp="1"/>
          </p:cNvSpPr>
          <p:nvPr>
            <p:ph type="body" idx="1"/>
          </p:nvPr>
        </p:nvSpPr>
        <p:spPr>
          <a:xfrm>
            <a:off x="513218" y="2035967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50 000 рублей в полной комплектации и 3 000 руб. в случае приобретения в аренду пакетов программного комплекса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предоставлении услуг консультации специалиста-агротехнолога</a:t>
            </a:r>
            <a:endParaRPr/>
          </a:p>
        </p:txBody>
      </p:sp>
      <p:sp>
        <p:nvSpPr>
          <p:cNvPr id="273" name="Google Shape;273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 txBox="1">
            <a:spLocks noGrp="1"/>
          </p:cNvSpPr>
          <p:nvPr>
            <p:ph type="title"/>
          </p:nvPr>
        </p:nvSpPr>
        <p:spPr>
          <a:xfrm>
            <a:off x="456818" y="520214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2" name="Google Shape;282;p45"/>
          <p:cNvSpPr txBox="1">
            <a:spLocks noGrp="1"/>
          </p:cNvSpPr>
          <p:nvPr>
            <p:ph type="body" idx="1"/>
          </p:nvPr>
        </p:nvSpPr>
        <p:spPr>
          <a:xfrm>
            <a:off x="456818" y="1186232"/>
            <a:ext cx="5459888" cy="4421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 dirty="0">
                <a:solidFill>
                  <a:srgbClr val="8F00FF"/>
                </a:solidFill>
              </a:rPr>
              <a:t>В результате разработан прототип программного обеспечения для создания комплексных и точных решений по выявлению и борьбе с болезнями сельскохозяйственных культур. Программный комплекс использует расширенные алгоритмы распознавания изображений и машинного обучения для выявления болезней сельскохозяйственных культур, предоставляя точные диагнозы и рекомендации по борьбе с распространением болезней.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83" name="Google Shape;283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255B58-C330-CC3C-55FE-83FC5C562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341" y="118178"/>
            <a:ext cx="2931841" cy="255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14276E-1685-1ED1-0119-5A398A969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706" y="2668330"/>
            <a:ext cx="2770476" cy="2307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2" name="Google Shape;292;p46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{6FF869EF-69E9-451D-B427-80462CD3BDD4}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Дорошенко Артур Вадимович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Дорошенко Артур Вадимович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Дорошенко Артур Вадимович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3" name="Google Shape;293;p4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4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4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4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4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4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7"/>
          <p:cNvSpPr txBox="1">
            <a:spLocks noGrp="1"/>
          </p:cNvSpPr>
          <p:nvPr>
            <p:ph type="title"/>
          </p:nvPr>
        </p:nvSpPr>
        <p:spPr>
          <a:xfrm>
            <a:off x="1502435" y="382889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04" name="Google Shape;304;p47"/>
          <p:cNvSpPr txBox="1">
            <a:spLocks noGrp="1"/>
          </p:cNvSpPr>
          <p:nvPr>
            <p:ph type="body" idx="1"/>
          </p:nvPr>
        </p:nvSpPr>
        <p:spPr>
          <a:xfrm>
            <a:off x="414672" y="1164290"/>
            <a:ext cx="7973700" cy="8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Разработать алгоритм, более корректно формирующий рекомендации контроля развития наблюдаемого растения.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4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7"/>
          <p:cNvSpPr/>
          <p:nvPr/>
        </p:nvSpPr>
        <p:spPr>
          <a:xfrm>
            <a:off x="456825" y="317725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2" y="39164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3" name="Google Shape;313;p47"/>
          <p:cNvGraphicFramePr/>
          <p:nvPr/>
        </p:nvGraphicFramePr>
        <p:xfrm>
          <a:off x="530722" y="24278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{6FF869EF-69E9-451D-B427-80462CD3BDD4}</a:tableStyleId>
              </a:tblPr>
              <a:tblGrid>
                <a:gridCol w="334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0" i="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Анализируем функционирование программного обеспечения</a:t>
                      </a:r>
                      <a:endParaRPr sz="1100" b="0" i="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0.2.10.2023 - 09.10.2023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Дорошенко Артур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Разрабатываем</a:t>
                      </a:r>
                      <a:r>
                        <a:rPr lang="ru" sz="1100" b="0" i="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алгоритм, более корректно формирующий рекомендации контроля развития наблюдаемого растения.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10.10.2023 - 17.10.2023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Дорошенко Артур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4" name="Google Shape;314;p47"/>
          <p:cNvSpPr txBox="1"/>
          <p:nvPr/>
        </p:nvSpPr>
        <p:spPr>
          <a:xfrm>
            <a:off x="401716" y="1964558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>
            <a:spLocks noGrp="1"/>
          </p:cNvSpPr>
          <p:nvPr>
            <p:ph type="title"/>
          </p:nvPr>
        </p:nvSpPr>
        <p:spPr>
          <a:xfrm>
            <a:off x="1417321" y="62340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0" name="Google Shape;320;p48"/>
          <p:cNvSpPr txBox="1">
            <a:spLocks noGrp="1"/>
          </p:cNvSpPr>
          <p:nvPr>
            <p:ph type="body" idx="1"/>
          </p:nvPr>
        </p:nvSpPr>
        <p:spPr>
          <a:xfrm>
            <a:off x="968400" y="2668329"/>
            <a:ext cx="36036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Telegram: Arthur_Lane</a:t>
            </a:r>
            <a:endParaRPr sz="180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321" name="Google Shape;321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9" name="Google Shape;329;p48" descr="Изображение выглядит как шаблон, Графика, снимок экрана, круг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7436" y="1878636"/>
            <a:ext cx="2454581" cy="2454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740</Words>
  <Application>Microsoft Office PowerPoint</Application>
  <PresentationFormat>Экран (16:9)</PresentationFormat>
  <Paragraphs>86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Century Gothic</vt:lpstr>
      <vt:lpstr>Helvetica Neue</vt:lpstr>
      <vt:lpstr>Raleway</vt:lpstr>
      <vt:lpstr>Raleway SemiBold</vt:lpstr>
      <vt:lpstr>Simple Light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Doroshenko Arthur</cp:lastModifiedBy>
  <cp:revision>1</cp:revision>
  <dcterms:modified xsi:type="dcterms:W3CDTF">2023-11-30T16:31:20Z</dcterms:modified>
</cp:coreProperties>
</file>