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Helvetica Neue"/>
      <p:regular r:id="rId28"/>
      <p:bold r:id="rId29"/>
      <p:italic r:id="rId30"/>
      <p:boldItalic r:id="rId31"/>
    </p:embeddedFont>
    <p:embeddedFont>
      <p:font typeface="Century Gothic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A645627-F1FD-4C6F-AAE3-7B737F82A08B}">
  <a:tblStyle styleId="{6A645627-F1FD-4C6F-AAE3-7B737F82A08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HelveticaNeue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4.xml"/><Relationship Id="rId33" Type="http://schemas.openxmlformats.org/officeDocument/2006/relationships/font" Target="fonts/CenturyGothic-bold.fntdata"/><Relationship Id="rId10" Type="http://schemas.openxmlformats.org/officeDocument/2006/relationships/slide" Target="slides/slide3.xml"/><Relationship Id="rId32" Type="http://schemas.openxmlformats.org/officeDocument/2006/relationships/font" Target="fonts/CenturyGothic-regular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" name="Google Shape;240;p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2.jpg"/><Relationship Id="rId6" Type="http://schemas.openxmlformats.org/officeDocument/2006/relationships/image" Target="../media/image1.png"/><Relationship Id="rId7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“Лара Крофт”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25" y="2340281"/>
            <a:ext cx="3825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600"/>
              <a:t>Сервис по поиску захоронений</a:t>
            </a:r>
            <a:endParaRPr sz="160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457200" y="1670129"/>
            <a:ext cx="6153300" cy="16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2857"/>
              <a:buNone/>
            </a:pPr>
            <a:r>
              <a:rPr lang="ru"/>
              <a:t>Ученые </a:t>
            </a:r>
            <a:r>
              <a:rPr lang="ru"/>
              <a:t>г. Архангельска сталкиваются с проблемой нахождения мест захоронений известных архангелогородцев…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42857"/>
              <a:buNone/>
            </a:pPr>
            <a:r>
              <a:rPr lang="ru"/>
              <a:t>Наши исследования показали, что ритуально-поисковые услуги в городе не предоставляются.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42857"/>
              <a:buNone/>
            </a:pPr>
            <a:r>
              <a:t/>
            </a:r>
            <a:endParaRPr/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600">
                <a:latin typeface="Calibri"/>
                <a:ea typeface="Calibri"/>
                <a:cs typeface="Calibri"/>
                <a:sym typeface="Calibri"/>
              </a:rPr>
              <a:t>Целевая аудитория А: Люди, желающие узнать историю своего рода и посетить места захоронения своих предков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ru" sz="1600">
                <a:latin typeface="Calibri"/>
                <a:ea typeface="Calibri"/>
                <a:cs typeface="Calibri"/>
                <a:sym typeface="Calibri"/>
              </a:rPr>
              <a:t>Целевая аудитория В: исследователи (историки, архивисты)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456818" y="2136481"/>
            <a:ext cx="6568200" cy="18201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Обширные территории нашей страны вносят свои коррективы в возможность уследить местонахождения своих “корней”, процессы урбанизации и интеграции в глобальное пространство могут заставить нас </a:t>
            </a:r>
            <a:r>
              <a:rPr lang="ru" sz="1400">
                <a:solidFill>
                  <a:srgbClr val="132C40"/>
                </a:solidFill>
              </a:rPr>
              <a:t>потерять</a:t>
            </a:r>
            <a:r>
              <a:rPr lang="ru" sz="1400">
                <a:solidFill>
                  <a:srgbClr val="132C40"/>
                </a:solidFill>
              </a:rPr>
              <a:t> связь с историей своей семьи</a:t>
            </a:r>
            <a:r>
              <a:rPr lang="ru" sz="1400">
                <a:solidFill>
                  <a:srgbClr val="132C40"/>
                </a:solidFill>
              </a:rPr>
              <a:t>. 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401718" y="2409881"/>
            <a:ext cx="7993200" cy="5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База данных и онлайн-сервис поиска захоронений с применением ИИ, который будет собирать сводную информацию о том или ином месте </a:t>
            </a:r>
            <a:r>
              <a:rPr lang="ru" sz="1400">
                <a:solidFill>
                  <a:srgbClr val="132C40"/>
                </a:solidFill>
              </a:rPr>
              <a:t>захоронения</a:t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30"/>
          <p:cNvSpPr txBox="1"/>
          <p:nvPr>
            <p:ph idx="1" type="body"/>
          </p:nvPr>
        </p:nvSpPr>
        <p:spPr>
          <a:xfrm>
            <a:off x="356132" y="1481081"/>
            <a:ext cx="7743900" cy="8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>
                <a:solidFill>
                  <a:srgbClr val="132C40"/>
                </a:solidFill>
              </a:rPr>
              <a:t>Экономия времени, потенциально затраченного на поиск захоронения и </a:t>
            </a:r>
            <a:r>
              <a:rPr lang="ru" sz="1500">
                <a:solidFill>
                  <a:srgbClr val="132C40"/>
                </a:solidFill>
              </a:rPr>
              <a:t>восстановления</a:t>
            </a:r>
            <a:r>
              <a:rPr lang="ru" sz="1500">
                <a:solidFill>
                  <a:srgbClr val="132C40"/>
                </a:solidFill>
              </a:rPr>
              <a:t> родословной семьи.</a:t>
            </a:r>
            <a:endParaRPr sz="1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800448" y="2211500"/>
            <a:ext cx="66867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“Лара Крофт”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желающим отыскать места захоронения людей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невозможности поиска мест захоронений и информации о нем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получения информации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онлайн-сервиса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экономию времени, потенциально затраченного на этот процесс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500019" y="2088588"/>
            <a:ext cx="6936600" cy="18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Около 230 тыс. запросов в месяц по статистике запросов в “Яндексе” по словам, связанным с поиском захоронений. 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Результат по одному запросу (в среднем) -  ок. 3000 руб. 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Примерная выручка за месяц - 3 450 000 руб. (про конверсии 5%)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6" name="Google Shape;196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/>
          <p:nvPr/>
        </p:nvSpPr>
        <p:spPr>
          <a:xfrm>
            <a:off x="488944" y="2345556"/>
            <a:ext cx="6936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Оплата за предоставление данных по одному запросу</a:t>
            </a:r>
            <a:endParaRPr sz="16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33"/>
          <p:cNvSpPr txBox="1"/>
          <p:nvPr>
            <p:ph idx="1" type="body"/>
          </p:nvPr>
        </p:nvSpPr>
        <p:spPr>
          <a:xfrm>
            <a:off x="456818" y="2340281"/>
            <a:ext cx="7993200" cy="22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500"/>
              <a:t>ОФОРМЛЕННАЯ ИДЕЯ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500"/>
              <a:t>ПЛАНЫ РАЗВИТИЯ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500"/>
              <a:t>ЗАИНТЕРЕСОВАННАЯ КОМАНДА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500"/>
              <a:t>АНАЛИЗ РЫНКА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br>
              <a:rPr lang="ru"/>
            </a:br>
            <a:endParaRPr/>
          </a:p>
        </p:txBody>
      </p:sp>
      <p:sp>
        <p:nvSpPr>
          <p:cNvPr id="221" name="Google Shape;221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4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0" name="Google Shape;230;p34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{6A645627-F1FD-4C6F-AAE3-7B737F82A08B}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Мирошниченко Владислава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Когут Евгений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Борисова Екатерина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1" name="Google Shape;231;p3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3" name="Google Shape;243;p35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СБОР ИНФОРМАЦИИ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АКТУАЛИЗАЦИЯ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РАБОТА С ОНЛАЙН СЕРВИСАМИ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ЗАПУСК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44" name="Google Shape;24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2" name="Google Shape;252;p35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{6A645627-F1FD-4C6F-AAE3-7B737F82A08B}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СБОР ИНФ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ГОД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ГРУППА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АКТУАЛИЗАЦИЯ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СЕНТЯБРЬ 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ГРУППА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РАБОТА С ОНЛАЙН СЕРВИСАМИ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НОЯБРЬ 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ГРУППА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3" name="Google Shape;253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9" name="Google Shape;259;p36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</a:rPr>
              <a:t>МИРОШНИЧЕНКО ВЛАДИСЛАВА</a:t>
            </a:r>
            <a:endParaRPr sz="1500"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260" name="Google Shape;260;p36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700">
                <a:solidFill>
                  <a:srgbClr val="132C40"/>
                </a:solidFill>
              </a:rPr>
              <a:t>Kidsseeghosts13@gmail.com</a:t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