
<file path=[Content_Types].xml><?xml version="1.0" encoding="utf-8"?>
<Types xmlns="http://schemas.openxmlformats.org/package/2006/content-types">
  <Default Extension="jpeg" ContentType="image/jpeg"/>
  <Default Extension="jpg" ContentType="image/jpeg"/>
  <Default Extension="MOV" ContentType="video/quicktime"/>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5" r:id="rId1"/>
  </p:sldMasterIdLst>
  <p:notesMasterIdLst>
    <p:notesMasterId r:id="rId14"/>
  </p:notesMasterIdLst>
  <p:sldIdLst>
    <p:sldId id="256" r:id="rId2"/>
    <p:sldId id="315" r:id="rId3"/>
    <p:sldId id="277" r:id="rId4"/>
    <p:sldId id="319" r:id="rId5"/>
    <p:sldId id="317" r:id="rId6"/>
    <p:sldId id="318" r:id="rId7"/>
    <p:sldId id="311" r:id="rId8"/>
    <p:sldId id="321" r:id="rId9"/>
    <p:sldId id="312" r:id="rId10"/>
    <p:sldId id="310" r:id="rId11"/>
    <p:sldId id="320" r:id="rId12"/>
    <p:sldId id="269" r:id="rId1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5E89"/>
    <a:srgbClr val="1A4568"/>
    <a:srgbClr val="8D959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CAE074B-FA66-445C-913B-837F45BFEBB5}">
  <a:tblStyle styleId="{FCAE074B-FA66-445C-913B-837F45BFEBB5}"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94291" autoAdjust="0"/>
  </p:normalViewPr>
  <p:slideViewPr>
    <p:cSldViewPr snapToGrid="0">
      <p:cViewPr>
        <p:scale>
          <a:sx n="75" d="100"/>
          <a:sy n="75" d="100"/>
        </p:scale>
        <p:origin x="1680" y="83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0" name="Google Shape;46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1"/>
        <p:cNvGrpSpPr/>
        <p:nvPr/>
      </p:nvGrpSpPr>
      <p:grpSpPr>
        <a:xfrm>
          <a:off x="0" y="0"/>
          <a:ext cx="0" cy="0"/>
          <a:chOff x="0" y="0"/>
          <a:chExt cx="0" cy="0"/>
        </a:xfrm>
      </p:grpSpPr>
      <p:sp>
        <p:nvSpPr>
          <p:cNvPr id="862" name="Google Shape;862;gab8d1ca927_3_4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3" name="Google Shape;863;gab8d1ca927_3_4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74755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1"/>
        <p:cNvGrpSpPr/>
        <p:nvPr/>
      </p:nvGrpSpPr>
      <p:grpSpPr>
        <a:xfrm>
          <a:off x="0" y="0"/>
          <a:ext cx="0" cy="0"/>
          <a:chOff x="0" y="0"/>
          <a:chExt cx="0" cy="0"/>
        </a:xfrm>
      </p:grpSpPr>
      <p:sp>
        <p:nvSpPr>
          <p:cNvPr id="862" name="Google Shape;862;gab8d1ca927_3_4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3" name="Google Shape;863;gab8d1ca927_3_4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gab8d1ca927_3_2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7" name="Google Shape;607;gab8d1ca927_3_2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678600" y="1484550"/>
            <a:ext cx="7787100" cy="2086500"/>
          </a:xfrm>
          <a:prstGeom prst="rect">
            <a:avLst/>
          </a:prstGeom>
        </p:spPr>
        <p:txBody>
          <a:bodyPr spcFirstLastPara="1" wrap="square" lIns="91425" tIns="91425" rIns="91425" bIns="91425" anchor="ctr" anchorCtr="0">
            <a:noAutofit/>
          </a:bodyPr>
          <a:lstStyle>
            <a:lvl1pPr lvl="0" algn="ctr">
              <a:lnSpc>
                <a:spcPct val="125000"/>
              </a:lnSpc>
              <a:spcBef>
                <a:spcPts val="0"/>
              </a:spcBef>
              <a:spcAft>
                <a:spcPts val="0"/>
              </a:spcAft>
              <a:buSzPts val="5200"/>
              <a:buNone/>
              <a:defRPr sz="5500">
                <a:solidFill>
                  <a:schemeClr val="dk1"/>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2547575" y="3466725"/>
            <a:ext cx="4048800" cy="382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14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1" name="Google Shape;11;p2"/>
          <p:cNvSpPr/>
          <p:nvPr/>
        </p:nvSpPr>
        <p:spPr>
          <a:xfrm rot="5400000">
            <a:off x="-1867025" y="1013175"/>
            <a:ext cx="4814046" cy="1710367"/>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rot="10800000">
            <a:off x="-229260" y="3396805"/>
            <a:ext cx="3675485" cy="189381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315040" flipH="1">
            <a:off x="-236345" y="4475012"/>
            <a:ext cx="2114446" cy="997085"/>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3282713" y="476911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927300" y="42102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55488" y="290826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4257175" y="490183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1559288" y="3910538"/>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rot="-5400000">
            <a:off x="6110254" y="2527892"/>
            <a:ext cx="4814046" cy="1710367"/>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5744675" y="-169359"/>
            <a:ext cx="3627772" cy="1869298"/>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rot="10484934" flipH="1">
            <a:off x="7292455" y="-348495"/>
            <a:ext cx="2087045" cy="984164"/>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rot="10800000">
            <a:off x="5634813" y="20792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rot="10800000">
            <a:off x="7750600" y="102480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rot="10800000">
            <a:off x="8980488" y="193977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rot="10800000">
            <a:off x="4725450" y="13999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title and description 1">
  <p:cSld name="CUSTOM_5">
    <p:spTree>
      <p:nvGrpSpPr>
        <p:cNvPr id="1" name="Shape 263"/>
        <p:cNvGrpSpPr/>
        <p:nvPr/>
      </p:nvGrpSpPr>
      <p:grpSpPr>
        <a:xfrm>
          <a:off x="0" y="0"/>
          <a:ext cx="0" cy="0"/>
          <a:chOff x="0" y="0"/>
          <a:chExt cx="0" cy="0"/>
        </a:xfrm>
      </p:grpSpPr>
      <p:sp>
        <p:nvSpPr>
          <p:cNvPr id="264" name="Google Shape;264;p18"/>
          <p:cNvSpPr txBox="1">
            <a:spLocks noGrp="1"/>
          </p:cNvSpPr>
          <p:nvPr>
            <p:ph type="title"/>
          </p:nvPr>
        </p:nvSpPr>
        <p:spPr>
          <a:xfrm>
            <a:off x="2141950" y="1922950"/>
            <a:ext cx="4860000" cy="8223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6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65" name="Google Shape;265;p18"/>
          <p:cNvSpPr txBox="1">
            <a:spLocks noGrp="1"/>
          </p:cNvSpPr>
          <p:nvPr>
            <p:ph type="subTitle" idx="1"/>
          </p:nvPr>
        </p:nvSpPr>
        <p:spPr>
          <a:xfrm>
            <a:off x="2142050" y="2757125"/>
            <a:ext cx="4860000" cy="491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solidFill>
                  <a:schemeClr val="dk1"/>
                </a:solidFill>
              </a:defRPr>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266" name="Google Shape;266;p18"/>
          <p:cNvSpPr/>
          <p:nvPr/>
        </p:nvSpPr>
        <p:spPr>
          <a:xfrm rot="-5400000">
            <a:off x="-1029861" y="815281"/>
            <a:ext cx="4058317" cy="172978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8"/>
          <p:cNvSpPr/>
          <p:nvPr/>
        </p:nvSpPr>
        <p:spPr>
          <a:xfrm rot="-5400000">
            <a:off x="-1888219" y="1592238"/>
            <a:ext cx="4130269" cy="1085168"/>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8"/>
          <p:cNvSpPr/>
          <p:nvPr/>
        </p:nvSpPr>
        <p:spPr>
          <a:xfrm rot="5400000">
            <a:off x="387256" y="3610781"/>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8"/>
          <p:cNvSpPr/>
          <p:nvPr/>
        </p:nvSpPr>
        <p:spPr>
          <a:xfrm rot="5400000">
            <a:off x="603369" y="172221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18"/>
          <p:cNvSpPr/>
          <p:nvPr/>
        </p:nvSpPr>
        <p:spPr>
          <a:xfrm rot="5400000">
            <a:off x="-751978" y="255224"/>
            <a:ext cx="2874201" cy="1521816"/>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18"/>
          <p:cNvSpPr/>
          <p:nvPr/>
        </p:nvSpPr>
        <p:spPr>
          <a:xfrm rot="5400000">
            <a:off x="1033906" y="1143081"/>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18"/>
          <p:cNvSpPr/>
          <p:nvPr/>
        </p:nvSpPr>
        <p:spPr>
          <a:xfrm rot="5400000">
            <a:off x="1978444" y="2009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18"/>
          <p:cNvSpPr/>
          <p:nvPr/>
        </p:nvSpPr>
        <p:spPr>
          <a:xfrm rot="5400000">
            <a:off x="6115544" y="2556136"/>
            <a:ext cx="4058317" cy="172978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18"/>
          <p:cNvSpPr/>
          <p:nvPr/>
        </p:nvSpPr>
        <p:spPr>
          <a:xfrm rot="5400000">
            <a:off x="6901950" y="2423794"/>
            <a:ext cx="4130269" cy="1085168"/>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18"/>
          <p:cNvSpPr/>
          <p:nvPr/>
        </p:nvSpPr>
        <p:spPr>
          <a:xfrm rot="-5400000">
            <a:off x="8658344" y="13917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18"/>
          <p:cNvSpPr/>
          <p:nvPr/>
        </p:nvSpPr>
        <p:spPr>
          <a:xfrm rot="-5400000">
            <a:off x="8377131" y="32154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18"/>
          <p:cNvSpPr/>
          <p:nvPr/>
        </p:nvSpPr>
        <p:spPr>
          <a:xfrm rot="-5400000">
            <a:off x="7021777" y="3324160"/>
            <a:ext cx="2874201" cy="1521816"/>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18"/>
          <p:cNvSpPr/>
          <p:nvPr/>
        </p:nvSpPr>
        <p:spPr>
          <a:xfrm rot="-5400000">
            <a:off x="8011694" y="38594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18"/>
          <p:cNvSpPr/>
          <p:nvPr/>
        </p:nvSpPr>
        <p:spPr>
          <a:xfrm rot="-5400000">
            <a:off x="7002056" y="49176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four columns 2">
  <p:cSld name="CUSTOM_7_1">
    <p:spTree>
      <p:nvGrpSpPr>
        <p:cNvPr id="1" name="Shape 349"/>
        <p:cNvGrpSpPr/>
        <p:nvPr/>
      </p:nvGrpSpPr>
      <p:grpSpPr>
        <a:xfrm>
          <a:off x="0" y="0"/>
          <a:ext cx="0" cy="0"/>
          <a:chOff x="0" y="0"/>
          <a:chExt cx="0" cy="0"/>
        </a:xfrm>
      </p:grpSpPr>
      <p:sp>
        <p:nvSpPr>
          <p:cNvPr id="350" name="Google Shape;350;p22"/>
          <p:cNvSpPr txBox="1">
            <a:spLocks noGrp="1"/>
          </p:cNvSpPr>
          <p:nvPr>
            <p:ph type="title"/>
          </p:nvPr>
        </p:nvSpPr>
        <p:spPr>
          <a:xfrm>
            <a:off x="2693850" y="363275"/>
            <a:ext cx="37563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51" name="Google Shape;351;p22"/>
          <p:cNvSpPr txBox="1">
            <a:spLocks noGrp="1"/>
          </p:cNvSpPr>
          <p:nvPr>
            <p:ph type="subTitle" idx="1"/>
          </p:nvPr>
        </p:nvSpPr>
        <p:spPr>
          <a:xfrm>
            <a:off x="4655852" y="1414900"/>
            <a:ext cx="30453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352" name="Google Shape;352;p22"/>
          <p:cNvSpPr txBox="1">
            <a:spLocks noGrp="1"/>
          </p:cNvSpPr>
          <p:nvPr>
            <p:ph type="subTitle" idx="2"/>
          </p:nvPr>
        </p:nvSpPr>
        <p:spPr>
          <a:xfrm>
            <a:off x="4958476" y="1734025"/>
            <a:ext cx="2439900" cy="104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353" name="Google Shape;353;p22"/>
          <p:cNvSpPr txBox="1">
            <a:spLocks noGrp="1"/>
          </p:cNvSpPr>
          <p:nvPr>
            <p:ph type="subTitle" idx="3"/>
          </p:nvPr>
        </p:nvSpPr>
        <p:spPr>
          <a:xfrm>
            <a:off x="1442838" y="1414900"/>
            <a:ext cx="30453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354" name="Google Shape;354;p22"/>
          <p:cNvSpPr txBox="1">
            <a:spLocks noGrp="1"/>
          </p:cNvSpPr>
          <p:nvPr>
            <p:ph type="subTitle" idx="4"/>
          </p:nvPr>
        </p:nvSpPr>
        <p:spPr>
          <a:xfrm>
            <a:off x="1745688" y="1734025"/>
            <a:ext cx="2439900" cy="104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355" name="Google Shape;355;p22"/>
          <p:cNvSpPr txBox="1">
            <a:spLocks noGrp="1"/>
          </p:cNvSpPr>
          <p:nvPr>
            <p:ph type="subTitle" idx="5"/>
          </p:nvPr>
        </p:nvSpPr>
        <p:spPr>
          <a:xfrm>
            <a:off x="4655812" y="3160150"/>
            <a:ext cx="30453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356" name="Google Shape;356;p22"/>
          <p:cNvSpPr txBox="1">
            <a:spLocks noGrp="1"/>
          </p:cNvSpPr>
          <p:nvPr>
            <p:ph type="subTitle" idx="6"/>
          </p:nvPr>
        </p:nvSpPr>
        <p:spPr>
          <a:xfrm>
            <a:off x="4958476" y="3479274"/>
            <a:ext cx="2439900" cy="104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357" name="Google Shape;357;p22"/>
          <p:cNvSpPr txBox="1">
            <a:spLocks noGrp="1"/>
          </p:cNvSpPr>
          <p:nvPr>
            <p:ph type="subTitle" idx="7"/>
          </p:nvPr>
        </p:nvSpPr>
        <p:spPr>
          <a:xfrm>
            <a:off x="1442838" y="3160150"/>
            <a:ext cx="30453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358" name="Google Shape;358;p22"/>
          <p:cNvSpPr txBox="1">
            <a:spLocks noGrp="1"/>
          </p:cNvSpPr>
          <p:nvPr>
            <p:ph type="subTitle" idx="8"/>
          </p:nvPr>
        </p:nvSpPr>
        <p:spPr>
          <a:xfrm>
            <a:off x="1745688" y="3479274"/>
            <a:ext cx="2439900" cy="104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359" name="Google Shape;359;p22"/>
          <p:cNvSpPr/>
          <p:nvPr/>
        </p:nvSpPr>
        <p:spPr>
          <a:xfrm rot="-5532439" flipH="1">
            <a:off x="-2045052" y="2322174"/>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22"/>
          <p:cNvSpPr/>
          <p:nvPr/>
        </p:nvSpPr>
        <p:spPr>
          <a:xfrm rot="-5400000" flipH="1">
            <a:off x="-832519" y="2826431"/>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22"/>
          <p:cNvSpPr/>
          <p:nvPr/>
        </p:nvSpPr>
        <p:spPr>
          <a:xfrm rot="5400000" flipH="1">
            <a:off x="-551012" y="3638024"/>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22"/>
          <p:cNvSpPr/>
          <p:nvPr/>
        </p:nvSpPr>
        <p:spPr>
          <a:xfrm rot="5400000" flipH="1">
            <a:off x="1100376" y="4407937"/>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22"/>
          <p:cNvSpPr/>
          <p:nvPr/>
        </p:nvSpPr>
        <p:spPr>
          <a:xfrm rot="5400000" flipH="1">
            <a:off x="661951" y="3657337"/>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22"/>
          <p:cNvSpPr/>
          <p:nvPr/>
        </p:nvSpPr>
        <p:spPr>
          <a:xfrm rot="5400000" flipH="1">
            <a:off x="315101" y="1950637"/>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22"/>
          <p:cNvSpPr/>
          <p:nvPr/>
        </p:nvSpPr>
        <p:spPr>
          <a:xfrm rot="5400000" flipH="1">
            <a:off x="458251" y="248212"/>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22"/>
          <p:cNvSpPr/>
          <p:nvPr/>
        </p:nvSpPr>
        <p:spPr>
          <a:xfrm rot="5267561" flipH="1">
            <a:off x="6370324" y="1912069"/>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22"/>
          <p:cNvSpPr/>
          <p:nvPr/>
        </p:nvSpPr>
        <p:spPr>
          <a:xfrm rot="5400000" flipH="1">
            <a:off x="7582879" y="1222315"/>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22"/>
          <p:cNvSpPr/>
          <p:nvPr/>
        </p:nvSpPr>
        <p:spPr>
          <a:xfrm rot="-5400000" flipH="1">
            <a:off x="7598103" y="388035"/>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22"/>
          <p:cNvSpPr/>
          <p:nvPr/>
        </p:nvSpPr>
        <p:spPr>
          <a:xfrm rot="-5400000" flipH="1">
            <a:off x="7945213" y="508574"/>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22"/>
          <p:cNvSpPr/>
          <p:nvPr/>
        </p:nvSpPr>
        <p:spPr>
          <a:xfrm rot="-5400000" flipH="1">
            <a:off x="8383638" y="125917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22"/>
          <p:cNvSpPr/>
          <p:nvPr/>
        </p:nvSpPr>
        <p:spPr>
          <a:xfrm rot="-5400000" flipH="1">
            <a:off x="8730488" y="296587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22"/>
          <p:cNvSpPr/>
          <p:nvPr/>
        </p:nvSpPr>
        <p:spPr>
          <a:xfrm rot="-5400000" flipH="1">
            <a:off x="8522238" y="460349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ext 2">
  <p:cSld name="CUSTOM_11_1">
    <p:spTree>
      <p:nvGrpSpPr>
        <p:cNvPr id="1" name="Shape 432"/>
        <p:cNvGrpSpPr/>
        <p:nvPr/>
      </p:nvGrpSpPr>
      <p:grpSpPr>
        <a:xfrm>
          <a:off x="0" y="0"/>
          <a:ext cx="0" cy="0"/>
          <a:chOff x="0" y="0"/>
          <a:chExt cx="0" cy="0"/>
        </a:xfrm>
      </p:grpSpPr>
      <p:sp>
        <p:nvSpPr>
          <p:cNvPr id="433" name="Google Shape;433;p26"/>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atin typeface="Open Sans"/>
                <a:ea typeface="Open Sans"/>
                <a:cs typeface="Open Sans"/>
                <a:sym typeface="Open Sans"/>
              </a:defRPr>
            </a:lvl2pPr>
            <a:lvl3pPr lvl="2" rtl="0">
              <a:spcBef>
                <a:spcPts val="0"/>
              </a:spcBef>
              <a:spcAft>
                <a:spcPts val="0"/>
              </a:spcAft>
              <a:buSzPts val="3000"/>
              <a:buNone/>
              <a:defRPr>
                <a:latin typeface="Open Sans"/>
                <a:ea typeface="Open Sans"/>
                <a:cs typeface="Open Sans"/>
                <a:sym typeface="Open Sans"/>
              </a:defRPr>
            </a:lvl3pPr>
            <a:lvl4pPr lvl="3" rtl="0">
              <a:spcBef>
                <a:spcPts val="0"/>
              </a:spcBef>
              <a:spcAft>
                <a:spcPts val="0"/>
              </a:spcAft>
              <a:buSzPts val="3000"/>
              <a:buNone/>
              <a:defRPr>
                <a:latin typeface="Open Sans"/>
                <a:ea typeface="Open Sans"/>
                <a:cs typeface="Open Sans"/>
                <a:sym typeface="Open Sans"/>
              </a:defRPr>
            </a:lvl4pPr>
            <a:lvl5pPr lvl="4" rtl="0">
              <a:spcBef>
                <a:spcPts val="0"/>
              </a:spcBef>
              <a:spcAft>
                <a:spcPts val="0"/>
              </a:spcAft>
              <a:buSzPts val="3000"/>
              <a:buNone/>
              <a:defRPr>
                <a:latin typeface="Open Sans"/>
                <a:ea typeface="Open Sans"/>
                <a:cs typeface="Open Sans"/>
                <a:sym typeface="Open Sans"/>
              </a:defRPr>
            </a:lvl5pPr>
            <a:lvl6pPr lvl="5" rtl="0">
              <a:spcBef>
                <a:spcPts val="0"/>
              </a:spcBef>
              <a:spcAft>
                <a:spcPts val="0"/>
              </a:spcAft>
              <a:buSzPts val="3000"/>
              <a:buNone/>
              <a:defRPr>
                <a:latin typeface="Open Sans"/>
                <a:ea typeface="Open Sans"/>
                <a:cs typeface="Open Sans"/>
                <a:sym typeface="Open Sans"/>
              </a:defRPr>
            </a:lvl6pPr>
            <a:lvl7pPr lvl="6" rtl="0">
              <a:spcBef>
                <a:spcPts val="0"/>
              </a:spcBef>
              <a:spcAft>
                <a:spcPts val="0"/>
              </a:spcAft>
              <a:buSzPts val="3000"/>
              <a:buNone/>
              <a:defRPr>
                <a:latin typeface="Open Sans"/>
                <a:ea typeface="Open Sans"/>
                <a:cs typeface="Open Sans"/>
                <a:sym typeface="Open Sans"/>
              </a:defRPr>
            </a:lvl7pPr>
            <a:lvl8pPr lvl="7" rtl="0">
              <a:spcBef>
                <a:spcPts val="0"/>
              </a:spcBef>
              <a:spcAft>
                <a:spcPts val="0"/>
              </a:spcAft>
              <a:buSzPts val="3000"/>
              <a:buNone/>
              <a:defRPr>
                <a:latin typeface="Open Sans"/>
                <a:ea typeface="Open Sans"/>
                <a:cs typeface="Open Sans"/>
                <a:sym typeface="Open Sans"/>
              </a:defRPr>
            </a:lvl8pPr>
            <a:lvl9pPr lvl="8" rtl="0">
              <a:spcBef>
                <a:spcPts val="0"/>
              </a:spcBef>
              <a:spcAft>
                <a:spcPts val="0"/>
              </a:spcAft>
              <a:buSzPts val="3000"/>
              <a:buNone/>
              <a:defRPr>
                <a:latin typeface="Open Sans"/>
                <a:ea typeface="Open Sans"/>
                <a:cs typeface="Open Sans"/>
                <a:sym typeface="Open Sans"/>
              </a:defRPr>
            </a:lvl9pPr>
          </a:lstStyle>
          <a:p>
            <a:endParaRPr/>
          </a:p>
        </p:txBody>
      </p:sp>
      <p:sp>
        <p:nvSpPr>
          <p:cNvPr id="434" name="Google Shape;434;p26"/>
          <p:cNvSpPr txBox="1">
            <a:spLocks noGrp="1"/>
          </p:cNvSpPr>
          <p:nvPr>
            <p:ph type="subTitle" idx="1"/>
          </p:nvPr>
        </p:nvSpPr>
        <p:spPr>
          <a:xfrm>
            <a:off x="2115575" y="1535450"/>
            <a:ext cx="2007900" cy="357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435" name="Google Shape;435;p26"/>
          <p:cNvSpPr txBox="1">
            <a:spLocks noGrp="1"/>
          </p:cNvSpPr>
          <p:nvPr>
            <p:ph type="subTitle" idx="2"/>
          </p:nvPr>
        </p:nvSpPr>
        <p:spPr>
          <a:xfrm>
            <a:off x="2016350" y="2145400"/>
            <a:ext cx="5111400" cy="1792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sz="1200"/>
            </a:lvl1pPr>
            <a:lvl2pPr lvl="1" algn="ctr" rtl="0">
              <a:spcBef>
                <a:spcPts val="1000"/>
              </a:spcBef>
              <a:spcAft>
                <a:spcPts val="0"/>
              </a:spcAft>
              <a:buSzPts val="1400"/>
              <a:buChar char="○"/>
              <a:defRPr/>
            </a:lvl2pPr>
            <a:lvl3pPr lvl="2" algn="ctr" rtl="0">
              <a:spcBef>
                <a:spcPts val="1600"/>
              </a:spcBef>
              <a:spcAft>
                <a:spcPts val="0"/>
              </a:spcAft>
              <a:buSzPts val="1400"/>
              <a:buChar char="■"/>
              <a:defRPr/>
            </a:lvl3pPr>
            <a:lvl4pPr lvl="3" algn="ctr" rtl="0">
              <a:spcBef>
                <a:spcPts val="1600"/>
              </a:spcBef>
              <a:spcAft>
                <a:spcPts val="0"/>
              </a:spcAft>
              <a:buSzPts val="1400"/>
              <a:buChar char="●"/>
              <a:defRPr/>
            </a:lvl4pPr>
            <a:lvl5pPr lvl="4" algn="ctr" rtl="0">
              <a:spcBef>
                <a:spcPts val="1600"/>
              </a:spcBef>
              <a:spcAft>
                <a:spcPts val="0"/>
              </a:spcAft>
              <a:buSzPts val="1400"/>
              <a:buChar char="○"/>
              <a:defRPr/>
            </a:lvl5pPr>
            <a:lvl6pPr lvl="5" algn="ctr" rtl="0">
              <a:spcBef>
                <a:spcPts val="1600"/>
              </a:spcBef>
              <a:spcAft>
                <a:spcPts val="0"/>
              </a:spcAft>
              <a:buSzPts val="1400"/>
              <a:buChar char="■"/>
              <a:defRPr/>
            </a:lvl6pPr>
            <a:lvl7pPr lvl="6" algn="ctr" rtl="0">
              <a:spcBef>
                <a:spcPts val="1600"/>
              </a:spcBef>
              <a:spcAft>
                <a:spcPts val="0"/>
              </a:spcAft>
              <a:buSzPts val="1400"/>
              <a:buChar char="●"/>
              <a:defRPr/>
            </a:lvl7pPr>
            <a:lvl8pPr lvl="7" algn="ctr" rtl="0">
              <a:spcBef>
                <a:spcPts val="1600"/>
              </a:spcBef>
              <a:spcAft>
                <a:spcPts val="0"/>
              </a:spcAft>
              <a:buSzPts val="1400"/>
              <a:buChar char="○"/>
              <a:defRPr/>
            </a:lvl8pPr>
            <a:lvl9pPr lvl="8" algn="ctr" rtl="0">
              <a:spcBef>
                <a:spcPts val="1600"/>
              </a:spcBef>
              <a:spcAft>
                <a:spcPts val="1600"/>
              </a:spcAft>
              <a:buSzPts val="1400"/>
              <a:buChar char="■"/>
              <a:defRPr/>
            </a:lvl9pPr>
          </a:lstStyle>
          <a:p>
            <a:endParaRPr/>
          </a:p>
        </p:txBody>
      </p:sp>
      <p:sp>
        <p:nvSpPr>
          <p:cNvPr id="436" name="Google Shape;436;p26"/>
          <p:cNvSpPr/>
          <p:nvPr/>
        </p:nvSpPr>
        <p:spPr>
          <a:xfrm flipH="1">
            <a:off x="-178543" y="-118290"/>
            <a:ext cx="3204343" cy="1651139"/>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26"/>
          <p:cNvSpPr/>
          <p:nvPr/>
        </p:nvSpPr>
        <p:spPr>
          <a:xfrm rot="10800000" flipH="1">
            <a:off x="-278322" y="-72669"/>
            <a:ext cx="2420522" cy="1034218"/>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26"/>
          <p:cNvSpPr/>
          <p:nvPr/>
        </p:nvSpPr>
        <p:spPr>
          <a:xfrm rot="-10484947">
            <a:off x="-734940" y="-411807"/>
            <a:ext cx="1843431" cy="869285"/>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26"/>
          <p:cNvSpPr/>
          <p:nvPr/>
        </p:nvSpPr>
        <p:spPr>
          <a:xfrm rot="10800000" flipH="1">
            <a:off x="1722238" y="45824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26"/>
          <p:cNvSpPr/>
          <p:nvPr/>
        </p:nvSpPr>
        <p:spPr>
          <a:xfrm rot="10800000" flipH="1">
            <a:off x="832326" y="69715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26"/>
          <p:cNvSpPr/>
          <p:nvPr/>
        </p:nvSpPr>
        <p:spPr>
          <a:xfrm rot="10800000" flipH="1">
            <a:off x="61551" y="158193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540000" y="363275"/>
            <a:ext cx="8064000" cy="5727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1pPr>
            <a:lvl2pPr lvl="1">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2pPr>
            <a:lvl3pPr lvl="2">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3pPr>
            <a:lvl4pPr lvl="3">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4pPr>
            <a:lvl5pPr lvl="4">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5pPr>
            <a:lvl6pPr lvl="5">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6pPr>
            <a:lvl7pPr lvl="6">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7pPr>
            <a:lvl8pPr lvl="7">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8pPr>
            <a:lvl9pPr lvl="8">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9pPr>
          </a:lstStyle>
          <a:p>
            <a:endParaRPr/>
          </a:p>
        </p:txBody>
      </p:sp>
      <p:sp>
        <p:nvSpPr>
          <p:cNvPr id="7" name="Google Shape;7;p1"/>
          <p:cNvSpPr txBox="1">
            <a:spLocks noGrp="1"/>
          </p:cNvSpPr>
          <p:nvPr>
            <p:ph type="body" idx="1"/>
          </p:nvPr>
        </p:nvSpPr>
        <p:spPr>
          <a:xfrm>
            <a:off x="540000" y="1152475"/>
            <a:ext cx="80640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marL="914400" lvl="1"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marL="1371600" lvl="2"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marL="1828800" lvl="3"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a:lnSpc>
                <a:spcPct val="115000"/>
              </a:lnSpc>
              <a:spcBef>
                <a:spcPts val="1600"/>
              </a:spcBef>
              <a:spcAft>
                <a:spcPts val="1600"/>
              </a:spcAft>
              <a:buClr>
                <a:schemeClr val="dk2"/>
              </a:buClr>
              <a:buSzPts val="1400"/>
              <a:buFont typeface="Open Sans"/>
              <a:buChar char="■"/>
              <a:defRPr>
                <a:solidFill>
                  <a:schemeClr val="dk2"/>
                </a:solidFill>
                <a:latin typeface="Open Sans"/>
                <a:ea typeface="Open Sans"/>
                <a:cs typeface="Open Sans"/>
                <a:sym typeface="Open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64" r:id="rId2"/>
    <p:sldLayoutId id="2147483668" r:id="rId3"/>
    <p:sldLayoutId id="2147483672"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9.sv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hyperlink" Target="https://vk.com/away.php?to=http%3A%2F%2Fhh.ru&amp;cc_key="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p30"/>
          <p:cNvSpPr txBox="1">
            <a:spLocks noGrp="1"/>
          </p:cNvSpPr>
          <p:nvPr>
            <p:ph type="ctrTitle"/>
          </p:nvPr>
        </p:nvSpPr>
        <p:spPr>
          <a:xfrm>
            <a:off x="982570" y="1622773"/>
            <a:ext cx="7178860" cy="169458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ru-RU" dirty="0"/>
              <a:t>Умный маркетплейс</a:t>
            </a:r>
            <a:endParaRPr dirty="0"/>
          </a:p>
        </p:txBody>
      </p:sp>
      <p:sp>
        <p:nvSpPr>
          <p:cNvPr id="463" name="Google Shape;463;p30"/>
          <p:cNvSpPr txBox="1">
            <a:spLocks noGrp="1"/>
          </p:cNvSpPr>
          <p:nvPr>
            <p:ph type="subTitle" idx="1"/>
          </p:nvPr>
        </p:nvSpPr>
        <p:spPr>
          <a:xfrm>
            <a:off x="5290775" y="3636846"/>
            <a:ext cx="3608676" cy="935154"/>
          </a:xfrm>
          <a:prstGeom prst="rect">
            <a:avLst/>
          </a:prstGeom>
        </p:spPr>
        <p:txBody>
          <a:bodyPr spcFirstLastPara="1" wrap="square" lIns="91425" tIns="91425" rIns="91425" bIns="91425" anchor="t" anchorCtr="0">
            <a:noAutofit/>
          </a:bodyPr>
          <a:lstStyle/>
          <a:p>
            <a:pPr algn="l">
              <a:spcAft>
                <a:spcPts val="800"/>
              </a:spcAft>
            </a:pPr>
            <a:r>
              <a:rPr lang="ru-RU" b="1" dirty="0">
                <a:latin typeface="Times New Roman" panose="02020603050405020304" pitchFamily="18" charset="0"/>
                <a:ea typeface="Calibri" panose="020F0502020204030204" pitchFamily="34" charset="0"/>
                <a:cs typeface="Times New Roman" panose="02020603050405020304" pitchFamily="18" charset="0"/>
              </a:rPr>
              <a:t>Кейс №1</a:t>
            </a:r>
          </a:p>
          <a:p>
            <a:pPr algn="l">
              <a:spcAft>
                <a:spcPts val="800"/>
              </a:spcAft>
            </a:pPr>
            <a:r>
              <a:rPr lang="ru-RU" b="1" dirty="0">
                <a:latin typeface="Times New Roman" panose="02020603050405020304" pitchFamily="18" charset="0"/>
                <a:ea typeface="Calibri" panose="020F0502020204030204" pitchFamily="34" charset="0"/>
                <a:cs typeface="Times New Roman" panose="02020603050405020304" pitchFamily="18" charset="0"/>
              </a:rPr>
              <a:t>Команда</a:t>
            </a:r>
            <a:r>
              <a:rPr lang="ru-RU"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a:t>
            </a:r>
            <a:r>
              <a:rPr lang="ru-RU" dirty="0">
                <a:solidFill>
                  <a:srgbClr val="285E89"/>
                </a:solidFill>
                <a:latin typeface="Times New Roman" panose="02020603050405020304" pitchFamily="18" charset="0"/>
                <a:cs typeface="Times New Roman" panose="02020603050405020304" pitchFamily="18" charset="0"/>
              </a:rPr>
              <a:t>Цифровые гуру»</a:t>
            </a:r>
            <a:endParaRPr lang="en-US" dirty="0">
              <a:solidFill>
                <a:srgbClr val="285E89"/>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64"/>
        <p:cNvGrpSpPr/>
        <p:nvPr/>
      </p:nvGrpSpPr>
      <p:grpSpPr>
        <a:xfrm>
          <a:off x="0" y="0"/>
          <a:ext cx="0" cy="0"/>
          <a:chOff x="0" y="0"/>
          <a:chExt cx="0" cy="0"/>
        </a:xfrm>
      </p:grpSpPr>
      <p:sp>
        <p:nvSpPr>
          <p:cNvPr id="865" name="Google Shape;865;p51"/>
          <p:cNvSpPr txBox="1">
            <a:spLocks noGrp="1"/>
          </p:cNvSpPr>
          <p:nvPr>
            <p:ph type="title"/>
          </p:nvPr>
        </p:nvSpPr>
        <p:spPr>
          <a:xfrm>
            <a:off x="1958886" y="288066"/>
            <a:ext cx="4992291"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u-RU" dirty="0"/>
              <a:t>1. Идея и структура  </a:t>
            </a:r>
            <a:endParaRPr dirty="0"/>
          </a:p>
        </p:txBody>
      </p:sp>
      <p:sp>
        <p:nvSpPr>
          <p:cNvPr id="869" name="Google Shape;869;p51"/>
          <p:cNvSpPr txBox="1">
            <a:spLocks noGrp="1"/>
          </p:cNvSpPr>
          <p:nvPr>
            <p:ph type="subTitle" idx="4"/>
          </p:nvPr>
        </p:nvSpPr>
        <p:spPr>
          <a:xfrm>
            <a:off x="1519355" y="1057328"/>
            <a:ext cx="6105269" cy="393124"/>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u-RU" sz="1600" b="1" u="sng" dirty="0"/>
              <a:t>Разработка стратегии и поиск креативных концепций </a:t>
            </a:r>
            <a:endParaRPr sz="1600" b="1" u="sng" dirty="0"/>
          </a:p>
        </p:txBody>
      </p:sp>
      <p:sp>
        <p:nvSpPr>
          <p:cNvPr id="870" name="Google Shape;870;p51"/>
          <p:cNvSpPr txBox="1">
            <a:spLocks noGrp="1"/>
          </p:cNvSpPr>
          <p:nvPr>
            <p:ph type="subTitle" idx="5"/>
          </p:nvPr>
        </p:nvSpPr>
        <p:spPr>
          <a:xfrm>
            <a:off x="665750" y="1450452"/>
            <a:ext cx="7812476" cy="2728450"/>
          </a:xfrm>
          <a:prstGeom prst="rect">
            <a:avLst/>
          </a:prstGeom>
        </p:spPr>
        <p:txBody>
          <a:bodyPr spcFirstLastPara="1" wrap="square" lIns="91425" tIns="91425" rIns="91425" bIns="91425" anchor="ctr" anchorCtr="0">
            <a:noAutofit/>
          </a:bodyPr>
          <a:lstStyle/>
          <a:p>
            <a:pPr marL="0" lvl="0" indent="0" rtl="0">
              <a:spcBef>
                <a:spcPts val="0"/>
              </a:spcBef>
              <a:spcAft>
                <a:spcPts val="0"/>
              </a:spcAft>
            </a:pPr>
            <a:r>
              <a:rPr lang="ru-RU" sz="1600" dirty="0">
                <a:solidFill>
                  <a:srgbClr val="285E89"/>
                </a:solidFill>
              </a:rPr>
              <a:t>Разработка приложения «Умный маркетплейс». </a:t>
            </a:r>
            <a:endParaRPr lang="en-US" sz="1600" dirty="0">
              <a:solidFill>
                <a:srgbClr val="285E89"/>
              </a:solidFill>
            </a:endParaRPr>
          </a:p>
          <a:p>
            <a:pPr marL="0" lvl="0" indent="0" rtl="0">
              <a:spcBef>
                <a:spcPts val="0"/>
              </a:spcBef>
              <a:spcAft>
                <a:spcPts val="0"/>
              </a:spcAft>
            </a:pPr>
            <a:endParaRPr lang="ru-RU" sz="1800" dirty="0">
              <a:solidFill>
                <a:srgbClr val="285E89"/>
              </a:solidFill>
            </a:endParaRPr>
          </a:p>
          <a:p>
            <a:pPr marL="285750" lvl="0" indent="-285750" algn="l" rtl="0">
              <a:spcBef>
                <a:spcPts val="0"/>
              </a:spcBef>
              <a:spcAft>
                <a:spcPts val="0"/>
              </a:spcAft>
              <a:buFont typeface="Arial" panose="020B0604020202020204" pitchFamily="34" charset="0"/>
              <a:buChar char="•"/>
            </a:pPr>
            <a:r>
              <a:rPr lang="ru-RU" sz="1600" dirty="0">
                <a:solidFill>
                  <a:srgbClr val="285E89"/>
                </a:solidFill>
              </a:rPr>
              <a:t>Проблема: </a:t>
            </a:r>
            <a:r>
              <a:rPr lang="ru-RU" sz="1400" b="0" dirty="0">
                <a:solidFill>
                  <a:srgbClr val="285E89"/>
                </a:solidFill>
                <a:latin typeface="Open Sans" panose="020B0606030504020204" pitchFamily="34" charset="0"/>
                <a:ea typeface="Open Sans" panose="020B0606030504020204" pitchFamily="34" charset="0"/>
                <a:cs typeface="Open Sans" panose="020B0606030504020204" pitchFamily="34" charset="0"/>
              </a:rPr>
              <a:t>Всё чаще в современном мире люди хотят использовать вариант “ленивого шоппинга», не выходя из дома. В связи с чем, возникла острая потребность создать такой пользовательский опыт, который бы позволил, если, например, эта одежда, примерить на себя полюбившиеся платье или оценить, как сделать уборку новым моющие пылесос. Это бы позволило минимизировать возвраты (по международным данным 30% всех товаров, заказных онлайн, возвращается), увеличить покупательский интерес к данным видам товаров решение о покупке.</a:t>
            </a:r>
            <a:r>
              <a:rPr lang="en-US" sz="1400" b="0" dirty="0">
                <a:solidFill>
                  <a:srgbClr val="285E89"/>
                </a:solidFill>
                <a:latin typeface="Open Sans" panose="020B0606030504020204" pitchFamily="34" charset="0"/>
                <a:ea typeface="Open Sans" panose="020B0606030504020204" pitchFamily="34" charset="0"/>
                <a:cs typeface="Open Sans" panose="020B0606030504020204" pitchFamily="34" charset="0"/>
              </a:rPr>
              <a:t> </a:t>
            </a:r>
            <a:endParaRPr lang="ru-RU" sz="1400" b="0" dirty="0">
              <a:solidFill>
                <a:srgbClr val="285E89"/>
              </a:solidFill>
              <a:latin typeface="Open Sans" panose="020B0606030504020204" pitchFamily="34" charset="0"/>
              <a:ea typeface="Open Sans" panose="020B0606030504020204" pitchFamily="34" charset="0"/>
              <a:cs typeface="Open Sans" panose="020B0606030504020204" pitchFamily="34" charset="0"/>
            </a:endParaRPr>
          </a:p>
          <a:p>
            <a:pPr marL="0" lvl="0" indent="0" algn="ctr" rtl="0">
              <a:spcBef>
                <a:spcPts val="0"/>
              </a:spcBef>
              <a:spcAft>
                <a:spcPts val="0"/>
              </a:spcAft>
              <a:buNone/>
            </a:pPr>
            <a:r>
              <a:rPr lang="ru-RU" sz="1800" b="0" dirty="0"/>
              <a:t> </a:t>
            </a:r>
            <a:endParaRPr sz="1800" b="0" dirty="0"/>
          </a:p>
        </p:txBody>
      </p:sp>
    </p:spTree>
    <p:extLst>
      <p:ext uri="{BB962C8B-B14F-4D97-AF65-F5344CB8AC3E}">
        <p14:creationId xmlns:p14="http://schemas.microsoft.com/office/powerpoint/2010/main" val="3307646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64"/>
        <p:cNvGrpSpPr/>
        <p:nvPr/>
      </p:nvGrpSpPr>
      <p:grpSpPr>
        <a:xfrm>
          <a:off x="0" y="0"/>
          <a:ext cx="0" cy="0"/>
          <a:chOff x="0" y="0"/>
          <a:chExt cx="0" cy="0"/>
        </a:xfrm>
      </p:grpSpPr>
      <p:sp>
        <p:nvSpPr>
          <p:cNvPr id="865" name="Google Shape;865;p51"/>
          <p:cNvSpPr txBox="1">
            <a:spLocks noGrp="1"/>
          </p:cNvSpPr>
          <p:nvPr>
            <p:ph type="title"/>
          </p:nvPr>
        </p:nvSpPr>
        <p:spPr>
          <a:xfrm>
            <a:off x="2203442" y="475713"/>
            <a:ext cx="4992291"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u-RU" dirty="0"/>
              <a:t>1. Идея и структура  </a:t>
            </a:r>
            <a:endParaRPr dirty="0"/>
          </a:p>
        </p:txBody>
      </p:sp>
      <p:sp>
        <p:nvSpPr>
          <p:cNvPr id="869" name="Google Shape;869;p51"/>
          <p:cNvSpPr txBox="1">
            <a:spLocks noGrp="1"/>
          </p:cNvSpPr>
          <p:nvPr>
            <p:ph type="subTitle" idx="4"/>
          </p:nvPr>
        </p:nvSpPr>
        <p:spPr>
          <a:xfrm>
            <a:off x="1646954" y="1048413"/>
            <a:ext cx="6105269" cy="496228"/>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u-RU" sz="1600" b="1" u="sng" dirty="0"/>
              <a:t>Разработка стратегии и поиск креативных концепций </a:t>
            </a:r>
            <a:endParaRPr sz="1600" b="1" u="sng" dirty="0"/>
          </a:p>
        </p:txBody>
      </p:sp>
      <p:sp>
        <p:nvSpPr>
          <p:cNvPr id="870" name="Google Shape;870;p51"/>
          <p:cNvSpPr txBox="1">
            <a:spLocks noGrp="1"/>
          </p:cNvSpPr>
          <p:nvPr>
            <p:ph type="subTitle" idx="5"/>
          </p:nvPr>
        </p:nvSpPr>
        <p:spPr>
          <a:xfrm>
            <a:off x="793349" y="1404750"/>
            <a:ext cx="7812476" cy="2333999"/>
          </a:xfrm>
          <a:prstGeom prst="rect">
            <a:avLst/>
          </a:prstGeom>
        </p:spPr>
        <p:txBody>
          <a:bodyPr spcFirstLastPara="1" wrap="square" lIns="91425" tIns="91425" rIns="91425" bIns="91425" anchor="ctr" anchorCtr="0">
            <a:noAutofit/>
          </a:bodyPr>
          <a:lstStyle/>
          <a:p>
            <a:pPr marL="0" lvl="0" indent="0" rtl="0">
              <a:spcBef>
                <a:spcPts val="0"/>
              </a:spcBef>
              <a:spcAft>
                <a:spcPts val="0"/>
              </a:spcAft>
            </a:pPr>
            <a:r>
              <a:rPr lang="ru-RU" sz="1800" dirty="0">
                <a:solidFill>
                  <a:srgbClr val="285E89"/>
                </a:solidFill>
              </a:rPr>
              <a:t>Разработка приложения «Умный маркетплейс»</a:t>
            </a:r>
          </a:p>
          <a:p>
            <a:pPr marL="285750" lvl="0" indent="-285750" algn="l" rtl="0">
              <a:spcBef>
                <a:spcPts val="0"/>
              </a:spcBef>
              <a:spcAft>
                <a:spcPts val="0"/>
              </a:spcAft>
              <a:buFont typeface="Arial" panose="020B0604020202020204" pitchFamily="34" charset="0"/>
              <a:buChar char="•"/>
            </a:pPr>
            <a:endParaRPr lang="ru-RU" sz="1400" dirty="0">
              <a:latin typeface="Open Sans" panose="020B0606030504020204" pitchFamily="34" charset="0"/>
              <a:ea typeface="Open Sans" panose="020B0606030504020204" pitchFamily="34" charset="0"/>
              <a:cs typeface="Open Sans" panose="020B0606030504020204" pitchFamily="34" charset="0"/>
            </a:endParaRPr>
          </a:p>
          <a:p>
            <a:pPr marL="0" lvl="0" indent="0" algn="l" rtl="0">
              <a:spcBef>
                <a:spcPts val="0"/>
              </a:spcBef>
              <a:spcAft>
                <a:spcPts val="0"/>
              </a:spcAft>
            </a:pPr>
            <a:r>
              <a:rPr lang="ru-RU" sz="1600" u="sng" dirty="0">
                <a:solidFill>
                  <a:srgbClr val="285E89"/>
                </a:solidFill>
                <a:latin typeface="Open Sans" panose="020B0606030504020204" pitchFamily="34" charset="0"/>
                <a:ea typeface="Open Sans" panose="020B0606030504020204" pitchFamily="34" charset="0"/>
                <a:cs typeface="Open Sans" panose="020B0606030504020204" pitchFamily="34" charset="0"/>
              </a:rPr>
              <a:t>Идея:</a:t>
            </a:r>
          </a:p>
          <a:p>
            <a:pPr marL="0" lvl="0" indent="0" algn="l" rtl="0">
              <a:spcBef>
                <a:spcPts val="0"/>
              </a:spcBef>
              <a:spcAft>
                <a:spcPts val="0"/>
              </a:spcAft>
            </a:pPr>
            <a:r>
              <a:rPr lang="ru-RU" sz="1400" b="0" dirty="0">
                <a:solidFill>
                  <a:srgbClr val="285E89"/>
                </a:solidFill>
                <a:latin typeface="Open Sans" panose="020B0606030504020204" pitchFamily="34" charset="0"/>
                <a:ea typeface="Open Sans" panose="020B0606030504020204" pitchFamily="34" charset="0"/>
                <a:cs typeface="Open Sans" panose="020B0606030504020204" pitchFamily="34" charset="0"/>
              </a:rPr>
              <a:t>Что если создать функцию виртуальной примерки для уже существующих приложений? Маркетплейсам не придется тратить много времени и ресурсов для разработки этой технологии. Создать эту функцию и дать пользователю возможность оценить вещь в онлайн режиме.</a:t>
            </a:r>
            <a:endParaRPr lang="ru-RU" sz="1400" dirty="0">
              <a:solidFill>
                <a:srgbClr val="285E89"/>
              </a:solidFill>
              <a:latin typeface="Open Sans" panose="020B0606030504020204" pitchFamily="34" charset="0"/>
              <a:ea typeface="Open Sans" panose="020B0606030504020204" pitchFamily="34" charset="0"/>
              <a:cs typeface="Open Sans" panose="020B0606030504020204" pitchFamily="34" charset="0"/>
            </a:endParaRPr>
          </a:p>
          <a:p>
            <a:pPr marL="0" lvl="0" indent="0" algn="ctr" rtl="0">
              <a:spcBef>
                <a:spcPts val="0"/>
              </a:spcBef>
              <a:spcAft>
                <a:spcPts val="0"/>
              </a:spcAft>
              <a:buNone/>
            </a:pPr>
            <a:r>
              <a:rPr lang="ru-RU" sz="1400" b="0" dirty="0">
                <a:solidFill>
                  <a:srgbClr val="1A4568"/>
                </a:solidFill>
              </a:rPr>
              <a:t> </a:t>
            </a:r>
            <a:endParaRPr sz="1400" b="0" dirty="0">
              <a:solidFill>
                <a:srgbClr val="1A4568"/>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3">
            <a:extLst>
              <a:ext uri="{FF2B5EF4-FFF2-40B4-BE49-F238E27FC236}">
                <a16:creationId xmlns:a16="http://schemas.microsoft.com/office/drawing/2014/main" id="{242374BC-9F98-0EE3-C8F3-15D0CD54A0FA}"/>
              </a:ext>
            </a:extLst>
          </p:cNvPr>
          <p:cNvSpPr>
            <a:spLocks noGrp="1"/>
          </p:cNvSpPr>
          <p:nvPr>
            <p:ph type="subTitle" idx="2"/>
          </p:nvPr>
        </p:nvSpPr>
        <p:spPr>
          <a:xfrm>
            <a:off x="739979" y="2211938"/>
            <a:ext cx="8068076" cy="2158237"/>
          </a:xfrm>
        </p:spPr>
        <p:txBody>
          <a:bodyPr/>
          <a:lstStyle/>
          <a:p>
            <a:pPr marL="139700" indent="0">
              <a:buClr>
                <a:schemeClr val="accent6"/>
              </a:buClr>
              <a:buSzPts val="1400"/>
              <a:buNone/>
            </a:pPr>
            <a:r>
              <a:rPr lang="ru-RU" sz="1600" b="1" u="sng" dirty="0">
                <a:solidFill>
                  <a:srgbClr val="285E89"/>
                </a:solidFill>
                <a:latin typeface="Open Sans" panose="020B0606030504020204" pitchFamily="34" charset="0"/>
                <a:ea typeface="Open Sans" panose="020B0606030504020204" pitchFamily="34" charset="0"/>
                <a:cs typeface="Open Sans" panose="020B0606030504020204" pitchFamily="34" charset="0"/>
              </a:rPr>
              <a:t>Задачи </a:t>
            </a:r>
          </a:p>
          <a:p>
            <a:pPr marL="482600" indent="-342900">
              <a:buClr>
                <a:schemeClr val="accent6"/>
              </a:buClr>
              <a:buSzPts val="1400"/>
              <a:buFont typeface="Arial" panose="020B0604020202020204" pitchFamily="34" charset="0"/>
              <a:buChar char="•"/>
            </a:pPr>
            <a:r>
              <a:rPr lang="ru-RU" sz="1400" dirty="0">
                <a:solidFill>
                  <a:srgbClr val="285E89"/>
                </a:solidFill>
                <a:latin typeface="Open Sans" panose="020B0606030504020204" pitchFamily="34" charset="0"/>
                <a:ea typeface="Open Sans" panose="020B0606030504020204" pitchFamily="34" charset="0"/>
                <a:cs typeface="Open Sans" panose="020B0606030504020204" pitchFamily="34" charset="0"/>
              </a:rPr>
              <a:t>Определить идею и структуру будущего решения, разработать стратегию и найти креативную концепцию. </a:t>
            </a:r>
          </a:p>
          <a:p>
            <a:pPr marL="482600" indent="-342900">
              <a:buClr>
                <a:schemeClr val="accent6"/>
              </a:buClr>
              <a:buSzPts val="1400"/>
              <a:buFont typeface="Arial" panose="020B0604020202020204" pitchFamily="34" charset="0"/>
              <a:buChar char="•"/>
            </a:pPr>
            <a:r>
              <a:rPr lang="ru-RU" sz="1400" dirty="0">
                <a:solidFill>
                  <a:srgbClr val="285E89"/>
                </a:solidFill>
                <a:latin typeface="Open Sans" panose="020B0606030504020204" pitchFamily="34" charset="0"/>
                <a:ea typeface="Open Sans" panose="020B0606030504020204" pitchFamily="34" charset="0"/>
                <a:cs typeface="Open Sans" panose="020B0606030504020204" pitchFamily="34" charset="0"/>
              </a:rPr>
              <a:t>Провести исследование и анализ конкурентов и трендов.</a:t>
            </a:r>
          </a:p>
          <a:p>
            <a:pPr marL="482600" indent="-342900">
              <a:buClr>
                <a:schemeClr val="accent6"/>
              </a:buClr>
              <a:buSzPts val="1400"/>
              <a:buFont typeface="Arial" panose="020B0604020202020204" pitchFamily="34" charset="0"/>
              <a:buChar char="•"/>
            </a:pPr>
            <a:r>
              <a:rPr lang="ru-RU" sz="1400" dirty="0">
                <a:solidFill>
                  <a:srgbClr val="285E89"/>
                </a:solidFill>
                <a:latin typeface="Open Sans" panose="020B0606030504020204" pitchFamily="34" charset="0"/>
                <a:ea typeface="Open Sans" panose="020B0606030504020204" pitchFamily="34" charset="0"/>
                <a:cs typeface="Open Sans" panose="020B0606030504020204" pitchFamily="34" charset="0"/>
              </a:rPr>
              <a:t>Создать прототип, проработать один пользовательский сценарий.</a:t>
            </a:r>
          </a:p>
          <a:p>
            <a:pPr marL="482600" indent="-342900">
              <a:buClr>
                <a:schemeClr val="accent6"/>
              </a:buClr>
              <a:buSzPts val="1400"/>
              <a:buFont typeface="Arial" panose="020B0604020202020204" pitchFamily="34" charset="0"/>
              <a:buChar char="•"/>
            </a:pPr>
            <a:r>
              <a:rPr lang="ru-RU" sz="1400" dirty="0">
                <a:solidFill>
                  <a:srgbClr val="285E89"/>
                </a:solidFill>
                <a:latin typeface="Open Sans" panose="020B0606030504020204" pitchFamily="34" charset="0"/>
                <a:ea typeface="Open Sans" panose="020B0606030504020204" pitchFamily="34" charset="0"/>
                <a:cs typeface="Open Sans" panose="020B0606030504020204" pitchFamily="34" charset="0"/>
              </a:rPr>
              <a:t>Провести расчет стоимости решения, предложенная идея содержит рентабельную и масштабируемую бизнес-модель.</a:t>
            </a:r>
          </a:p>
          <a:p>
            <a:pPr marL="482600" indent="-342900">
              <a:buClr>
                <a:schemeClr val="accent6"/>
              </a:buClr>
              <a:buSzPts val="1400"/>
              <a:buFont typeface="Arial" panose="020B0604020202020204" pitchFamily="34" charset="0"/>
              <a:buChar char="•"/>
            </a:pPr>
            <a:r>
              <a:rPr lang="ru-RU" sz="1400" dirty="0">
                <a:solidFill>
                  <a:srgbClr val="285E89"/>
                </a:solidFill>
                <a:latin typeface="Open Sans" panose="020B0606030504020204" pitchFamily="34" charset="0"/>
                <a:ea typeface="Open Sans" panose="020B0606030504020204" pitchFamily="34" charset="0"/>
                <a:cs typeface="Open Sans" panose="020B0606030504020204" pitchFamily="34" charset="0"/>
              </a:rPr>
              <a:t>Заполнить паспорт проекта</a:t>
            </a:r>
          </a:p>
          <a:p>
            <a:pPr marL="482600" indent="-342900">
              <a:buClr>
                <a:schemeClr val="accent6"/>
              </a:buClr>
              <a:buSzPts val="1400"/>
              <a:buFont typeface="Arial" panose="020B0604020202020204" pitchFamily="34" charset="0"/>
              <a:buChar char="•"/>
            </a:pPr>
            <a:r>
              <a:rPr lang="ru-RU" sz="1400" dirty="0">
                <a:solidFill>
                  <a:srgbClr val="285E89"/>
                </a:solidFill>
                <a:latin typeface="Open Sans" panose="020B0606030504020204" pitchFamily="34" charset="0"/>
                <a:ea typeface="Open Sans" panose="020B0606030504020204" pitchFamily="34" charset="0"/>
                <a:cs typeface="Open Sans" panose="020B0606030504020204" pitchFamily="34" charset="0"/>
              </a:rPr>
              <a:t>Подготовить дорожную карту развития проекта </a:t>
            </a:r>
          </a:p>
          <a:p>
            <a:endParaRPr lang="ru-RU" sz="1400" dirty="0">
              <a:solidFill>
                <a:srgbClr val="285E89"/>
              </a:solidFill>
            </a:endParaRPr>
          </a:p>
        </p:txBody>
      </p:sp>
      <p:sp>
        <p:nvSpPr>
          <p:cNvPr id="9" name="Google Shape;869;p51">
            <a:extLst>
              <a:ext uri="{FF2B5EF4-FFF2-40B4-BE49-F238E27FC236}">
                <a16:creationId xmlns:a16="http://schemas.microsoft.com/office/drawing/2014/main" id="{82BE1288-9011-7C9F-A4DD-09CBA17A798A}"/>
              </a:ext>
            </a:extLst>
          </p:cNvPr>
          <p:cNvSpPr txBox="1">
            <a:spLocks/>
          </p:cNvSpPr>
          <p:nvPr/>
        </p:nvSpPr>
        <p:spPr>
          <a:xfrm>
            <a:off x="1519365" y="765399"/>
            <a:ext cx="6105269" cy="10482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lang="ru-RU" b="1" u="sng" dirty="0">
              <a:solidFill>
                <a:srgbClr val="285E89"/>
              </a:solidFill>
            </a:endParaRPr>
          </a:p>
        </p:txBody>
      </p:sp>
      <p:sp>
        <p:nvSpPr>
          <p:cNvPr id="6" name="Google Shape;1103;p59">
            <a:extLst>
              <a:ext uri="{FF2B5EF4-FFF2-40B4-BE49-F238E27FC236}">
                <a16:creationId xmlns:a16="http://schemas.microsoft.com/office/drawing/2014/main" id="{3CA28C7C-0CF2-AD7B-F96D-6EE76291FCEE}"/>
              </a:ext>
            </a:extLst>
          </p:cNvPr>
          <p:cNvSpPr/>
          <p:nvPr/>
        </p:nvSpPr>
        <p:spPr>
          <a:xfrm rot="19476723">
            <a:off x="-409371" y="3111251"/>
            <a:ext cx="1316725" cy="2533700"/>
          </a:xfrm>
          <a:custGeom>
            <a:avLst/>
            <a:gdLst/>
            <a:ahLst/>
            <a:cxnLst/>
            <a:rect l="l" t="t" r="r" b="b"/>
            <a:pathLst>
              <a:path w="52669" h="101348" extrusionOk="0">
                <a:moveTo>
                  <a:pt x="0" y="1"/>
                </a:moveTo>
                <a:lnTo>
                  <a:pt x="0" y="101348"/>
                </a:lnTo>
                <a:lnTo>
                  <a:pt x="4232" y="101348"/>
                </a:lnTo>
                <a:cubicBezTo>
                  <a:pt x="5157" y="99969"/>
                  <a:pt x="6162" y="98640"/>
                  <a:pt x="7265" y="97375"/>
                </a:cubicBezTo>
                <a:cubicBezTo>
                  <a:pt x="17902" y="85294"/>
                  <a:pt x="34296" y="83673"/>
                  <a:pt x="45225" y="72014"/>
                </a:cubicBezTo>
                <a:cubicBezTo>
                  <a:pt x="47820" y="69225"/>
                  <a:pt x="50106" y="65803"/>
                  <a:pt x="51030" y="61717"/>
                </a:cubicBezTo>
                <a:cubicBezTo>
                  <a:pt x="52668" y="54371"/>
                  <a:pt x="49620" y="46702"/>
                  <a:pt x="45971" y="40540"/>
                </a:cubicBezTo>
                <a:cubicBezTo>
                  <a:pt x="42323" y="34378"/>
                  <a:pt x="37912" y="28573"/>
                  <a:pt x="36242" y="21227"/>
                </a:cubicBezTo>
                <a:cubicBezTo>
                  <a:pt x="34604" y="13979"/>
                  <a:pt x="36080" y="5806"/>
                  <a:pt x="3995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Подзаголовок 3">
            <a:extLst>
              <a:ext uri="{FF2B5EF4-FFF2-40B4-BE49-F238E27FC236}">
                <a16:creationId xmlns:a16="http://schemas.microsoft.com/office/drawing/2014/main" id="{9B9697DB-ED64-D952-2019-589C42B55E35}"/>
              </a:ext>
            </a:extLst>
          </p:cNvPr>
          <p:cNvSpPr txBox="1">
            <a:spLocks/>
          </p:cNvSpPr>
          <p:nvPr/>
        </p:nvSpPr>
        <p:spPr>
          <a:xfrm>
            <a:off x="739979" y="1132820"/>
            <a:ext cx="8068076" cy="215823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Open Sans"/>
              <a:buChar char="●"/>
              <a:defRPr sz="1200" b="0" i="0" u="none" strike="noStrike" cap="none">
                <a:solidFill>
                  <a:schemeClr val="dk2"/>
                </a:solidFill>
                <a:latin typeface="Open Sans"/>
                <a:ea typeface="Open Sans"/>
                <a:cs typeface="Open Sans"/>
                <a:sym typeface="Open Sans"/>
              </a:defRPr>
            </a:lvl1pPr>
            <a:lvl2pPr marL="914400" marR="0" lvl="1" indent="-317500" algn="ctr" rtl="0">
              <a:lnSpc>
                <a:spcPct val="115000"/>
              </a:lnSpc>
              <a:spcBef>
                <a:spcPts val="10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2pPr>
            <a:lvl3pPr marL="1371600" marR="0" lvl="2" indent="-317500" algn="ctr"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3pPr>
            <a:lvl4pPr marL="1828800" marR="0" lvl="3" indent="-317500" algn="ctr"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4pPr>
            <a:lvl5pPr marL="2286000" marR="0" lvl="4" indent="-317500" algn="ctr"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5pPr>
            <a:lvl6pPr marL="2743200" marR="0" lvl="5" indent="-317500" algn="ctr"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6pPr>
            <a:lvl7pPr marL="3200400" marR="0" lvl="6" indent="-317500" algn="ctr"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7pPr>
            <a:lvl8pPr marL="3657600" marR="0" lvl="7" indent="-317500" algn="ctr" rtl="0">
              <a:lnSpc>
                <a:spcPct val="115000"/>
              </a:lnSpc>
              <a:spcBef>
                <a:spcPts val="1600"/>
              </a:spcBef>
              <a:spcAft>
                <a:spcPts val="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8pPr>
            <a:lvl9pPr marL="4114800" marR="0" lvl="8" indent="-317500" algn="ctr" rtl="0">
              <a:lnSpc>
                <a:spcPct val="115000"/>
              </a:lnSpc>
              <a:spcBef>
                <a:spcPts val="1600"/>
              </a:spcBef>
              <a:spcAft>
                <a:spcPts val="1600"/>
              </a:spcAft>
              <a:buClr>
                <a:schemeClr val="dk2"/>
              </a:buClr>
              <a:buSzPts val="1400"/>
              <a:buFont typeface="Open Sans"/>
              <a:buChar char="■"/>
              <a:defRPr sz="1400" b="0" i="0" u="none" strike="noStrike" cap="none">
                <a:solidFill>
                  <a:schemeClr val="dk2"/>
                </a:solidFill>
                <a:latin typeface="Open Sans"/>
                <a:ea typeface="Open Sans"/>
                <a:cs typeface="Open Sans"/>
                <a:sym typeface="Open Sans"/>
              </a:defRPr>
            </a:lvl9pPr>
          </a:lstStyle>
          <a:p>
            <a:pPr marL="139700" indent="0">
              <a:buClr>
                <a:schemeClr val="accent6"/>
              </a:buClr>
              <a:buFont typeface="Open Sans"/>
              <a:buNone/>
            </a:pPr>
            <a:r>
              <a:rPr lang="ru-RU" sz="1600" b="1" u="sng" dirty="0">
                <a:solidFill>
                  <a:srgbClr val="285E89"/>
                </a:solidFill>
                <a:latin typeface="Open Sans" panose="020B0606030504020204" pitchFamily="34" charset="0"/>
                <a:ea typeface="Open Sans" panose="020B0606030504020204" pitchFamily="34" charset="0"/>
                <a:cs typeface="Open Sans" panose="020B0606030504020204" pitchFamily="34" charset="0"/>
              </a:rPr>
              <a:t>Цель</a:t>
            </a:r>
          </a:p>
          <a:p>
            <a:pPr marL="139700" indent="0">
              <a:buClr>
                <a:schemeClr val="accent6"/>
              </a:buClr>
              <a:buNone/>
            </a:pPr>
            <a:r>
              <a:rPr lang="ru-RU" sz="1400" b="0" dirty="0">
                <a:latin typeface="Open Sans" panose="020B0606030504020204" pitchFamily="34" charset="0"/>
                <a:ea typeface="Open Sans" panose="020B0606030504020204" pitchFamily="34" charset="0"/>
                <a:cs typeface="Open Sans" panose="020B0606030504020204" pitchFamily="34" charset="0"/>
              </a:rPr>
              <a:t>С помощью цифровых технологий «АR, VR, MR и подобных) разработать сервис (автономный или интегрируемый) для создания нового пользовательского опыта при онлайн покупках.</a:t>
            </a:r>
          </a:p>
          <a:p>
            <a:pPr marL="139700" indent="0">
              <a:buClr>
                <a:schemeClr val="accent6"/>
              </a:buClr>
              <a:buNone/>
            </a:pPr>
            <a:br>
              <a:rPr lang="ru-RU" sz="1400" dirty="0">
                <a:latin typeface="Open Sans" panose="020B0606030504020204" pitchFamily="34" charset="0"/>
                <a:ea typeface="Open Sans" panose="020B0606030504020204" pitchFamily="34" charset="0"/>
                <a:cs typeface="Open Sans" panose="020B0606030504020204" pitchFamily="34" charset="0"/>
              </a:rPr>
            </a:br>
            <a:endParaRPr lang="ru-RU" sz="1400" b="0" dirty="0">
              <a:latin typeface="Open Sans" panose="020B0606030504020204" pitchFamily="34" charset="0"/>
              <a:ea typeface="Open Sans" panose="020B0606030504020204" pitchFamily="34" charset="0"/>
              <a:cs typeface="Open Sans" panose="020B0606030504020204" pitchFamily="34" charset="0"/>
            </a:endParaRPr>
          </a:p>
          <a:p>
            <a:pPr marL="139700" indent="0">
              <a:buClr>
                <a:schemeClr val="accent6"/>
              </a:buClr>
              <a:buFont typeface="Open Sans"/>
              <a:buNone/>
            </a:pPr>
            <a:endParaRPr lang="ru-RU" sz="1600" b="1" u="sng" dirty="0">
              <a:solidFill>
                <a:srgbClr val="285E89"/>
              </a:solidFill>
              <a:latin typeface="Open Sans" panose="020B0606030504020204" pitchFamily="34" charset="0"/>
              <a:ea typeface="Open Sans" panose="020B0606030504020204" pitchFamily="34" charset="0"/>
              <a:cs typeface="Open Sans" panose="020B0606030504020204" pitchFamily="34" charset="0"/>
            </a:endParaRPr>
          </a:p>
          <a:p>
            <a:endParaRPr lang="ru-RU" sz="1400" dirty="0">
              <a:solidFill>
                <a:srgbClr val="285E89"/>
              </a:solidFill>
            </a:endParaRPr>
          </a:p>
        </p:txBody>
      </p:sp>
      <p:sp>
        <p:nvSpPr>
          <p:cNvPr id="8" name="Google Shape;865;p51">
            <a:extLst>
              <a:ext uri="{FF2B5EF4-FFF2-40B4-BE49-F238E27FC236}">
                <a16:creationId xmlns:a16="http://schemas.microsoft.com/office/drawing/2014/main" id="{4A35F08E-9BE2-D54E-5112-375A0425B4FD}"/>
              </a:ext>
            </a:extLst>
          </p:cNvPr>
          <p:cNvSpPr txBox="1">
            <a:spLocks noGrp="1"/>
          </p:cNvSpPr>
          <p:nvPr>
            <p:ph type="title"/>
          </p:nvPr>
        </p:nvSpPr>
        <p:spPr>
          <a:xfrm>
            <a:off x="2075853" y="360951"/>
            <a:ext cx="4992291"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u-RU" dirty="0"/>
              <a:t>1. Идея и структура  </a:t>
            </a:r>
            <a:endParaRPr dirty="0"/>
          </a:p>
        </p:txBody>
      </p:sp>
    </p:spTree>
    <p:extLst>
      <p:ext uri="{BB962C8B-B14F-4D97-AF65-F5344CB8AC3E}">
        <p14:creationId xmlns:p14="http://schemas.microsoft.com/office/powerpoint/2010/main" val="2955183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865;p51">
            <a:extLst>
              <a:ext uri="{FF2B5EF4-FFF2-40B4-BE49-F238E27FC236}">
                <a16:creationId xmlns:a16="http://schemas.microsoft.com/office/drawing/2014/main" id="{6431ACE3-58DC-9CFE-783C-C63E4479EB39}"/>
              </a:ext>
            </a:extLst>
          </p:cNvPr>
          <p:cNvSpPr txBox="1">
            <a:spLocks/>
          </p:cNvSpPr>
          <p:nvPr/>
        </p:nvSpPr>
        <p:spPr>
          <a:xfrm>
            <a:off x="2075854" y="153817"/>
            <a:ext cx="4992291"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Josefin Sans"/>
                <a:ea typeface="Josefin Sans"/>
                <a:cs typeface="Josefin Sans"/>
                <a:sym typeface="Josefin Sans"/>
              </a:defRPr>
            </a:lvl1pPr>
            <a:lvl2pPr marR="0" lvl="1" algn="l"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Open Sans"/>
                <a:ea typeface="Open Sans"/>
                <a:cs typeface="Open Sans"/>
                <a:sym typeface="Open Sans"/>
              </a:defRPr>
            </a:lvl2pPr>
            <a:lvl3pPr marR="0" lvl="2" algn="l"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Open Sans"/>
                <a:ea typeface="Open Sans"/>
                <a:cs typeface="Open Sans"/>
                <a:sym typeface="Open Sans"/>
              </a:defRPr>
            </a:lvl3pPr>
            <a:lvl4pPr marR="0" lvl="3" algn="l"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Open Sans"/>
                <a:ea typeface="Open Sans"/>
                <a:cs typeface="Open Sans"/>
                <a:sym typeface="Open Sans"/>
              </a:defRPr>
            </a:lvl4pPr>
            <a:lvl5pPr marR="0" lvl="4" algn="l"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Open Sans"/>
                <a:ea typeface="Open Sans"/>
                <a:cs typeface="Open Sans"/>
                <a:sym typeface="Open Sans"/>
              </a:defRPr>
            </a:lvl5pPr>
            <a:lvl6pPr marR="0" lvl="5" algn="l"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Open Sans"/>
                <a:ea typeface="Open Sans"/>
                <a:cs typeface="Open Sans"/>
                <a:sym typeface="Open Sans"/>
              </a:defRPr>
            </a:lvl6pPr>
            <a:lvl7pPr marR="0" lvl="6" algn="l"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Open Sans"/>
                <a:ea typeface="Open Sans"/>
                <a:cs typeface="Open Sans"/>
                <a:sym typeface="Open Sans"/>
              </a:defRPr>
            </a:lvl7pPr>
            <a:lvl8pPr marR="0" lvl="7" algn="l"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Open Sans"/>
                <a:ea typeface="Open Sans"/>
                <a:cs typeface="Open Sans"/>
                <a:sym typeface="Open Sans"/>
              </a:defRPr>
            </a:lvl8pPr>
            <a:lvl9pPr marR="0" lvl="8" algn="l"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Open Sans"/>
                <a:ea typeface="Open Sans"/>
                <a:cs typeface="Open Sans"/>
                <a:sym typeface="Open Sans"/>
              </a:defRPr>
            </a:lvl9pPr>
          </a:lstStyle>
          <a:p>
            <a:r>
              <a:rPr lang="ru-RU" dirty="0"/>
              <a:t>2. Исследование</a:t>
            </a:r>
          </a:p>
        </p:txBody>
      </p:sp>
      <p:sp>
        <p:nvSpPr>
          <p:cNvPr id="6" name="Google Shape;869;p51">
            <a:extLst>
              <a:ext uri="{FF2B5EF4-FFF2-40B4-BE49-F238E27FC236}">
                <a16:creationId xmlns:a16="http://schemas.microsoft.com/office/drawing/2014/main" id="{8EB1DF0B-3392-90E0-66CA-A046711E9142}"/>
              </a:ext>
            </a:extLst>
          </p:cNvPr>
          <p:cNvSpPr txBox="1">
            <a:spLocks/>
          </p:cNvSpPr>
          <p:nvPr/>
        </p:nvSpPr>
        <p:spPr>
          <a:xfrm>
            <a:off x="1615052" y="681500"/>
            <a:ext cx="6105269" cy="10482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ru-RU" b="1" u="sng" dirty="0">
                <a:solidFill>
                  <a:srgbClr val="285E89"/>
                </a:solidFill>
              </a:rPr>
              <a:t>Анализ конкурентов и трендов, исследование стилей</a:t>
            </a:r>
          </a:p>
        </p:txBody>
      </p:sp>
      <p:sp>
        <p:nvSpPr>
          <p:cNvPr id="2" name="Google Shape;870;p51">
            <a:extLst>
              <a:ext uri="{FF2B5EF4-FFF2-40B4-BE49-F238E27FC236}">
                <a16:creationId xmlns:a16="http://schemas.microsoft.com/office/drawing/2014/main" id="{2EB10027-C3C7-6493-F06D-AA31E23EACD8}"/>
              </a:ext>
            </a:extLst>
          </p:cNvPr>
          <p:cNvSpPr txBox="1">
            <a:spLocks/>
          </p:cNvSpPr>
          <p:nvPr/>
        </p:nvSpPr>
        <p:spPr>
          <a:xfrm>
            <a:off x="492359" y="1489016"/>
            <a:ext cx="8350654" cy="279423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2100"/>
              <a:buFont typeface="Josefin Sans"/>
              <a:buNone/>
              <a:defRPr sz="2700" b="1" i="0" u="none" strike="noStrike" cap="none">
                <a:solidFill>
                  <a:schemeClr val="dk1"/>
                </a:solidFill>
                <a:latin typeface="Josefin Sans"/>
                <a:ea typeface="Josefin Sans"/>
                <a:cs typeface="Josefin Sans"/>
                <a:sym typeface="Josefin Sans"/>
              </a:defRPr>
            </a:lvl1pPr>
            <a:lvl2pPr marL="914400" marR="0" lvl="1" indent="-317500" algn="ctr" rtl="0">
              <a:lnSpc>
                <a:spcPct val="115000"/>
              </a:lnSpc>
              <a:spcBef>
                <a:spcPts val="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2pPr>
            <a:lvl3pPr marL="1371600" marR="0" lvl="2"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3pPr>
            <a:lvl4pPr marL="1828800" marR="0" lvl="3"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4pPr>
            <a:lvl5pPr marL="2286000" marR="0" lvl="4"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5pPr>
            <a:lvl6pPr marL="2743200" marR="0" lvl="5"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6pPr>
            <a:lvl7pPr marL="3200400" marR="0" lvl="6"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7pPr>
            <a:lvl8pPr marL="3657600" marR="0" lvl="7"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8pPr>
            <a:lvl9pPr marL="4114800" marR="0" lvl="8" indent="-317500" algn="ctr" rtl="0">
              <a:lnSpc>
                <a:spcPct val="115000"/>
              </a:lnSpc>
              <a:spcBef>
                <a:spcPts val="1600"/>
              </a:spcBef>
              <a:spcAft>
                <a:spcPts val="160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9pPr>
          </a:lstStyle>
          <a:p>
            <a:pPr marL="0" indent="0" algn="l"/>
            <a:r>
              <a:rPr lang="ru-RU" sz="1400" b="0" dirty="0">
                <a:solidFill>
                  <a:srgbClr val="285E89"/>
                </a:solidFill>
              </a:rPr>
              <a:t>В 2022 году количество покупок россиян на маркетплейсах выросло на 43% в сравнении с 2021 годом. Доля маркетплейсов в общем объёме покупок тоже увеличилась.</a:t>
            </a:r>
          </a:p>
          <a:p>
            <a:pPr marL="0" indent="0" algn="l"/>
            <a:r>
              <a:rPr lang="ru-RU" sz="1400" b="0" dirty="0">
                <a:solidFill>
                  <a:srgbClr val="285E89"/>
                </a:solidFill>
              </a:rPr>
              <a:t>Преимущественно аудитория таких площадок — </a:t>
            </a:r>
            <a:r>
              <a:rPr lang="ru-RU" sz="1400" b="0" dirty="0" err="1">
                <a:solidFill>
                  <a:srgbClr val="285E89"/>
                </a:solidFill>
              </a:rPr>
              <a:t>миллениалы</a:t>
            </a:r>
            <a:r>
              <a:rPr lang="ru-RU" sz="1400" b="0" dirty="0">
                <a:solidFill>
                  <a:srgbClr val="285E89"/>
                </a:solidFill>
              </a:rPr>
              <a:t>, ценящие скорость обслуживания и закономерно выбирающие экспресс-доставку. Средний возраст посетителей — 25-34, а также 35-44 лет. Среди российских маркетплейсов больше всего уникальных посетителей ежемесячно посещает </a:t>
            </a:r>
            <a:r>
              <a:rPr lang="ru-RU" sz="1400" b="0" dirty="0" err="1">
                <a:solidFill>
                  <a:srgbClr val="285E89"/>
                </a:solidFill>
              </a:rPr>
              <a:t>Яндекс.Маркет</a:t>
            </a:r>
            <a:r>
              <a:rPr lang="ru-RU" sz="1400" b="0" dirty="0">
                <a:solidFill>
                  <a:srgbClr val="285E89"/>
                </a:solidFill>
              </a:rPr>
              <a:t> (почти 17 млн), затем идут </a:t>
            </a:r>
            <a:r>
              <a:rPr lang="ru-RU" sz="1400" b="0" dirty="0" err="1">
                <a:solidFill>
                  <a:srgbClr val="285E89"/>
                </a:solidFill>
              </a:rPr>
              <a:t>Ozon</a:t>
            </a:r>
            <a:r>
              <a:rPr lang="ru-RU" sz="1400" b="0" dirty="0">
                <a:solidFill>
                  <a:srgbClr val="285E89"/>
                </a:solidFill>
              </a:rPr>
              <a:t> и </a:t>
            </a:r>
            <a:r>
              <a:rPr lang="ru-RU" sz="1400" b="0" dirty="0" err="1">
                <a:solidFill>
                  <a:srgbClr val="285E89"/>
                </a:solidFill>
              </a:rPr>
              <a:t>WildBerries</a:t>
            </a:r>
            <a:r>
              <a:rPr lang="ru-RU" sz="1400" b="0" dirty="0">
                <a:solidFill>
                  <a:srgbClr val="285E89"/>
                </a:solidFill>
              </a:rPr>
              <a:t> с 12 и 11+ миллионами соответственно, а замыкает список </a:t>
            </a:r>
            <a:r>
              <a:rPr lang="ru-RU" sz="1400" b="0" dirty="0" err="1">
                <a:solidFill>
                  <a:srgbClr val="285E89"/>
                </a:solidFill>
              </a:rPr>
              <a:t>AliExpress</a:t>
            </a:r>
            <a:r>
              <a:rPr lang="ru-RU" sz="1400" b="0" dirty="0">
                <a:solidFill>
                  <a:srgbClr val="285E89"/>
                </a:solidFill>
              </a:rPr>
              <a:t> с 7,21 миллиона уникальных посетителей в месяц. С мобильных устройств пользователи чаще всего посещают WB, а с </a:t>
            </a:r>
            <a:r>
              <a:rPr lang="ru-RU" sz="1400" b="0" dirty="0" err="1">
                <a:solidFill>
                  <a:srgbClr val="285E89"/>
                </a:solidFill>
              </a:rPr>
              <a:t>декстопных</a:t>
            </a:r>
            <a:r>
              <a:rPr lang="ru-RU" sz="1400" b="0" dirty="0">
                <a:solidFill>
                  <a:srgbClr val="285E89"/>
                </a:solidFill>
              </a:rPr>
              <a:t> заходят преимущественно на </a:t>
            </a:r>
            <a:r>
              <a:rPr lang="ru-RU" sz="1400" b="0" dirty="0" err="1">
                <a:solidFill>
                  <a:srgbClr val="285E89"/>
                </a:solidFill>
              </a:rPr>
              <a:t>Ozon</a:t>
            </a:r>
            <a:r>
              <a:rPr lang="ru-RU" sz="1400" b="0" dirty="0">
                <a:solidFill>
                  <a:srgbClr val="285E89"/>
                </a:solidFill>
              </a:rPr>
              <a:t> и </a:t>
            </a:r>
            <a:r>
              <a:rPr lang="ru-RU" sz="1400" b="0" dirty="0" err="1">
                <a:solidFill>
                  <a:srgbClr val="285E89"/>
                </a:solidFill>
              </a:rPr>
              <a:t>Алиэкспресс</a:t>
            </a:r>
            <a:r>
              <a:rPr lang="ru-RU" sz="1400" b="0" dirty="0">
                <a:solidFill>
                  <a:srgbClr val="285E89"/>
                </a:solidFill>
              </a:rPr>
              <a:t>. Частота заказов на МП будет увеличиваться и дальше благодаря удобству шоппинга и гарантиям безопасности.</a:t>
            </a:r>
          </a:p>
          <a:p>
            <a:pPr marL="0" indent="0" algn="l"/>
            <a:endParaRPr lang="ru-RU" sz="1400" b="0" dirty="0">
              <a:solidFill>
                <a:srgbClr val="285E89"/>
              </a:solidFill>
              <a:latin typeface="Josefin Sans" pitchFamily="2" charset="0"/>
            </a:endParaRPr>
          </a:p>
        </p:txBody>
      </p:sp>
      <p:sp>
        <p:nvSpPr>
          <p:cNvPr id="4" name="Google Shape;870;p51">
            <a:extLst>
              <a:ext uri="{FF2B5EF4-FFF2-40B4-BE49-F238E27FC236}">
                <a16:creationId xmlns:a16="http://schemas.microsoft.com/office/drawing/2014/main" id="{6DA55792-30F7-EEBB-E4D2-749CCA11AACB}"/>
              </a:ext>
            </a:extLst>
          </p:cNvPr>
          <p:cNvSpPr txBox="1">
            <a:spLocks/>
          </p:cNvSpPr>
          <p:nvPr/>
        </p:nvSpPr>
        <p:spPr>
          <a:xfrm>
            <a:off x="2981146" y="1025236"/>
            <a:ext cx="4086999" cy="476087"/>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ru-RU" sz="1600" dirty="0">
                <a:solidFill>
                  <a:srgbClr val="285E89"/>
                </a:solidFill>
              </a:rPr>
              <a:t> </a:t>
            </a:r>
            <a:endParaRPr lang="en-US" sz="1600" dirty="0">
              <a:solidFill>
                <a:srgbClr val="285E89"/>
              </a:solidFill>
            </a:endParaRPr>
          </a:p>
          <a:p>
            <a:r>
              <a:rPr lang="ru-RU" sz="1600" b="1" dirty="0">
                <a:solidFill>
                  <a:srgbClr val="285E89"/>
                </a:solidFill>
              </a:rPr>
              <a:t>Что говорит нам статистика?</a:t>
            </a:r>
          </a:p>
          <a:p>
            <a:endParaRPr lang="ru-RU" dirty="0">
              <a:solidFill>
                <a:srgbClr val="285E89"/>
              </a:solidFill>
            </a:endParaRPr>
          </a:p>
        </p:txBody>
      </p:sp>
      <p:pic>
        <p:nvPicPr>
          <p:cNvPr id="3" name="Рисунок 2">
            <a:extLst>
              <a:ext uri="{FF2B5EF4-FFF2-40B4-BE49-F238E27FC236}">
                <a16:creationId xmlns:a16="http://schemas.microsoft.com/office/drawing/2014/main" id="{3677E4FA-D35D-A55D-B107-AF8925537E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554708" y="3728065"/>
            <a:ext cx="2331225" cy="1362697"/>
          </a:xfrm>
          <a:prstGeom prst="rect">
            <a:avLst/>
          </a:prstGeom>
        </p:spPr>
      </p:pic>
    </p:spTree>
    <p:extLst>
      <p:ext uri="{BB962C8B-B14F-4D97-AF65-F5344CB8AC3E}">
        <p14:creationId xmlns:p14="http://schemas.microsoft.com/office/powerpoint/2010/main" val="244716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865;p51">
            <a:extLst>
              <a:ext uri="{FF2B5EF4-FFF2-40B4-BE49-F238E27FC236}">
                <a16:creationId xmlns:a16="http://schemas.microsoft.com/office/drawing/2014/main" id="{6431ACE3-58DC-9CFE-783C-C63E4479EB39}"/>
              </a:ext>
            </a:extLst>
          </p:cNvPr>
          <p:cNvSpPr txBox="1">
            <a:spLocks/>
          </p:cNvSpPr>
          <p:nvPr/>
        </p:nvSpPr>
        <p:spPr>
          <a:xfrm>
            <a:off x="2075852" y="-11938"/>
            <a:ext cx="4992291"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Josefin Sans"/>
                <a:ea typeface="Josefin Sans"/>
                <a:cs typeface="Josefin Sans"/>
                <a:sym typeface="Josefin Sans"/>
              </a:defRPr>
            </a:lvl1pPr>
            <a:lvl2pPr marR="0" lvl="1" algn="l"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Open Sans"/>
                <a:ea typeface="Open Sans"/>
                <a:cs typeface="Open Sans"/>
                <a:sym typeface="Open Sans"/>
              </a:defRPr>
            </a:lvl2pPr>
            <a:lvl3pPr marR="0" lvl="2" algn="l"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Open Sans"/>
                <a:ea typeface="Open Sans"/>
                <a:cs typeface="Open Sans"/>
                <a:sym typeface="Open Sans"/>
              </a:defRPr>
            </a:lvl3pPr>
            <a:lvl4pPr marR="0" lvl="3" algn="l"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Open Sans"/>
                <a:ea typeface="Open Sans"/>
                <a:cs typeface="Open Sans"/>
                <a:sym typeface="Open Sans"/>
              </a:defRPr>
            </a:lvl4pPr>
            <a:lvl5pPr marR="0" lvl="4" algn="l"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Open Sans"/>
                <a:ea typeface="Open Sans"/>
                <a:cs typeface="Open Sans"/>
                <a:sym typeface="Open Sans"/>
              </a:defRPr>
            </a:lvl5pPr>
            <a:lvl6pPr marR="0" lvl="5" algn="l"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Open Sans"/>
                <a:ea typeface="Open Sans"/>
                <a:cs typeface="Open Sans"/>
                <a:sym typeface="Open Sans"/>
              </a:defRPr>
            </a:lvl6pPr>
            <a:lvl7pPr marR="0" lvl="6" algn="l"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Open Sans"/>
                <a:ea typeface="Open Sans"/>
                <a:cs typeface="Open Sans"/>
                <a:sym typeface="Open Sans"/>
              </a:defRPr>
            </a:lvl7pPr>
            <a:lvl8pPr marR="0" lvl="7" algn="l"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Open Sans"/>
                <a:ea typeface="Open Sans"/>
                <a:cs typeface="Open Sans"/>
                <a:sym typeface="Open Sans"/>
              </a:defRPr>
            </a:lvl8pPr>
            <a:lvl9pPr marR="0" lvl="8" algn="l"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Open Sans"/>
                <a:ea typeface="Open Sans"/>
                <a:cs typeface="Open Sans"/>
                <a:sym typeface="Open Sans"/>
              </a:defRPr>
            </a:lvl9pPr>
          </a:lstStyle>
          <a:p>
            <a:r>
              <a:rPr lang="ru-RU" dirty="0"/>
              <a:t>2. Исследование</a:t>
            </a:r>
          </a:p>
        </p:txBody>
      </p:sp>
      <p:sp>
        <p:nvSpPr>
          <p:cNvPr id="6" name="Google Shape;869;p51">
            <a:extLst>
              <a:ext uri="{FF2B5EF4-FFF2-40B4-BE49-F238E27FC236}">
                <a16:creationId xmlns:a16="http://schemas.microsoft.com/office/drawing/2014/main" id="{8EB1DF0B-3392-90E0-66CA-A046711E9142}"/>
              </a:ext>
            </a:extLst>
          </p:cNvPr>
          <p:cNvSpPr txBox="1">
            <a:spLocks/>
          </p:cNvSpPr>
          <p:nvPr/>
        </p:nvSpPr>
        <p:spPr>
          <a:xfrm>
            <a:off x="1519362" y="457802"/>
            <a:ext cx="6105269" cy="572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ru-RU" b="1" u="sng" dirty="0">
                <a:solidFill>
                  <a:srgbClr val="285E89"/>
                </a:solidFill>
              </a:rPr>
              <a:t>Анализ конкурентов и трендов, исследование стилей</a:t>
            </a:r>
          </a:p>
        </p:txBody>
      </p:sp>
      <p:sp>
        <p:nvSpPr>
          <p:cNvPr id="4" name="TextBox 3">
            <a:extLst>
              <a:ext uri="{FF2B5EF4-FFF2-40B4-BE49-F238E27FC236}">
                <a16:creationId xmlns:a16="http://schemas.microsoft.com/office/drawing/2014/main" id="{05613EF4-4C19-B384-ED9B-17394A37EE4D}"/>
              </a:ext>
            </a:extLst>
          </p:cNvPr>
          <p:cNvSpPr txBox="1"/>
          <p:nvPr/>
        </p:nvSpPr>
        <p:spPr>
          <a:xfrm>
            <a:off x="2721088" y="801423"/>
            <a:ext cx="3701815" cy="307777"/>
          </a:xfrm>
          <a:prstGeom prst="rect">
            <a:avLst/>
          </a:prstGeom>
          <a:noFill/>
        </p:spPr>
        <p:txBody>
          <a:bodyPr wrap="square">
            <a:spAutoFit/>
          </a:bodyPr>
          <a:lstStyle/>
          <a:p>
            <a:pPr marL="0" lvl="0" indent="0" rtl="0">
              <a:spcBef>
                <a:spcPts val="0"/>
              </a:spcBef>
              <a:spcAft>
                <a:spcPts val="0"/>
              </a:spcAft>
            </a:pPr>
            <a:r>
              <a:rPr lang="ru-RU" b="1" dirty="0">
                <a:solidFill>
                  <a:srgbClr val="285E89"/>
                </a:solidFill>
              </a:rPr>
              <a:t>Сайты конкурентов и кросс-категории </a:t>
            </a:r>
          </a:p>
        </p:txBody>
      </p:sp>
      <p:pic>
        <p:nvPicPr>
          <p:cNvPr id="11" name="Рисунок 10">
            <a:extLst>
              <a:ext uri="{FF2B5EF4-FFF2-40B4-BE49-F238E27FC236}">
                <a16:creationId xmlns:a16="http://schemas.microsoft.com/office/drawing/2014/main" id="{E3C77D96-B375-C85A-6C10-4CFDEE0009EE}"/>
              </a:ext>
            </a:extLst>
          </p:cNvPr>
          <p:cNvPicPr>
            <a:picLocks noChangeAspect="1"/>
          </p:cNvPicPr>
          <p:nvPr/>
        </p:nvPicPr>
        <p:blipFill rotWithShape="1">
          <a:blip r:embed="rId2"/>
          <a:srcRect l="397" t="20117" r="-397" b="5736"/>
          <a:stretch/>
        </p:blipFill>
        <p:spPr>
          <a:xfrm>
            <a:off x="1164255" y="1178070"/>
            <a:ext cx="2889200" cy="3813674"/>
          </a:xfrm>
          <a:prstGeom prst="rect">
            <a:avLst/>
          </a:prstGeom>
        </p:spPr>
      </p:pic>
      <p:pic>
        <p:nvPicPr>
          <p:cNvPr id="14" name="Рисунок 13">
            <a:extLst>
              <a:ext uri="{FF2B5EF4-FFF2-40B4-BE49-F238E27FC236}">
                <a16:creationId xmlns:a16="http://schemas.microsoft.com/office/drawing/2014/main" id="{CE1B56FD-7328-F099-58F4-484DBBCF2C91}"/>
              </a:ext>
            </a:extLst>
          </p:cNvPr>
          <p:cNvPicPr>
            <a:picLocks noChangeAspect="1"/>
          </p:cNvPicPr>
          <p:nvPr/>
        </p:nvPicPr>
        <p:blipFill rotWithShape="1">
          <a:blip r:embed="rId3"/>
          <a:srcRect l="1097" t="20520" r="-1097" b="5335"/>
          <a:stretch/>
        </p:blipFill>
        <p:spPr>
          <a:xfrm>
            <a:off x="5228155" y="1178070"/>
            <a:ext cx="2889200" cy="3813674"/>
          </a:xfrm>
          <a:prstGeom prst="rect">
            <a:avLst/>
          </a:prstGeom>
        </p:spPr>
      </p:pic>
      <p:pic>
        <p:nvPicPr>
          <p:cNvPr id="8" name="Рисунок 7">
            <a:extLst>
              <a:ext uri="{FF2B5EF4-FFF2-40B4-BE49-F238E27FC236}">
                <a16:creationId xmlns:a16="http://schemas.microsoft.com/office/drawing/2014/main" id="{FA39CD36-0EA8-7F0E-5D84-C1901B93872C}"/>
              </a:ext>
            </a:extLst>
          </p:cNvPr>
          <p:cNvPicPr>
            <a:picLocks noChangeAspect="1"/>
          </p:cNvPicPr>
          <p:nvPr/>
        </p:nvPicPr>
        <p:blipFill>
          <a:blip r:embed="rId4"/>
          <a:stretch>
            <a:fillRect/>
          </a:stretch>
        </p:blipFill>
        <p:spPr>
          <a:xfrm>
            <a:off x="3714745" y="2227657"/>
            <a:ext cx="1714500" cy="1714500"/>
          </a:xfrm>
          <a:prstGeom prst="rect">
            <a:avLst/>
          </a:prstGeom>
        </p:spPr>
      </p:pic>
    </p:spTree>
    <p:extLst>
      <p:ext uri="{BB962C8B-B14F-4D97-AF65-F5344CB8AC3E}">
        <p14:creationId xmlns:p14="http://schemas.microsoft.com/office/powerpoint/2010/main" val="64366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865;p51">
            <a:extLst>
              <a:ext uri="{FF2B5EF4-FFF2-40B4-BE49-F238E27FC236}">
                <a16:creationId xmlns:a16="http://schemas.microsoft.com/office/drawing/2014/main" id="{6431ACE3-58DC-9CFE-783C-C63E4479EB39}"/>
              </a:ext>
            </a:extLst>
          </p:cNvPr>
          <p:cNvSpPr txBox="1">
            <a:spLocks/>
          </p:cNvSpPr>
          <p:nvPr/>
        </p:nvSpPr>
        <p:spPr>
          <a:xfrm>
            <a:off x="2075854" y="82685"/>
            <a:ext cx="4992291"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Josefin Sans"/>
                <a:ea typeface="Josefin Sans"/>
                <a:cs typeface="Josefin Sans"/>
                <a:sym typeface="Josefin Sans"/>
              </a:defRPr>
            </a:lvl1pPr>
            <a:lvl2pPr marR="0" lvl="1" algn="l"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Open Sans"/>
                <a:ea typeface="Open Sans"/>
                <a:cs typeface="Open Sans"/>
                <a:sym typeface="Open Sans"/>
              </a:defRPr>
            </a:lvl2pPr>
            <a:lvl3pPr marR="0" lvl="2" algn="l"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Open Sans"/>
                <a:ea typeface="Open Sans"/>
                <a:cs typeface="Open Sans"/>
                <a:sym typeface="Open Sans"/>
              </a:defRPr>
            </a:lvl3pPr>
            <a:lvl4pPr marR="0" lvl="3" algn="l"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Open Sans"/>
                <a:ea typeface="Open Sans"/>
                <a:cs typeface="Open Sans"/>
                <a:sym typeface="Open Sans"/>
              </a:defRPr>
            </a:lvl4pPr>
            <a:lvl5pPr marR="0" lvl="4" algn="l"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Open Sans"/>
                <a:ea typeface="Open Sans"/>
                <a:cs typeface="Open Sans"/>
                <a:sym typeface="Open Sans"/>
              </a:defRPr>
            </a:lvl5pPr>
            <a:lvl6pPr marR="0" lvl="5" algn="l"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Open Sans"/>
                <a:ea typeface="Open Sans"/>
                <a:cs typeface="Open Sans"/>
                <a:sym typeface="Open Sans"/>
              </a:defRPr>
            </a:lvl6pPr>
            <a:lvl7pPr marR="0" lvl="6" algn="l"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Open Sans"/>
                <a:ea typeface="Open Sans"/>
                <a:cs typeface="Open Sans"/>
                <a:sym typeface="Open Sans"/>
              </a:defRPr>
            </a:lvl7pPr>
            <a:lvl8pPr marR="0" lvl="7" algn="l"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Open Sans"/>
                <a:ea typeface="Open Sans"/>
                <a:cs typeface="Open Sans"/>
                <a:sym typeface="Open Sans"/>
              </a:defRPr>
            </a:lvl8pPr>
            <a:lvl9pPr marR="0" lvl="8" algn="l"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Open Sans"/>
                <a:ea typeface="Open Sans"/>
                <a:cs typeface="Open Sans"/>
                <a:sym typeface="Open Sans"/>
              </a:defRPr>
            </a:lvl9pPr>
          </a:lstStyle>
          <a:p>
            <a:r>
              <a:rPr lang="ru-RU" dirty="0"/>
              <a:t>2. Исследование</a:t>
            </a:r>
          </a:p>
        </p:txBody>
      </p:sp>
      <p:sp>
        <p:nvSpPr>
          <p:cNvPr id="6" name="Google Shape;869;p51">
            <a:extLst>
              <a:ext uri="{FF2B5EF4-FFF2-40B4-BE49-F238E27FC236}">
                <a16:creationId xmlns:a16="http://schemas.microsoft.com/office/drawing/2014/main" id="{8EB1DF0B-3392-90E0-66CA-A046711E9142}"/>
              </a:ext>
            </a:extLst>
          </p:cNvPr>
          <p:cNvSpPr txBox="1">
            <a:spLocks/>
          </p:cNvSpPr>
          <p:nvPr/>
        </p:nvSpPr>
        <p:spPr>
          <a:xfrm>
            <a:off x="4742116" y="771392"/>
            <a:ext cx="3552368" cy="572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ru-RU" b="1" u="sng" dirty="0">
                <a:solidFill>
                  <a:srgbClr val="285E89"/>
                </a:solidFill>
              </a:rPr>
              <a:t>Анализ конкурентов и трендов, исследование стилей</a:t>
            </a:r>
          </a:p>
        </p:txBody>
      </p:sp>
      <p:sp>
        <p:nvSpPr>
          <p:cNvPr id="4" name="TextBox 3">
            <a:extLst>
              <a:ext uri="{FF2B5EF4-FFF2-40B4-BE49-F238E27FC236}">
                <a16:creationId xmlns:a16="http://schemas.microsoft.com/office/drawing/2014/main" id="{05613EF4-4C19-B384-ED9B-17394A37EE4D}"/>
              </a:ext>
            </a:extLst>
          </p:cNvPr>
          <p:cNvSpPr txBox="1"/>
          <p:nvPr/>
        </p:nvSpPr>
        <p:spPr>
          <a:xfrm>
            <a:off x="5436149" y="1460099"/>
            <a:ext cx="1975951" cy="523220"/>
          </a:xfrm>
          <a:prstGeom prst="rect">
            <a:avLst/>
          </a:prstGeom>
          <a:noFill/>
        </p:spPr>
        <p:txBody>
          <a:bodyPr wrap="square">
            <a:spAutoFit/>
          </a:bodyPr>
          <a:lstStyle/>
          <a:p>
            <a:pPr marL="0" lvl="0" indent="0" algn="ctr" rtl="0">
              <a:spcBef>
                <a:spcPts val="0"/>
              </a:spcBef>
              <a:spcAft>
                <a:spcPts val="0"/>
              </a:spcAft>
            </a:pPr>
            <a:r>
              <a:rPr lang="ru-RU" b="1" dirty="0">
                <a:solidFill>
                  <a:srgbClr val="285E89"/>
                </a:solidFill>
              </a:rPr>
              <a:t>Сайты конкурентов и кросс-категории </a:t>
            </a:r>
          </a:p>
        </p:txBody>
      </p:sp>
      <p:pic>
        <p:nvPicPr>
          <p:cNvPr id="10" name="IMG_5927">
            <a:hlinkClick r:id="" action="ppaction://media"/>
            <a:extLst>
              <a:ext uri="{FF2B5EF4-FFF2-40B4-BE49-F238E27FC236}">
                <a16:creationId xmlns:a16="http://schemas.microsoft.com/office/drawing/2014/main" id="{834365AA-0A92-70DD-CBFC-6C67D129C4C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209725" y="885317"/>
            <a:ext cx="2612238" cy="4072979"/>
          </a:xfrm>
          <a:prstGeom prst="rect">
            <a:avLst/>
          </a:prstGeom>
        </p:spPr>
      </p:pic>
      <p:pic>
        <p:nvPicPr>
          <p:cNvPr id="12" name="Рисунок 11">
            <a:extLst>
              <a:ext uri="{FF2B5EF4-FFF2-40B4-BE49-F238E27FC236}">
                <a16:creationId xmlns:a16="http://schemas.microsoft.com/office/drawing/2014/main" id="{BD4E0829-EC23-1149-FBA8-5321516CC746}"/>
              </a:ext>
            </a:extLst>
          </p:cNvPr>
          <p:cNvPicPr>
            <a:picLocks noChangeAspect="1"/>
          </p:cNvPicPr>
          <p:nvPr/>
        </p:nvPicPr>
        <p:blipFill>
          <a:blip r:embed="rId5"/>
          <a:stretch>
            <a:fillRect/>
          </a:stretch>
        </p:blipFill>
        <p:spPr>
          <a:xfrm>
            <a:off x="5475645" y="2012745"/>
            <a:ext cx="1936455" cy="1936455"/>
          </a:xfrm>
          <a:prstGeom prst="rect">
            <a:avLst/>
          </a:prstGeom>
        </p:spPr>
      </p:pic>
      <p:pic>
        <p:nvPicPr>
          <p:cNvPr id="3" name="Рисунок 2">
            <a:extLst>
              <a:ext uri="{FF2B5EF4-FFF2-40B4-BE49-F238E27FC236}">
                <a16:creationId xmlns:a16="http://schemas.microsoft.com/office/drawing/2014/main" id="{A48FE58A-2125-AE67-6EF3-59A880114F3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090245" y="3471922"/>
            <a:ext cx="1951074" cy="1463306"/>
          </a:xfrm>
          <a:prstGeom prst="rect">
            <a:avLst/>
          </a:prstGeom>
        </p:spPr>
      </p:pic>
      <p:sp>
        <p:nvSpPr>
          <p:cNvPr id="7" name="Google Shape;1103;p59">
            <a:extLst>
              <a:ext uri="{FF2B5EF4-FFF2-40B4-BE49-F238E27FC236}">
                <a16:creationId xmlns:a16="http://schemas.microsoft.com/office/drawing/2014/main" id="{A7156817-32B5-52BF-A1B2-30443BCF2C2A}"/>
              </a:ext>
            </a:extLst>
          </p:cNvPr>
          <p:cNvSpPr/>
          <p:nvPr/>
        </p:nvSpPr>
        <p:spPr>
          <a:xfrm rot="16726444">
            <a:off x="-454769" y="3218287"/>
            <a:ext cx="1316725" cy="2533700"/>
          </a:xfrm>
          <a:custGeom>
            <a:avLst/>
            <a:gdLst/>
            <a:ahLst/>
            <a:cxnLst/>
            <a:rect l="l" t="t" r="r" b="b"/>
            <a:pathLst>
              <a:path w="52669" h="101348" extrusionOk="0">
                <a:moveTo>
                  <a:pt x="0" y="1"/>
                </a:moveTo>
                <a:lnTo>
                  <a:pt x="0" y="101348"/>
                </a:lnTo>
                <a:lnTo>
                  <a:pt x="4232" y="101348"/>
                </a:lnTo>
                <a:cubicBezTo>
                  <a:pt x="5157" y="99969"/>
                  <a:pt x="6162" y="98640"/>
                  <a:pt x="7265" y="97375"/>
                </a:cubicBezTo>
                <a:cubicBezTo>
                  <a:pt x="17902" y="85294"/>
                  <a:pt x="34296" y="83673"/>
                  <a:pt x="45225" y="72014"/>
                </a:cubicBezTo>
                <a:cubicBezTo>
                  <a:pt x="47820" y="69225"/>
                  <a:pt x="50106" y="65803"/>
                  <a:pt x="51030" y="61717"/>
                </a:cubicBezTo>
                <a:cubicBezTo>
                  <a:pt x="52668" y="54371"/>
                  <a:pt x="49620" y="46702"/>
                  <a:pt x="45971" y="40540"/>
                </a:cubicBezTo>
                <a:cubicBezTo>
                  <a:pt x="42323" y="34378"/>
                  <a:pt x="37912" y="28573"/>
                  <a:pt x="36242" y="21227"/>
                </a:cubicBezTo>
                <a:cubicBezTo>
                  <a:pt x="34604" y="13979"/>
                  <a:pt x="36080" y="5806"/>
                  <a:pt x="3995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73821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25"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865;p51">
            <a:extLst>
              <a:ext uri="{FF2B5EF4-FFF2-40B4-BE49-F238E27FC236}">
                <a16:creationId xmlns:a16="http://schemas.microsoft.com/office/drawing/2014/main" id="{6431ACE3-58DC-9CFE-783C-C63E4479EB39}"/>
              </a:ext>
            </a:extLst>
          </p:cNvPr>
          <p:cNvSpPr txBox="1">
            <a:spLocks/>
          </p:cNvSpPr>
          <p:nvPr/>
        </p:nvSpPr>
        <p:spPr>
          <a:xfrm>
            <a:off x="2075850" y="26986"/>
            <a:ext cx="4992291"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Josefin Sans"/>
                <a:ea typeface="Josefin Sans"/>
                <a:cs typeface="Josefin Sans"/>
                <a:sym typeface="Josefin Sans"/>
              </a:defRPr>
            </a:lvl1pPr>
            <a:lvl2pPr marR="0" lvl="1" algn="l"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Open Sans"/>
                <a:ea typeface="Open Sans"/>
                <a:cs typeface="Open Sans"/>
                <a:sym typeface="Open Sans"/>
              </a:defRPr>
            </a:lvl2pPr>
            <a:lvl3pPr marR="0" lvl="2" algn="l"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Open Sans"/>
                <a:ea typeface="Open Sans"/>
                <a:cs typeface="Open Sans"/>
                <a:sym typeface="Open Sans"/>
              </a:defRPr>
            </a:lvl3pPr>
            <a:lvl4pPr marR="0" lvl="3" algn="l"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Open Sans"/>
                <a:ea typeface="Open Sans"/>
                <a:cs typeface="Open Sans"/>
                <a:sym typeface="Open Sans"/>
              </a:defRPr>
            </a:lvl4pPr>
            <a:lvl5pPr marR="0" lvl="4" algn="l"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Open Sans"/>
                <a:ea typeface="Open Sans"/>
                <a:cs typeface="Open Sans"/>
                <a:sym typeface="Open Sans"/>
              </a:defRPr>
            </a:lvl5pPr>
            <a:lvl6pPr marR="0" lvl="5" algn="l"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Open Sans"/>
                <a:ea typeface="Open Sans"/>
                <a:cs typeface="Open Sans"/>
                <a:sym typeface="Open Sans"/>
              </a:defRPr>
            </a:lvl6pPr>
            <a:lvl7pPr marR="0" lvl="6" algn="l"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Open Sans"/>
                <a:ea typeface="Open Sans"/>
                <a:cs typeface="Open Sans"/>
                <a:sym typeface="Open Sans"/>
              </a:defRPr>
            </a:lvl7pPr>
            <a:lvl8pPr marR="0" lvl="7" algn="l"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Open Sans"/>
                <a:ea typeface="Open Sans"/>
                <a:cs typeface="Open Sans"/>
                <a:sym typeface="Open Sans"/>
              </a:defRPr>
            </a:lvl8pPr>
            <a:lvl9pPr marR="0" lvl="8" algn="l" rtl="0">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Open Sans"/>
                <a:ea typeface="Open Sans"/>
                <a:cs typeface="Open Sans"/>
                <a:sym typeface="Open Sans"/>
              </a:defRPr>
            </a:lvl9pPr>
          </a:lstStyle>
          <a:p>
            <a:r>
              <a:rPr lang="ru-RU" dirty="0"/>
              <a:t>2. Исследование</a:t>
            </a:r>
          </a:p>
        </p:txBody>
      </p:sp>
      <p:sp>
        <p:nvSpPr>
          <p:cNvPr id="4" name="TextBox 3">
            <a:extLst>
              <a:ext uri="{FF2B5EF4-FFF2-40B4-BE49-F238E27FC236}">
                <a16:creationId xmlns:a16="http://schemas.microsoft.com/office/drawing/2014/main" id="{05613EF4-4C19-B384-ED9B-17394A37EE4D}"/>
              </a:ext>
            </a:extLst>
          </p:cNvPr>
          <p:cNvSpPr txBox="1"/>
          <p:nvPr/>
        </p:nvSpPr>
        <p:spPr>
          <a:xfrm>
            <a:off x="3584019" y="564593"/>
            <a:ext cx="1975951" cy="307777"/>
          </a:xfrm>
          <a:prstGeom prst="rect">
            <a:avLst/>
          </a:prstGeom>
          <a:noFill/>
        </p:spPr>
        <p:txBody>
          <a:bodyPr wrap="square">
            <a:spAutoFit/>
          </a:bodyPr>
          <a:lstStyle/>
          <a:p>
            <a:pPr marL="0" lvl="0" indent="0" algn="ctr" rtl="0">
              <a:spcBef>
                <a:spcPts val="0"/>
              </a:spcBef>
              <a:spcAft>
                <a:spcPts val="0"/>
              </a:spcAft>
            </a:pPr>
            <a:r>
              <a:rPr lang="ru-RU" b="1" u="sng" dirty="0">
                <a:solidFill>
                  <a:srgbClr val="285E89"/>
                </a:solidFill>
              </a:rPr>
              <a:t>Подсчет финансов </a:t>
            </a:r>
          </a:p>
        </p:txBody>
      </p:sp>
      <p:sp>
        <p:nvSpPr>
          <p:cNvPr id="7" name="Google Shape;1103;p59">
            <a:extLst>
              <a:ext uri="{FF2B5EF4-FFF2-40B4-BE49-F238E27FC236}">
                <a16:creationId xmlns:a16="http://schemas.microsoft.com/office/drawing/2014/main" id="{A7156817-32B5-52BF-A1B2-30443BCF2C2A}"/>
              </a:ext>
            </a:extLst>
          </p:cNvPr>
          <p:cNvSpPr/>
          <p:nvPr/>
        </p:nvSpPr>
        <p:spPr>
          <a:xfrm rot="16726444">
            <a:off x="-454769" y="3218287"/>
            <a:ext cx="1316725" cy="2533700"/>
          </a:xfrm>
          <a:custGeom>
            <a:avLst/>
            <a:gdLst/>
            <a:ahLst/>
            <a:cxnLst/>
            <a:rect l="l" t="t" r="r" b="b"/>
            <a:pathLst>
              <a:path w="52669" h="101348" extrusionOk="0">
                <a:moveTo>
                  <a:pt x="0" y="1"/>
                </a:moveTo>
                <a:lnTo>
                  <a:pt x="0" y="101348"/>
                </a:lnTo>
                <a:lnTo>
                  <a:pt x="4232" y="101348"/>
                </a:lnTo>
                <a:cubicBezTo>
                  <a:pt x="5157" y="99969"/>
                  <a:pt x="6162" y="98640"/>
                  <a:pt x="7265" y="97375"/>
                </a:cubicBezTo>
                <a:cubicBezTo>
                  <a:pt x="17902" y="85294"/>
                  <a:pt x="34296" y="83673"/>
                  <a:pt x="45225" y="72014"/>
                </a:cubicBezTo>
                <a:cubicBezTo>
                  <a:pt x="47820" y="69225"/>
                  <a:pt x="50106" y="65803"/>
                  <a:pt x="51030" y="61717"/>
                </a:cubicBezTo>
                <a:cubicBezTo>
                  <a:pt x="52668" y="54371"/>
                  <a:pt x="49620" y="46702"/>
                  <a:pt x="45971" y="40540"/>
                </a:cubicBezTo>
                <a:cubicBezTo>
                  <a:pt x="42323" y="34378"/>
                  <a:pt x="37912" y="28573"/>
                  <a:pt x="36242" y="21227"/>
                </a:cubicBezTo>
                <a:cubicBezTo>
                  <a:pt x="34604" y="13979"/>
                  <a:pt x="36080" y="5806"/>
                  <a:pt x="3995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TextBox 9">
            <a:extLst>
              <a:ext uri="{FF2B5EF4-FFF2-40B4-BE49-F238E27FC236}">
                <a16:creationId xmlns:a16="http://schemas.microsoft.com/office/drawing/2014/main" id="{3EDF237D-DD98-1314-9062-91B1BE0F4BCD}"/>
              </a:ext>
            </a:extLst>
          </p:cNvPr>
          <p:cNvSpPr txBox="1"/>
          <p:nvPr/>
        </p:nvSpPr>
        <p:spPr>
          <a:xfrm>
            <a:off x="1087179" y="907483"/>
            <a:ext cx="7450766" cy="4339650"/>
          </a:xfrm>
          <a:prstGeom prst="rect">
            <a:avLst/>
          </a:prstGeom>
          <a:noFill/>
        </p:spPr>
        <p:txBody>
          <a:bodyPr wrap="square">
            <a:spAutoFit/>
          </a:bodyPr>
          <a:lstStyle/>
          <a:p>
            <a:pPr marL="285750" indent="-285750">
              <a:buFont typeface="Arial" panose="020B0604020202020204" pitchFamily="34" charset="0"/>
              <a:buChar char="•"/>
            </a:pPr>
            <a:r>
              <a:rPr lang="ru-RU" sz="1400" dirty="0">
                <a:solidFill>
                  <a:srgbClr val="285E89"/>
                </a:solidFill>
                <a:latin typeface="Open Sans" panose="020B0606030504020204" pitchFamily="34" charset="0"/>
                <a:ea typeface="Open Sans" panose="020B0606030504020204" pitchFamily="34" charset="0"/>
                <a:cs typeface="Open Sans" panose="020B0606030504020204" pitchFamily="34" charset="0"/>
              </a:rPr>
              <a:t>Для разработки программного обеспечения требуется работа квалифицированного специалиста-программиста </a:t>
            </a:r>
            <a:r>
              <a:rPr lang="en-US" dirty="0">
                <a:solidFill>
                  <a:srgbClr val="285E89"/>
                </a:solidFill>
                <a:latin typeface="Open Sans" panose="020B0606030504020204" pitchFamily="34" charset="0"/>
                <a:ea typeface="Open Sans" panose="020B0606030504020204" pitchFamily="34" charset="0"/>
                <a:cs typeface="Open Sans" panose="020B0606030504020204" pitchFamily="34" charset="0"/>
              </a:rPr>
              <a:t>VR/AR</a:t>
            </a:r>
            <a:r>
              <a:rPr lang="ru-RU" sz="1400" dirty="0">
                <a:solidFill>
                  <a:srgbClr val="285E89"/>
                </a:solidFill>
                <a:latin typeface="Open Sans" panose="020B0606030504020204" pitchFamily="34" charset="0"/>
                <a:ea typeface="Open Sans" panose="020B0606030504020204" pitchFamily="34" charset="0"/>
                <a:cs typeface="Open Sans" panose="020B0606030504020204" pitchFamily="34" charset="0"/>
              </a:rPr>
              <a:t>, его услуги на рынке стоят примерно 100 тыс. руб. </a:t>
            </a:r>
          </a:p>
          <a:p>
            <a:pPr marL="285750" indent="-285750">
              <a:buFont typeface="Arial" panose="020B0604020202020204" pitchFamily="34" charset="0"/>
              <a:buChar char="•"/>
            </a:pPr>
            <a:r>
              <a:rPr lang="ru-RU" dirty="0">
                <a:solidFill>
                  <a:srgbClr val="285E89"/>
                </a:solidFill>
                <a:latin typeface="Open Sans" panose="020B0606030504020204" pitchFamily="34" charset="0"/>
                <a:ea typeface="Open Sans" panose="020B0606030504020204" pitchFamily="34" charset="0"/>
                <a:cs typeface="Open Sans" panose="020B0606030504020204" pitchFamily="34" charset="0"/>
              </a:rPr>
              <a:t>Созданием макетов вещей в пространстве будет заниматься </a:t>
            </a:r>
            <a:r>
              <a:rPr lang="en-US" dirty="0">
                <a:solidFill>
                  <a:srgbClr val="285E89"/>
                </a:solidFill>
                <a:latin typeface="Open Sans" panose="020B0606030504020204" pitchFamily="34" charset="0"/>
                <a:ea typeface="Open Sans" panose="020B0606030504020204" pitchFamily="34" charset="0"/>
                <a:cs typeface="Open Sans" panose="020B0606030504020204" pitchFamily="34" charset="0"/>
              </a:rPr>
              <a:t>3D</a:t>
            </a:r>
            <a:r>
              <a:rPr lang="ru-RU" dirty="0">
                <a:solidFill>
                  <a:srgbClr val="285E89"/>
                </a:solidFill>
                <a:latin typeface="Open Sans" panose="020B0606030504020204" pitchFamily="34" charset="0"/>
                <a:ea typeface="Open Sans" panose="020B0606030504020204" pitchFamily="34" charset="0"/>
                <a:cs typeface="Open Sans" panose="020B0606030504020204" pitchFamily="34" charset="0"/>
              </a:rPr>
              <a:t>-дизайнер, его работа на рынке оценивается в 60 тыс. руб. </a:t>
            </a:r>
          </a:p>
          <a:p>
            <a:pPr marL="285750" indent="-285750">
              <a:buFont typeface="Arial" panose="020B0604020202020204" pitchFamily="34" charset="0"/>
              <a:buChar char="•"/>
            </a:pPr>
            <a:r>
              <a:rPr lang="ru-RU" dirty="0">
                <a:solidFill>
                  <a:srgbClr val="285E89"/>
                </a:solidFill>
                <a:latin typeface="Open Sans" panose="020B0606030504020204" pitchFamily="34" charset="0"/>
                <a:ea typeface="Open Sans" panose="020B0606030504020204" pitchFamily="34" charset="0"/>
                <a:cs typeface="Open Sans" panose="020B0606030504020204" pitchFamily="34" charset="0"/>
              </a:rPr>
              <a:t>Продакт-менеджер будет отвечает за создание, вывод на рынок и дальнейшую поддержку нового продукта, при этом он должен предложить рынку решение, которого нет у конкурентов и тем самым помочь компании стать успешнее и заработать больше денег, его работа в среднем оценивается в 100 тыс. руб.</a:t>
            </a:r>
          </a:p>
          <a:p>
            <a:pPr marL="285750" indent="-285750">
              <a:buFont typeface="Arial" panose="020B0604020202020204" pitchFamily="34" charset="0"/>
              <a:buChar char="•"/>
            </a:pPr>
            <a:r>
              <a:rPr lang="ru-RU" dirty="0">
                <a:solidFill>
                  <a:srgbClr val="285E89"/>
                </a:solidFill>
                <a:latin typeface="Open Sans" panose="020B0606030504020204" pitchFamily="34" charset="0"/>
                <a:ea typeface="Open Sans" panose="020B0606030504020204" pitchFamily="34" charset="0"/>
                <a:cs typeface="Open Sans" panose="020B0606030504020204" pitchFamily="34" charset="0"/>
              </a:rPr>
              <a:t>Также потребуется аналитик, который будет занимается обработкой данных и составлением на их основе прогнозов, стратегий, планов и рекомендаций клиентам, его услуги на рынке стоят около 90 тыс. руб. </a:t>
            </a:r>
          </a:p>
          <a:p>
            <a:pPr marL="285750" indent="-285750">
              <a:buFont typeface="Arial" panose="020B0604020202020204" pitchFamily="34" charset="0"/>
              <a:buChar char="•"/>
            </a:pPr>
            <a:endParaRPr lang="ru-RU" dirty="0">
              <a:solidFill>
                <a:srgbClr val="285E89"/>
              </a:solidFill>
              <a:latin typeface="Open Sans" panose="020B0606030504020204" pitchFamily="34" charset="0"/>
              <a:ea typeface="Open Sans" panose="020B0606030504020204" pitchFamily="34" charset="0"/>
              <a:cs typeface="Open Sans" panose="020B0606030504020204" pitchFamily="34" charset="0"/>
            </a:endParaRPr>
          </a:p>
          <a:p>
            <a:r>
              <a:rPr lang="ru-RU" sz="1400" dirty="0">
                <a:solidFill>
                  <a:srgbClr val="285E89"/>
                </a:solidFill>
                <a:latin typeface="Open Sans" panose="020B0606030504020204" pitchFamily="34" charset="0"/>
                <a:ea typeface="Open Sans" panose="020B0606030504020204" pitchFamily="34" charset="0"/>
                <a:cs typeface="Open Sans" panose="020B0606030504020204" pitchFamily="34" charset="0"/>
              </a:rPr>
              <a:t>На разработку подобной технологии, по нашим расчётам, понадобится окало 5 месяцев. </a:t>
            </a:r>
            <a:r>
              <a:rPr lang="ru-RU" dirty="0">
                <a:solidFill>
                  <a:srgbClr val="285E89"/>
                </a:solidFill>
                <a:latin typeface="Open Sans" panose="020B0606030504020204" pitchFamily="34" charset="0"/>
                <a:ea typeface="Open Sans" panose="020B0606030504020204" pitchFamily="34" charset="0"/>
                <a:cs typeface="Open Sans" panose="020B0606030504020204" pitchFamily="34" charset="0"/>
              </a:rPr>
              <a:t>Таким образом, н</a:t>
            </a:r>
            <a:r>
              <a:rPr lang="ru-RU" sz="1400" dirty="0">
                <a:solidFill>
                  <a:srgbClr val="285E89"/>
                </a:solidFill>
                <a:latin typeface="Open Sans" panose="020B0606030504020204" pitchFamily="34" charset="0"/>
                <a:ea typeface="Open Sans" panose="020B0606030504020204" pitchFamily="34" charset="0"/>
                <a:cs typeface="Open Sans" panose="020B0606030504020204" pitchFamily="34" charset="0"/>
              </a:rPr>
              <a:t>аше решение будет стоить около </a:t>
            </a:r>
            <a:r>
              <a:rPr lang="ru-RU" dirty="0">
                <a:solidFill>
                  <a:srgbClr val="285E89"/>
                </a:solidFill>
                <a:latin typeface="Open Sans" panose="020B0606030504020204" pitchFamily="34" charset="0"/>
                <a:ea typeface="Open Sans" panose="020B0606030504020204" pitchFamily="34" charset="0"/>
                <a:cs typeface="Open Sans" panose="020B0606030504020204" pitchFamily="34" charset="0"/>
              </a:rPr>
              <a:t>1.750.000</a:t>
            </a:r>
            <a:r>
              <a:rPr lang="ru-RU" sz="1400" dirty="0">
                <a:solidFill>
                  <a:srgbClr val="285E89"/>
                </a:solidFill>
                <a:latin typeface="Open Sans" panose="020B0606030504020204" pitchFamily="34" charset="0"/>
                <a:ea typeface="Open Sans" panose="020B0606030504020204" pitchFamily="34" charset="0"/>
                <a:cs typeface="Open Sans" panose="020B0606030504020204" pitchFamily="34" charset="0"/>
              </a:rPr>
              <a:t> тыс. руб. за 5 мес. </a:t>
            </a:r>
            <a:r>
              <a:rPr lang="ru-RU" dirty="0">
                <a:solidFill>
                  <a:srgbClr val="285E89"/>
                </a:solidFill>
                <a:latin typeface="Open Sans" panose="020B0606030504020204" pitchFamily="34" charset="0"/>
                <a:ea typeface="Open Sans" panose="020B0606030504020204" pitchFamily="34" charset="0"/>
                <a:cs typeface="Open Sans" panose="020B0606030504020204" pitchFamily="34" charset="0"/>
              </a:rPr>
              <a:t>р</a:t>
            </a:r>
            <a:r>
              <a:rPr lang="ru-RU" sz="1400" dirty="0">
                <a:solidFill>
                  <a:srgbClr val="285E89"/>
                </a:solidFill>
                <a:latin typeface="Open Sans" panose="020B0606030504020204" pitchFamily="34" charset="0"/>
                <a:ea typeface="Open Sans" panose="020B0606030504020204" pitchFamily="34" charset="0"/>
                <a:cs typeface="Open Sans" panose="020B0606030504020204" pitchFamily="34" charset="0"/>
              </a:rPr>
              <a:t>аботы.</a:t>
            </a:r>
          </a:p>
          <a:p>
            <a:endParaRPr lang="ru-RU" dirty="0">
              <a:solidFill>
                <a:srgbClr val="285E89"/>
              </a:solidFill>
              <a:latin typeface="Open Sans" panose="020B0606030504020204" pitchFamily="34" charset="0"/>
              <a:ea typeface="Open Sans" panose="020B0606030504020204" pitchFamily="34" charset="0"/>
              <a:cs typeface="Open Sans" panose="020B0606030504020204" pitchFamily="34" charset="0"/>
            </a:endParaRPr>
          </a:p>
          <a:p>
            <a:r>
              <a:rPr lang="ru-RU" sz="1200" i="1" dirty="0">
                <a:solidFill>
                  <a:srgbClr val="002060"/>
                </a:solidFill>
                <a:latin typeface="Open Sans" panose="020B0606030504020204" pitchFamily="34" charset="0"/>
                <a:ea typeface="Open Sans" panose="020B0606030504020204" pitchFamily="34" charset="0"/>
                <a:cs typeface="Open Sans" panose="020B0606030504020204" pitchFamily="34" charset="0"/>
              </a:rPr>
              <a:t>Все данные о средней стоимости работы специалистов взяты с сайта </a:t>
            </a:r>
            <a:r>
              <a:rPr lang="ru-RU" sz="1200" i="1"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HeadHunter</a:t>
            </a:r>
            <a:r>
              <a:rPr lang="ru-RU" sz="1200" i="1"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r>
              <a:rPr lang="ru-RU" sz="1200" i="1" dirty="0">
                <a:solidFill>
                  <a:srgbClr val="002060"/>
                </a:solidFill>
                <a:latin typeface="Open Sans" panose="020B0606030504020204" pitchFamily="34" charset="0"/>
                <a:ea typeface="Open Sans" panose="020B0606030504020204" pitchFamily="34" charset="0"/>
                <a:cs typeface="Open Sans" panose="020B0606030504020204" pitchFamily="34" charset="0"/>
                <a:hlinkClick r:id="rId2">
                  <a:extLst>
                    <a:ext uri="{A12FA001-AC4F-418D-AE19-62706E023703}">
                      <ahyp:hlinkClr xmlns:ahyp="http://schemas.microsoft.com/office/drawing/2018/hyperlinkcolor" val="tx"/>
                    </a:ext>
                  </a:extLst>
                </a:hlinkClick>
              </a:rPr>
              <a:t>hh.ru</a:t>
            </a:r>
            <a:r>
              <a:rPr lang="ru-RU" sz="1200" i="1" dirty="0">
                <a:solidFill>
                  <a:srgbClr val="002060"/>
                </a:solidFill>
                <a:latin typeface="Open Sans" panose="020B0606030504020204" pitchFamily="34" charset="0"/>
                <a:ea typeface="Open Sans" panose="020B0606030504020204" pitchFamily="34" charset="0"/>
                <a:cs typeface="Open Sans" panose="020B0606030504020204" pitchFamily="34" charset="0"/>
              </a:rPr>
              <a:t>) — крупнейшей платформы онлайн-рекрутинга в России. </a:t>
            </a:r>
          </a:p>
          <a:p>
            <a:endParaRPr lang="ru-RU" sz="1400" dirty="0">
              <a:solidFill>
                <a:srgbClr val="285E89"/>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2544325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AA7FFCD7-B36A-02AC-65D2-FA2743408F94}"/>
              </a:ext>
            </a:extLst>
          </p:cNvPr>
          <p:cNvSpPr>
            <a:spLocks noGrp="1"/>
          </p:cNvSpPr>
          <p:nvPr>
            <p:ph type="subTitle" idx="1"/>
          </p:nvPr>
        </p:nvSpPr>
        <p:spPr>
          <a:xfrm>
            <a:off x="3343786" y="662578"/>
            <a:ext cx="2456425" cy="357000"/>
          </a:xfrm>
        </p:spPr>
        <p:txBody>
          <a:bodyPr/>
          <a:lstStyle/>
          <a:p>
            <a:r>
              <a:rPr lang="ru-RU" dirty="0"/>
              <a:t>3. Прототип</a:t>
            </a:r>
          </a:p>
        </p:txBody>
      </p:sp>
      <p:sp>
        <p:nvSpPr>
          <p:cNvPr id="4" name="Подзаголовок 3">
            <a:extLst>
              <a:ext uri="{FF2B5EF4-FFF2-40B4-BE49-F238E27FC236}">
                <a16:creationId xmlns:a16="http://schemas.microsoft.com/office/drawing/2014/main" id="{242374BC-9F98-0EE3-C8F3-15D0CD54A0FA}"/>
              </a:ext>
            </a:extLst>
          </p:cNvPr>
          <p:cNvSpPr>
            <a:spLocks noGrp="1"/>
          </p:cNvSpPr>
          <p:nvPr>
            <p:ph type="subTitle" idx="2"/>
          </p:nvPr>
        </p:nvSpPr>
        <p:spPr>
          <a:xfrm>
            <a:off x="537960" y="1675500"/>
            <a:ext cx="8068076" cy="1792500"/>
          </a:xfrm>
        </p:spPr>
        <p:txBody>
          <a:bodyPr/>
          <a:lstStyle/>
          <a:p>
            <a:r>
              <a:rPr lang="ru-RU" sz="1400" dirty="0"/>
              <a:t>Изучив сайты конкурентов и кросс-категории мы познакомились с уже успешно реализованными проектами. Увидели как могут выглядеть интеграции модулей </a:t>
            </a:r>
            <a:r>
              <a:rPr lang="en-US" sz="1400" dirty="0"/>
              <a:t>AR</a:t>
            </a:r>
            <a:r>
              <a:rPr lang="ru-RU" sz="1400" dirty="0"/>
              <a:t> в приложения на примерах ковра и картин. Решили для себя, что тоже бы хотели создать подобное приложение, по итогу получить свой прототип  со стульями </a:t>
            </a:r>
          </a:p>
          <a:p>
            <a:pPr marL="114300" indent="0">
              <a:buNone/>
            </a:pPr>
            <a:endParaRPr lang="ru-RU" sz="1400" dirty="0">
              <a:solidFill>
                <a:srgbClr val="FF0000"/>
              </a:solidFill>
            </a:endParaRPr>
          </a:p>
        </p:txBody>
      </p:sp>
      <p:sp>
        <p:nvSpPr>
          <p:cNvPr id="9" name="Google Shape;869;p51">
            <a:extLst>
              <a:ext uri="{FF2B5EF4-FFF2-40B4-BE49-F238E27FC236}">
                <a16:creationId xmlns:a16="http://schemas.microsoft.com/office/drawing/2014/main" id="{82BE1288-9011-7C9F-A4DD-09CBA17A798A}"/>
              </a:ext>
            </a:extLst>
          </p:cNvPr>
          <p:cNvSpPr txBox="1">
            <a:spLocks/>
          </p:cNvSpPr>
          <p:nvPr/>
        </p:nvSpPr>
        <p:spPr>
          <a:xfrm>
            <a:off x="1519365" y="765399"/>
            <a:ext cx="6105269" cy="10482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lang="ru-RU" b="1" u="sng" dirty="0">
              <a:solidFill>
                <a:srgbClr val="285E89"/>
              </a:solidFill>
            </a:endParaRPr>
          </a:p>
        </p:txBody>
      </p:sp>
      <p:sp>
        <p:nvSpPr>
          <p:cNvPr id="11" name="TextBox 10">
            <a:extLst>
              <a:ext uri="{FF2B5EF4-FFF2-40B4-BE49-F238E27FC236}">
                <a16:creationId xmlns:a16="http://schemas.microsoft.com/office/drawing/2014/main" id="{CC807CAB-50E3-C892-4906-4D3784F4C131}"/>
              </a:ext>
            </a:extLst>
          </p:cNvPr>
          <p:cNvSpPr txBox="1"/>
          <p:nvPr/>
        </p:nvSpPr>
        <p:spPr>
          <a:xfrm>
            <a:off x="1939112" y="1061885"/>
            <a:ext cx="5265774" cy="307777"/>
          </a:xfrm>
          <a:prstGeom prst="rect">
            <a:avLst/>
          </a:prstGeom>
          <a:noFill/>
        </p:spPr>
        <p:txBody>
          <a:bodyPr wrap="square">
            <a:spAutoFit/>
          </a:bodyPr>
          <a:lstStyle/>
          <a:p>
            <a:pPr algn="ctr"/>
            <a:r>
              <a:rPr lang="ru-RU" b="1" u="sng" dirty="0">
                <a:solidFill>
                  <a:srgbClr val="285E89"/>
                </a:solidFill>
              </a:rPr>
              <a:t>Проработка пользовательских сценарий</a:t>
            </a:r>
          </a:p>
        </p:txBody>
      </p:sp>
      <p:sp>
        <p:nvSpPr>
          <p:cNvPr id="6" name="Google Shape;1103;p59">
            <a:extLst>
              <a:ext uri="{FF2B5EF4-FFF2-40B4-BE49-F238E27FC236}">
                <a16:creationId xmlns:a16="http://schemas.microsoft.com/office/drawing/2014/main" id="{3CA28C7C-0CF2-AD7B-F96D-6EE76291FCEE}"/>
              </a:ext>
            </a:extLst>
          </p:cNvPr>
          <p:cNvSpPr/>
          <p:nvPr/>
        </p:nvSpPr>
        <p:spPr>
          <a:xfrm rot="19476723">
            <a:off x="-409371" y="3111251"/>
            <a:ext cx="1316725" cy="2533700"/>
          </a:xfrm>
          <a:custGeom>
            <a:avLst/>
            <a:gdLst/>
            <a:ahLst/>
            <a:cxnLst/>
            <a:rect l="l" t="t" r="r" b="b"/>
            <a:pathLst>
              <a:path w="52669" h="101348" extrusionOk="0">
                <a:moveTo>
                  <a:pt x="0" y="1"/>
                </a:moveTo>
                <a:lnTo>
                  <a:pt x="0" y="101348"/>
                </a:lnTo>
                <a:lnTo>
                  <a:pt x="4232" y="101348"/>
                </a:lnTo>
                <a:cubicBezTo>
                  <a:pt x="5157" y="99969"/>
                  <a:pt x="6162" y="98640"/>
                  <a:pt x="7265" y="97375"/>
                </a:cubicBezTo>
                <a:cubicBezTo>
                  <a:pt x="17902" y="85294"/>
                  <a:pt x="34296" y="83673"/>
                  <a:pt x="45225" y="72014"/>
                </a:cubicBezTo>
                <a:cubicBezTo>
                  <a:pt x="47820" y="69225"/>
                  <a:pt x="50106" y="65803"/>
                  <a:pt x="51030" y="61717"/>
                </a:cubicBezTo>
                <a:cubicBezTo>
                  <a:pt x="52668" y="54371"/>
                  <a:pt x="49620" y="46702"/>
                  <a:pt x="45971" y="40540"/>
                </a:cubicBezTo>
                <a:cubicBezTo>
                  <a:pt x="42323" y="34378"/>
                  <a:pt x="37912" y="28573"/>
                  <a:pt x="36242" y="21227"/>
                </a:cubicBezTo>
                <a:cubicBezTo>
                  <a:pt x="34604" y="13979"/>
                  <a:pt x="36080" y="5806"/>
                  <a:pt x="3995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 name="Рисунок 6">
            <a:extLst>
              <a:ext uri="{FF2B5EF4-FFF2-40B4-BE49-F238E27FC236}">
                <a16:creationId xmlns:a16="http://schemas.microsoft.com/office/drawing/2014/main" id="{42A5327A-9E5A-46BC-92EE-847AD5A9DA14}"/>
              </a:ext>
            </a:extLst>
          </p:cNvPr>
          <p:cNvPicPr>
            <a:picLocks noChangeAspect="1"/>
          </p:cNvPicPr>
          <p:nvPr/>
        </p:nvPicPr>
        <p:blipFill>
          <a:blip r:embed="rId2"/>
          <a:stretch>
            <a:fillRect/>
          </a:stretch>
        </p:blipFill>
        <p:spPr>
          <a:xfrm>
            <a:off x="1107583" y="2741749"/>
            <a:ext cx="2191127" cy="2269649"/>
          </a:xfrm>
          <a:prstGeom prst="rect">
            <a:avLst/>
          </a:prstGeom>
        </p:spPr>
      </p:pic>
      <p:pic>
        <p:nvPicPr>
          <p:cNvPr id="10" name="Рисунок 9">
            <a:extLst>
              <a:ext uri="{FF2B5EF4-FFF2-40B4-BE49-F238E27FC236}">
                <a16:creationId xmlns:a16="http://schemas.microsoft.com/office/drawing/2014/main" id="{1DC4F573-64E6-46D2-9BC8-1F614ECFAEFA}"/>
              </a:ext>
            </a:extLst>
          </p:cNvPr>
          <p:cNvPicPr>
            <a:picLocks noChangeAspect="1"/>
          </p:cNvPicPr>
          <p:nvPr/>
        </p:nvPicPr>
        <p:blipFill rotWithShape="1">
          <a:blip r:embed="rId3"/>
          <a:srcRect l="1055" t="9139"/>
          <a:stretch/>
        </p:blipFill>
        <p:spPr>
          <a:xfrm>
            <a:off x="4417454" y="2749388"/>
            <a:ext cx="3081509" cy="2262338"/>
          </a:xfrm>
          <a:prstGeom prst="rect">
            <a:avLst/>
          </a:prstGeom>
        </p:spPr>
      </p:pic>
    </p:spTree>
    <p:extLst>
      <p:ext uri="{BB962C8B-B14F-4D97-AF65-F5344CB8AC3E}">
        <p14:creationId xmlns:p14="http://schemas.microsoft.com/office/powerpoint/2010/main" val="119596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F798CB-B580-B9DB-BD04-FA2D2004F242}"/>
              </a:ext>
            </a:extLst>
          </p:cNvPr>
          <p:cNvSpPr>
            <a:spLocks noGrp="1"/>
          </p:cNvSpPr>
          <p:nvPr>
            <p:ph type="title"/>
          </p:nvPr>
        </p:nvSpPr>
        <p:spPr>
          <a:xfrm>
            <a:off x="3065487" y="352952"/>
            <a:ext cx="3013023" cy="572700"/>
          </a:xfrm>
        </p:spPr>
        <p:txBody>
          <a:bodyPr/>
          <a:lstStyle/>
          <a:p>
            <a:r>
              <a:rPr lang="ru-RU" dirty="0"/>
              <a:t>4. Содержание</a:t>
            </a:r>
          </a:p>
        </p:txBody>
      </p:sp>
      <p:pic>
        <p:nvPicPr>
          <p:cNvPr id="3" name="Рисунок 2">
            <a:extLst>
              <a:ext uri="{FF2B5EF4-FFF2-40B4-BE49-F238E27FC236}">
                <a16:creationId xmlns:a16="http://schemas.microsoft.com/office/drawing/2014/main" id="{E0CE5EE1-93D6-656C-0A32-4B87DB48BF8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115869" y="3075034"/>
            <a:ext cx="2189306" cy="1814258"/>
          </a:xfrm>
          <a:prstGeom prst="rect">
            <a:avLst/>
          </a:prstGeom>
        </p:spPr>
      </p:pic>
      <p:sp>
        <p:nvSpPr>
          <p:cNvPr id="7" name="TextBox 6">
            <a:extLst>
              <a:ext uri="{FF2B5EF4-FFF2-40B4-BE49-F238E27FC236}">
                <a16:creationId xmlns:a16="http://schemas.microsoft.com/office/drawing/2014/main" id="{B0AAA9EE-9E8B-E729-5EDD-70164E2639EC}"/>
              </a:ext>
            </a:extLst>
          </p:cNvPr>
          <p:cNvSpPr txBox="1"/>
          <p:nvPr/>
        </p:nvSpPr>
        <p:spPr>
          <a:xfrm>
            <a:off x="1236789" y="802035"/>
            <a:ext cx="6670420" cy="3539430"/>
          </a:xfrm>
          <a:prstGeom prst="rect">
            <a:avLst/>
          </a:prstGeom>
          <a:noFill/>
        </p:spPr>
        <p:txBody>
          <a:bodyPr wrap="square">
            <a:spAutoFit/>
          </a:bodyPr>
          <a:lstStyle/>
          <a:p>
            <a:endParaRPr lang="ru-RU" dirty="0">
              <a:solidFill>
                <a:srgbClr val="285E89"/>
              </a:solidFill>
              <a:latin typeface="Roboto" panose="02000000000000000000" pitchFamily="2" charset="0"/>
            </a:endParaRPr>
          </a:p>
          <a:p>
            <a:pPr marL="285750" indent="-285750">
              <a:buFont typeface="Arial" panose="020B0604020202020204" pitchFamily="34" charset="0"/>
              <a:buChar char="•"/>
            </a:pPr>
            <a:r>
              <a:rPr lang="ru-RU" dirty="0">
                <a:solidFill>
                  <a:srgbClr val="285E89"/>
                </a:solidFill>
                <a:latin typeface="Open Sans" panose="020B0606030504020204" pitchFamily="34" charset="0"/>
                <a:ea typeface="Open Sans" panose="020B0606030504020204" pitchFamily="34" charset="0"/>
                <a:cs typeface="Open Sans" panose="020B0606030504020204" pitchFamily="34" charset="0"/>
              </a:rPr>
              <a:t>Наше предложение – это уникальное интегрируемое приложение  с использованием дополненной реальности для маркетплейсов.</a:t>
            </a:r>
          </a:p>
          <a:p>
            <a:pPr marL="285750" indent="-285750" algn="l">
              <a:buFont typeface="Arial" panose="020B0604020202020204" pitchFamily="34" charset="0"/>
              <a:buChar char="•"/>
            </a:pPr>
            <a:r>
              <a:rPr lang="ru-RU" b="0" i="0" dirty="0">
                <a:solidFill>
                  <a:srgbClr val="285E89"/>
                </a:solidFill>
                <a:effectLst/>
                <a:latin typeface="Open Sans" panose="020B0606030504020204" pitchFamily="34" charset="0"/>
                <a:ea typeface="Open Sans" panose="020B0606030504020204" pitchFamily="34" charset="0"/>
                <a:cs typeface="Open Sans" panose="020B0606030504020204" pitchFamily="34" charset="0"/>
              </a:rPr>
              <a:t>Для маркетплейса тяжело разработать отдельный функционал, работающий на большом количестве вещей. Мы предлагаем взять эту задачу на себя. М</a:t>
            </a:r>
            <a:r>
              <a:rPr lang="en-US" dirty="0">
                <a:solidFill>
                  <a:srgbClr val="285E89"/>
                </a:solidFill>
                <a:latin typeface="Open Sans" panose="020B0606030504020204" pitchFamily="34" charset="0"/>
                <a:ea typeface="Open Sans" panose="020B0606030504020204" pitchFamily="34" charset="0"/>
                <a:cs typeface="Open Sans" panose="020B0606030504020204" pitchFamily="34" charset="0"/>
              </a:rPr>
              <a:t>.</a:t>
            </a:r>
            <a:r>
              <a:rPr lang="ru-RU" dirty="0">
                <a:solidFill>
                  <a:srgbClr val="285E89"/>
                </a:solidFill>
                <a:latin typeface="Open Sans" panose="020B0606030504020204" pitchFamily="34" charset="0"/>
                <a:ea typeface="Open Sans" panose="020B0606030504020204" pitchFamily="34" charset="0"/>
                <a:cs typeface="Open Sans" panose="020B0606030504020204" pitchFamily="34" charset="0"/>
              </a:rPr>
              <a:t>П. </a:t>
            </a:r>
            <a:r>
              <a:rPr lang="ru-RU" b="0" i="0" dirty="0">
                <a:solidFill>
                  <a:srgbClr val="285E89"/>
                </a:solidFill>
                <a:effectLst/>
                <a:latin typeface="Open Sans" panose="020B0606030504020204" pitchFamily="34" charset="0"/>
                <a:ea typeface="Open Sans" panose="020B0606030504020204" pitchFamily="34" charset="0"/>
                <a:cs typeface="Open Sans" panose="020B0606030504020204" pitchFamily="34" charset="0"/>
              </a:rPr>
              <a:t>не придется тратить много времени и ресурсов для разработки этой технологии. </a:t>
            </a:r>
          </a:p>
          <a:p>
            <a:pPr marL="285750" indent="-285750" algn="l">
              <a:buFont typeface="Arial" panose="020B0604020202020204" pitchFamily="34" charset="0"/>
              <a:buChar char="•"/>
            </a:pPr>
            <a:r>
              <a:rPr lang="ru-RU" dirty="0">
                <a:solidFill>
                  <a:srgbClr val="285E89"/>
                </a:solidFill>
                <a:latin typeface="Open Sans" panose="020B0606030504020204" pitchFamily="34" charset="0"/>
                <a:ea typeface="Open Sans" panose="020B0606030504020204" pitchFamily="34" charset="0"/>
                <a:cs typeface="Open Sans" panose="020B0606030504020204" pitchFamily="34" charset="0"/>
              </a:rPr>
              <a:t>Наш продукт должен стать востребованным на рынке, исходя из статистики последних лет, говорящей о востребованности подобных технологий.</a:t>
            </a:r>
          </a:p>
          <a:p>
            <a:pPr marL="285750" indent="-285750" algn="l">
              <a:buFont typeface="Arial" panose="020B0604020202020204" pitchFamily="34" charset="0"/>
              <a:buChar char="•"/>
            </a:pPr>
            <a:r>
              <a:rPr lang="ru-RU" dirty="0">
                <a:solidFill>
                  <a:srgbClr val="285E89"/>
                </a:solidFill>
                <a:latin typeface="Open Sans" panose="020B0606030504020204" pitchFamily="34" charset="0"/>
                <a:ea typeface="Open Sans" panose="020B0606030504020204" pitchFamily="34" charset="0"/>
                <a:cs typeface="Open Sans" panose="020B0606030504020204" pitchFamily="34" charset="0"/>
              </a:rPr>
              <a:t>Его преимущество в удобстве, используя подобную технологию пользователь может ознакомится  с товаром в режиме онлайн, что значительно облегчает процесс покупки.</a:t>
            </a:r>
          </a:p>
          <a:p>
            <a:pPr marL="285750" indent="-285750" algn="l">
              <a:buFont typeface="Arial" panose="020B0604020202020204" pitchFamily="34" charset="0"/>
              <a:buChar char="•"/>
            </a:pPr>
            <a:r>
              <a:rPr lang="ru-RU" dirty="0">
                <a:solidFill>
                  <a:srgbClr val="285E89"/>
                </a:solidFill>
                <a:latin typeface="Open Sans" panose="020B0606030504020204" pitchFamily="34" charset="0"/>
                <a:ea typeface="Open Sans" panose="020B0606030504020204" pitchFamily="34" charset="0"/>
                <a:cs typeface="Open Sans" panose="020B0606030504020204" pitchFamily="34" charset="0"/>
              </a:rPr>
              <a:t>Планируется партнерство с </a:t>
            </a:r>
            <a:r>
              <a:rPr lang="en-US" dirty="0">
                <a:solidFill>
                  <a:srgbClr val="285E89"/>
                </a:solidFill>
                <a:latin typeface="Open Sans" panose="020B0606030504020204" pitchFamily="34" charset="0"/>
                <a:ea typeface="Open Sans" panose="020B0606030504020204" pitchFamily="34" charset="0"/>
                <a:cs typeface="Open Sans" panose="020B0606030504020204" pitchFamily="34" charset="0"/>
              </a:rPr>
              <a:t>WB</a:t>
            </a:r>
            <a:r>
              <a:rPr lang="ru-RU" dirty="0">
                <a:solidFill>
                  <a:srgbClr val="285E89"/>
                </a:solidFill>
                <a:latin typeface="Open Sans" panose="020B0606030504020204" pitchFamily="34" charset="0"/>
                <a:ea typeface="Open Sans" panose="020B0606030504020204" pitchFamily="34" charset="0"/>
                <a:cs typeface="Open Sans" panose="020B0606030504020204" pitchFamily="34" charset="0"/>
              </a:rPr>
              <a:t>, а именно с продавцами на самой платформе.</a:t>
            </a:r>
          </a:p>
          <a:p>
            <a:pPr marL="482600" lvl="0" indent="-342900" algn="l" rtl="0">
              <a:spcBef>
                <a:spcPts val="0"/>
              </a:spcBef>
              <a:spcAft>
                <a:spcPts val="0"/>
              </a:spcAft>
              <a:buClr>
                <a:schemeClr val="accent6"/>
              </a:buClr>
              <a:buSzPts val="1400"/>
              <a:buFont typeface="Arial" panose="020B0604020202020204" pitchFamily="34" charset="0"/>
              <a:buChar char="•"/>
            </a:pPr>
            <a:endParaRPr lang="en-US" sz="1400" dirty="0">
              <a:solidFill>
                <a:srgbClr val="285E89"/>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10206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F798CB-B580-B9DB-BD04-FA2D2004F242}"/>
              </a:ext>
            </a:extLst>
          </p:cNvPr>
          <p:cNvSpPr>
            <a:spLocks noGrp="1"/>
          </p:cNvSpPr>
          <p:nvPr>
            <p:ph type="title"/>
          </p:nvPr>
        </p:nvSpPr>
        <p:spPr>
          <a:xfrm>
            <a:off x="3139915" y="478420"/>
            <a:ext cx="3013023" cy="572700"/>
          </a:xfrm>
        </p:spPr>
        <p:txBody>
          <a:bodyPr/>
          <a:lstStyle/>
          <a:p>
            <a:r>
              <a:rPr lang="ru-RU" dirty="0"/>
              <a:t>Итоги</a:t>
            </a:r>
          </a:p>
        </p:txBody>
      </p:sp>
      <p:sp>
        <p:nvSpPr>
          <p:cNvPr id="5" name="Подзаголовок 4">
            <a:extLst>
              <a:ext uri="{FF2B5EF4-FFF2-40B4-BE49-F238E27FC236}">
                <a16:creationId xmlns:a16="http://schemas.microsoft.com/office/drawing/2014/main" id="{A41CC428-DA44-0E2F-F50A-68F8DDC80C3D}"/>
              </a:ext>
            </a:extLst>
          </p:cNvPr>
          <p:cNvSpPr>
            <a:spLocks noGrp="1"/>
          </p:cNvSpPr>
          <p:nvPr>
            <p:ph type="subTitle" idx="3"/>
          </p:nvPr>
        </p:nvSpPr>
        <p:spPr>
          <a:xfrm>
            <a:off x="1564846" y="1051120"/>
            <a:ext cx="6014308" cy="357000"/>
          </a:xfrm>
        </p:spPr>
        <p:txBody>
          <a:bodyPr/>
          <a:lstStyle/>
          <a:p>
            <a:r>
              <a:rPr lang="ru-RU" sz="1400" u="sng" dirty="0">
                <a:solidFill>
                  <a:srgbClr val="285E89"/>
                </a:solidFill>
                <a:latin typeface="+mn-lt"/>
              </a:rPr>
              <a:t>Чего мы достигли в результате работы на акселераторе?</a:t>
            </a:r>
          </a:p>
        </p:txBody>
      </p:sp>
      <p:pic>
        <p:nvPicPr>
          <p:cNvPr id="3" name="Рисунок 2">
            <a:extLst>
              <a:ext uri="{FF2B5EF4-FFF2-40B4-BE49-F238E27FC236}">
                <a16:creationId xmlns:a16="http://schemas.microsoft.com/office/drawing/2014/main" id="{E0CE5EE1-93D6-656C-0A32-4B87DB48BF8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886983" y="3053769"/>
            <a:ext cx="2189306" cy="1814258"/>
          </a:xfrm>
          <a:prstGeom prst="rect">
            <a:avLst/>
          </a:prstGeom>
        </p:spPr>
      </p:pic>
      <p:sp>
        <p:nvSpPr>
          <p:cNvPr id="7" name="TextBox 6">
            <a:extLst>
              <a:ext uri="{FF2B5EF4-FFF2-40B4-BE49-F238E27FC236}">
                <a16:creationId xmlns:a16="http://schemas.microsoft.com/office/drawing/2014/main" id="{B0AAA9EE-9E8B-E729-5EDD-70164E2639EC}"/>
              </a:ext>
            </a:extLst>
          </p:cNvPr>
          <p:cNvSpPr txBox="1"/>
          <p:nvPr/>
        </p:nvSpPr>
        <p:spPr>
          <a:xfrm>
            <a:off x="1311216" y="1474596"/>
            <a:ext cx="6670420" cy="2031325"/>
          </a:xfrm>
          <a:prstGeom prst="rect">
            <a:avLst/>
          </a:prstGeom>
          <a:noFill/>
        </p:spPr>
        <p:txBody>
          <a:bodyPr wrap="square">
            <a:spAutoFit/>
          </a:bodyPr>
          <a:lstStyle/>
          <a:p>
            <a:endParaRPr lang="ru-RU" dirty="0">
              <a:solidFill>
                <a:srgbClr val="285E89"/>
              </a:solidFill>
              <a:latin typeface="Roboto" panose="02000000000000000000" pitchFamily="2" charset="0"/>
            </a:endParaRPr>
          </a:p>
          <a:p>
            <a:pPr marL="482600" indent="-342900">
              <a:buClr>
                <a:schemeClr val="accent6"/>
              </a:buClr>
              <a:buSzPts val="1400"/>
              <a:buFont typeface="Arial" panose="020B0604020202020204" pitchFamily="34" charset="0"/>
              <a:buChar char="•"/>
            </a:pPr>
            <a:r>
              <a:rPr lang="ru-RU" dirty="0">
                <a:solidFill>
                  <a:srgbClr val="285E89"/>
                </a:solidFill>
                <a:latin typeface="Open Sans" panose="020B0606030504020204" pitchFamily="34" charset="0"/>
                <a:ea typeface="Open Sans" panose="020B0606030504020204" pitchFamily="34" charset="0"/>
                <a:cs typeface="Open Sans" panose="020B0606030504020204" pitchFamily="34" charset="0"/>
              </a:rPr>
              <a:t>Определена идея и структура будущего решения, разработана стратегия и найдена креативная концепция. </a:t>
            </a:r>
          </a:p>
          <a:p>
            <a:pPr marL="482600" indent="-342900">
              <a:buClr>
                <a:schemeClr val="accent6"/>
              </a:buClr>
              <a:buSzPts val="1400"/>
              <a:buFont typeface="Arial" panose="020B0604020202020204" pitchFamily="34" charset="0"/>
              <a:buChar char="•"/>
            </a:pPr>
            <a:r>
              <a:rPr lang="ru-RU" sz="1400" dirty="0">
                <a:solidFill>
                  <a:srgbClr val="285E89"/>
                </a:solidFill>
                <a:latin typeface="Open Sans" panose="020B0606030504020204" pitchFamily="34" charset="0"/>
                <a:ea typeface="Open Sans" panose="020B0606030504020204" pitchFamily="34" charset="0"/>
                <a:cs typeface="Open Sans" panose="020B0606030504020204" pitchFamily="34" charset="0"/>
              </a:rPr>
              <a:t>Проведено исследование и а</a:t>
            </a:r>
            <a:r>
              <a:rPr lang="ru-RU" dirty="0">
                <a:solidFill>
                  <a:srgbClr val="285E89"/>
                </a:solidFill>
                <a:latin typeface="Open Sans" panose="020B0606030504020204" pitchFamily="34" charset="0"/>
                <a:ea typeface="Open Sans" panose="020B0606030504020204" pitchFamily="34" charset="0"/>
                <a:cs typeface="Open Sans" panose="020B0606030504020204" pitchFamily="34" charset="0"/>
              </a:rPr>
              <a:t>нализ конкурентов и трендов.</a:t>
            </a:r>
          </a:p>
          <a:p>
            <a:pPr marL="482600" indent="-342900">
              <a:buClr>
                <a:schemeClr val="accent6"/>
              </a:buClr>
              <a:buSzPts val="1400"/>
              <a:buFont typeface="Arial" panose="020B0604020202020204" pitchFamily="34" charset="0"/>
              <a:buChar char="•"/>
            </a:pPr>
            <a:r>
              <a:rPr lang="ru-RU" dirty="0">
                <a:solidFill>
                  <a:srgbClr val="285E89"/>
                </a:solidFill>
                <a:latin typeface="Open Sans" panose="020B0606030504020204" pitchFamily="34" charset="0"/>
                <a:ea typeface="Open Sans" panose="020B0606030504020204" pitchFamily="34" charset="0"/>
                <a:cs typeface="Open Sans" panose="020B0606030504020204" pitchFamily="34" charset="0"/>
              </a:rPr>
              <a:t>Создан прототип, проработан один пользовательский сценарий.</a:t>
            </a:r>
          </a:p>
          <a:p>
            <a:pPr marL="482600" indent="-342900">
              <a:buClr>
                <a:schemeClr val="accent6"/>
              </a:buClr>
              <a:buSzPts val="1400"/>
              <a:buFont typeface="Arial" panose="020B0604020202020204" pitchFamily="34" charset="0"/>
              <a:buChar char="•"/>
            </a:pPr>
            <a:r>
              <a:rPr lang="ru-RU" sz="1400" dirty="0">
                <a:solidFill>
                  <a:srgbClr val="285E89"/>
                </a:solidFill>
                <a:latin typeface="Open Sans" panose="020B0606030504020204" pitchFamily="34" charset="0"/>
                <a:ea typeface="Open Sans" panose="020B0606030504020204" pitchFamily="34" charset="0"/>
                <a:cs typeface="Open Sans" panose="020B0606030504020204" pitchFamily="34" charset="0"/>
              </a:rPr>
              <a:t>Проведен расчет стоимости решения, предложенная идея содержит рентабельную и масштабируемую бизнес-модель.</a:t>
            </a:r>
          </a:p>
          <a:p>
            <a:pPr marL="482600" indent="-342900">
              <a:buClr>
                <a:schemeClr val="accent6"/>
              </a:buClr>
              <a:buSzPts val="1400"/>
              <a:buFont typeface="Arial" panose="020B0604020202020204" pitchFamily="34" charset="0"/>
              <a:buChar char="•"/>
            </a:pPr>
            <a:r>
              <a:rPr lang="ru-RU" sz="1400" dirty="0">
                <a:solidFill>
                  <a:srgbClr val="285E89"/>
                </a:solidFill>
                <a:latin typeface="Open Sans" panose="020B0606030504020204" pitchFamily="34" charset="0"/>
                <a:ea typeface="Open Sans" panose="020B0606030504020204" pitchFamily="34" charset="0"/>
                <a:cs typeface="Open Sans" panose="020B0606030504020204" pitchFamily="34" charset="0"/>
              </a:rPr>
              <a:t>Заполнен паспорт проекта</a:t>
            </a:r>
          </a:p>
          <a:p>
            <a:pPr marL="482600" indent="-342900">
              <a:buClr>
                <a:schemeClr val="accent6"/>
              </a:buClr>
              <a:buSzPts val="1400"/>
              <a:buFont typeface="Arial" panose="020B0604020202020204" pitchFamily="34" charset="0"/>
              <a:buChar char="•"/>
            </a:pPr>
            <a:r>
              <a:rPr lang="ru-RU" dirty="0">
                <a:solidFill>
                  <a:srgbClr val="285E89"/>
                </a:solidFill>
                <a:latin typeface="Open Sans" panose="020B0606030504020204" pitchFamily="34" charset="0"/>
                <a:ea typeface="Open Sans" panose="020B0606030504020204" pitchFamily="34" charset="0"/>
                <a:cs typeface="Open Sans" panose="020B0606030504020204" pitchFamily="34" charset="0"/>
              </a:rPr>
              <a:t>Подготовлена дорожная карта развития проекта  </a:t>
            </a:r>
            <a:endParaRPr lang="ru-RU" sz="1400" dirty="0">
              <a:solidFill>
                <a:srgbClr val="285E89"/>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667312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sp>
        <p:nvSpPr>
          <p:cNvPr id="609" name="Google Shape;609;p43"/>
          <p:cNvSpPr txBox="1">
            <a:spLocks noGrp="1"/>
          </p:cNvSpPr>
          <p:nvPr>
            <p:ph type="title"/>
          </p:nvPr>
        </p:nvSpPr>
        <p:spPr>
          <a:xfrm>
            <a:off x="2142000" y="1794548"/>
            <a:ext cx="4860000" cy="1554403"/>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ru-RU" dirty="0"/>
              <a:t>Спасибо за внимание!</a:t>
            </a:r>
            <a:endParaRPr dirty="0"/>
          </a:p>
        </p:txBody>
      </p:sp>
    </p:spTree>
  </p:cSld>
  <p:clrMapOvr>
    <a:masterClrMapping/>
  </p:clrMapOvr>
</p:sld>
</file>

<file path=ppt/theme/theme1.xml><?xml version="1.0" encoding="utf-8"?>
<a:theme xmlns:a="http://schemas.openxmlformats.org/drawingml/2006/main" name="Aquatic and Physical Therapy Center by Slidesgo">
  <a:themeElements>
    <a:clrScheme name="Simple Light">
      <a:dk1>
        <a:srgbClr val="1A4568"/>
      </a:dk1>
      <a:lt1>
        <a:srgbClr val="FFFFFF"/>
      </a:lt1>
      <a:dk2>
        <a:srgbClr val="285E89"/>
      </a:dk2>
      <a:lt2>
        <a:srgbClr val="80C9DD"/>
      </a:lt2>
      <a:accent1>
        <a:srgbClr val="285E89"/>
      </a:accent1>
      <a:accent2>
        <a:srgbClr val="9DCEDF"/>
      </a:accent2>
      <a:accent3>
        <a:srgbClr val="EFEFEF"/>
      </a:accent3>
      <a:accent4>
        <a:srgbClr val="66A5BB"/>
      </a:accent4>
      <a:accent5>
        <a:srgbClr val="EFEFEF"/>
      </a:accent5>
      <a:accent6>
        <a:srgbClr val="1A4568"/>
      </a:accent6>
      <a:hlink>
        <a:srgbClr val="285E8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732</TotalTime>
  <Words>853</Words>
  <Application>Microsoft Office PowerPoint</Application>
  <PresentationFormat>Экран (16:9)</PresentationFormat>
  <Paragraphs>69</Paragraphs>
  <Slides>12</Slides>
  <Notes>4</Notes>
  <HiddenSlides>0</HiddenSlides>
  <MMClips>1</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vt:i4>
      </vt:variant>
    </vt:vector>
  </HeadingPairs>
  <TitlesOfParts>
    <vt:vector size="18" baseType="lpstr">
      <vt:lpstr>Arial</vt:lpstr>
      <vt:lpstr>Josefin Sans</vt:lpstr>
      <vt:lpstr>Open Sans</vt:lpstr>
      <vt:lpstr>Roboto</vt:lpstr>
      <vt:lpstr>Times New Roman</vt:lpstr>
      <vt:lpstr>Aquatic and Physical Therapy Center by Slidesgo</vt:lpstr>
      <vt:lpstr>Умный маркетплейс</vt:lpstr>
      <vt:lpstr>1. Идея и структура  </vt:lpstr>
      <vt:lpstr>1. Идея и структура  </vt:lpstr>
      <vt:lpstr>1. Идея и структура  </vt:lpstr>
      <vt:lpstr>Презентация PowerPoint</vt:lpstr>
      <vt:lpstr>Презентация PowerPoint</vt:lpstr>
      <vt:lpstr>Презентация PowerPoint</vt:lpstr>
      <vt:lpstr>Презентация PowerPoint</vt:lpstr>
      <vt:lpstr>Презентация PowerPoint</vt:lpstr>
      <vt:lpstr>4. Содержание</vt:lpstr>
      <vt:lpstr>Итоги</vt:lpstr>
      <vt:lpstr>Спасибо за внимание!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Умный маркетплейс</dc:title>
  <dc:creator>Наиля Негматуллаева</dc:creator>
  <cp:lastModifiedBy>Арина Пустова</cp:lastModifiedBy>
  <cp:revision>14</cp:revision>
  <dcterms:modified xsi:type="dcterms:W3CDTF">2023-11-26T23:05:10Z</dcterms:modified>
</cp:coreProperties>
</file>