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xe7568.craftum.io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320" y="1383792"/>
            <a:ext cx="1691640" cy="262128"/>
          </a:xfrm>
          <a:prstGeom prst="rect">
            <a:avLst/>
          </a:prstGeom>
          <a:solidFill>
            <a:srgbClr val="141414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88464" y="8010144"/>
            <a:ext cx="11271504" cy="4322064"/>
          </a:xfrm>
          <a:prstGeom prst="rect">
            <a:avLst/>
          </a:prstGeom>
          <a:solidFill>
            <a:srgbClr val="141414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en-US" sz="17000" b="1">
                <a:solidFill>
                  <a:srgbClr val="0D99FF"/>
                </a:solidFill>
                <a:latin typeface="Calibri"/>
              </a:rPr>
              <a:t>SmartStom</a:t>
            </a:r>
            <a:endParaRPr lang="en-US" sz="17000" b="1" dirty="0">
              <a:solidFill>
                <a:srgbClr val="0D99FF"/>
              </a:solidFill>
              <a:latin typeface="Calibri"/>
            </a:endParaRPr>
          </a:p>
          <a:p>
            <a:pPr marL="0" marR="0" indent="0"/>
            <a:r>
              <a:rPr lang="ru-RU" sz="3700" dirty="0">
                <a:solidFill>
                  <a:srgbClr val="FFFFFF"/>
                </a:solidFill>
                <a:latin typeface="Tahoma"/>
              </a:rPr>
              <a:t>Аппаратная и программная платформа для диагностики стоматологических заболеваний с использованием нейронной сети</a:t>
            </a:r>
            <a:endParaRPr lang="en-US" sz="3700" dirty="0">
              <a:solidFill>
                <a:srgbClr val="FFFFFF"/>
              </a:solidFill>
              <a:latin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6088" y="795528"/>
            <a:ext cx="1691640" cy="2651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6088" y="1546860"/>
            <a:ext cx="9259824" cy="53949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>
              <a:spcAft>
                <a:spcPts val="1820"/>
              </a:spcAft>
            </a:pPr>
            <a:r>
              <a:rPr lang="ru-RU" sz="4900" b="1" dirty="0">
                <a:latin typeface="Arial"/>
              </a:rPr>
              <a:t>СТОМАТОЛОГИЧЕСКИЙ РЫНОК В МЕДИЦИНЕ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116" y="2417064"/>
            <a:ext cx="22527768" cy="1012850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spcAft>
                <a:spcPts val="2240"/>
              </a:spcAft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Россия.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>
              <a:spcAft>
                <a:spcPts val="2240"/>
              </a:spcAft>
            </a:pPr>
            <a:r>
              <a:rPr lang="ru-RU" sz="2500" dirty="0">
                <a:latin typeface="Tahoma"/>
              </a:rPr>
              <a:t>По оценкам аналитиков, в 2025 году емкость рынка стоматологических услуг в России вырастет на 12-18%, до 800-840 млрд рублей.</a:t>
            </a:r>
          </a:p>
          <a:p>
            <a:pPr marL="0" marR="0" indent="0">
              <a:spcAft>
                <a:spcPts val="2240"/>
              </a:spcAft>
            </a:pPr>
            <a:r>
              <a:rPr lang="ru-RU" sz="2500" dirty="0">
                <a:latin typeface="Tahoma"/>
              </a:rPr>
              <a:t>Некоторые факты о рынке стоматологических услуг в России в 2024 году:</a:t>
            </a:r>
          </a:p>
          <a:p>
            <a:pPr marL="0" marR="0" indent="0">
              <a:spcAft>
                <a:spcPts val="2240"/>
              </a:spcAft>
            </a:pPr>
            <a:r>
              <a:rPr lang="ru-RU" sz="2500" dirty="0">
                <a:latin typeface="Tahoma"/>
              </a:rPr>
              <a:t>• По оценкам Т-Business, общий оборот стоматологической отрасли по всей России вырос на 26% год к году.</a:t>
            </a:r>
          </a:p>
          <a:p>
            <a:pPr marL="0" marR="0" indent="0">
              <a:spcAft>
                <a:spcPts val="2240"/>
              </a:spcAft>
            </a:pPr>
            <a:r>
              <a:rPr lang="ru-RU" sz="2500" dirty="0">
                <a:latin typeface="Tahoma"/>
              </a:rPr>
              <a:t>• По данным Chek Index, количество проверок стоматологических услуг по всей России выросло на 17% год к году, а оборот клиник - на 36%.</a:t>
            </a:r>
          </a:p>
          <a:p>
            <a:pPr marL="0" marR="0" indent="0">
              <a:spcAft>
                <a:spcPts val="2240"/>
              </a:spcAft>
            </a:pPr>
            <a:r>
              <a:rPr lang="ru-RU" sz="2500" dirty="0">
                <a:latin typeface="Tahoma"/>
              </a:rPr>
              <a:t>• В крупных городах средний чек за посещение стоматолога составлял от 7 000 до 15 000 рублей в зависимости от сегмента (эконом, средний, премиум).</a:t>
            </a:r>
          </a:p>
          <a:p>
            <a:pPr marL="0" marR="0" indent="0">
              <a:spcAft>
                <a:spcPts val="2240"/>
              </a:spcAft>
            </a:pPr>
            <a:r>
              <a:rPr lang="ru-RU" sz="2500" dirty="0">
                <a:latin typeface="Tahoma"/>
              </a:rPr>
              <a:t>• Частные клиники составляли более 80% рынка, госструктуры постепенно сокращали свою долю.</a:t>
            </a:r>
          </a:p>
          <a:p>
            <a:pPr marL="0" marR="0" indent="0">
              <a:spcAft>
                <a:spcPts val="2240"/>
              </a:spcAft>
            </a:pPr>
            <a:r>
              <a:rPr lang="ru-RU" sz="2500" dirty="0">
                <a:latin typeface="Tahoma"/>
              </a:rPr>
              <a:t>• Более 60% частных клиник внедрили цифровые решения.</a:t>
            </a:r>
          </a:p>
          <a:p>
            <a:pPr marL="0" marR="0" indent="0">
              <a:spcAft>
                <a:spcPts val="2240"/>
              </a:spcAft>
            </a:pPr>
            <a:r>
              <a:rPr lang="ru-RU" sz="2500" dirty="0">
                <a:latin typeface="Tahoma"/>
              </a:rPr>
              <a:t>• В крупных городах ощущалась нехватка квалифицированных стоматологов; в 2024 году конкуренция за таланты увеличилась на 15% по сравнению с прошлым годом.</a:t>
            </a:r>
          </a:p>
          <a:p>
            <a:pPr marL="0" marR="0" indent="0">
              <a:spcAft>
                <a:spcPts val="2240"/>
              </a:spcAft>
            </a:pPr>
            <a:r>
              <a:rPr lang="ru-RU" sz="2500" b="1" dirty="0">
                <a:latin typeface="Tahoma"/>
              </a:rPr>
              <a:t>TAM </a:t>
            </a:r>
            <a:r>
              <a:rPr lang="en-US" sz="2500" b="1" dirty="0">
                <a:latin typeface="Tahoma"/>
              </a:rPr>
              <a:t>$</a:t>
            </a:r>
            <a:r>
              <a:rPr lang="ru-RU" sz="2500" b="1" dirty="0">
                <a:latin typeface="Tahoma"/>
              </a:rPr>
              <a:t>499,32 млрд</a:t>
            </a:r>
            <a:r>
              <a:rPr lang="en-US" sz="2500" b="1" dirty="0">
                <a:latin typeface="Tahoma"/>
              </a:rPr>
              <a:t>.</a:t>
            </a:r>
            <a:r>
              <a:rPr lang="ru-RU" sz="2500" b="1" dirty="0">
                <a:latin typeface="Tahoma"/>
              </a:rPr>
              <a:t>США. </a:t>
            </a:r>
            <a:r>
              <a:rPr lang="ru-RU" sz="2500" dirty="0">
                <a:latin typeface="Tahoma"/>
              </a:rPr>
              <a:t>В 2025 году объем мирового рынка стоматологических услуг оценивается в 499,32 млрд долларов США. Ожидается, что к 2034 году он достигнет 763,74 млрд долларов США с ростом на 4,85% в период с 2025 по 2034 год.</a:t>
            </a:r>
          </a:p>
          <a:p>
            <a:pPr marL="0" marR="0" indent="0">
              <a:spcAft>
                <a:spcPts val="2240"/>
              </a:spcAft>
            </a:pPr>
            <a:r>
              <a:rPr lang="ru-RU" sz="2500" b="1" dirty="0">
                <a:latin typeface="Tahoma"/>
              </a:rPr>
              <a:t>S0M </a:t>
            </a:r>
            <a:r>
              <a:rPr lang="en-US" sz="2500" b="1" dirty="0">
                <a:latin typeface="Tahoma"/>
              </a:rPr>
              <a:t>$</a:t>
            </a:r>
            <a:r>
              <a:rPr lang="ru-RU" sz="2500" b="1" dirty="0">
                <a:latin typeface="Tahoma"/>
              </a:rPr>
              <a:t>49 млн</a:t>
            </a:r>
            <a:r>
              <a:rPr lang="en-US" sz="2500" b="1" dirty="0">
                <a:latin typeface="Tahoma"/>
              </a:rPr>
              <a:t>.</a:t>
            </a:r>
            <a:r>
              <a:rPr lang="ru-RU" sz="2500" b="1" dirty="0">
                <a:latin typeface="Tahoma"/>
              </a:rPr>
              <a:t> </a:t>
            </a:r>
            <a:r>
              <a:rPr lang="ru-RU" sz="2500" dirty="0">
                <a:latin typeface="Tahoma"/>
              </a:rPr>
              <a:t>Для привлечения клиентов стоматологическая клиника связывается с ними в мессенджерах и социальных сетях. Если менеджер написал кому-то, кто входит в число 3000 потенциальных стоматологических клиентов, каждый десятый придет в офис и подпишет договор на услуги.</a:t>
            </a:r>
          </a:p>
          <a:p>
            <a:pPr marL="0" marR="0" indent="0">
              <a:spcAft>
                <a:spcPts val="2240"/>
              </a:spcAft>
            </a:pPr>
            <a:r>
              <a:rPr lang="ru-RU" sz="2500" b="1" dirty="0">
                <a:latin typeface="Tahoma"/>
              </a:rPr>
              <a:t>SAM US $491,38 млрд. </a:t>
            </a:r>
            <a:r>
              <a:rPr lang="ru-RU" sz="2500" dirty="0">
                <a:latin typeface="Tahoma"/>
              </a:rPr>
              <a:t>В период с 2025 по 2034 год ожидается среднегодовой темп роста более 4,5% рынка стоматологических услуг. Ожидается, что в 2025 году выручка отрасли составит 491,38 млрд долларов США. Одним из основных факторов роста рынка организаций стоматологических услуг (DSO) является растущий спрос на стоматологические услуги. Это связано с повышением осведомленности населения о здоровье полости рта и важностью регулярного обследования зубов.</a:t>
            </a:r>
            <a:endParaRPr lang="en-US" sz="2500" dirty="0">
              <a:latin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8488" y="856488"/>
            <a:ext cx="4718304" cy="5151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lvl="1"/>
            <a:r>
              <a:rPr lang="ru-RU" sz="4900" b="1" dirty="0">
                <a:latin typeface="Arial"/>
              </a:rPr>
              <a:t>КОНКУРЕНТЫ</a:t>
            </a:r>
            <a:endParaRPr lang="en-US" sz="4900" b="1" dirty="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24064" y="981456"/>
            <a:ext cx="1694688" cy="2651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1248" y="1566672"/>
            <a:ext cx="23335488" cy="1150924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820"/>
              </a:spcAft>
            </a:pPr>
            <a:r>
              <a:rPr lang="ru-RU" sz="2300" b="1" dirty="0">
                <a:latin typeface="Tahoma"/>
              </a:rPr>
              <a:t>Стоматологические клиники в России с использованием искусственного интеллекта: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b="1" dirty="0">
                <a:latin typeface="Tahoma"/>
              </a:rPr>
              <a:t>• </a:t>
            </a:r>
            <a:r>
              <a:rPr lang="en-US" sz="2300" b="1" dirty="0">
                <a:latin typeface="Tahoma"/>
              </a:rPr>
              <a:t>Smile-at-Once. </a:t>
            </a:r>
            <a:r>
              <a:rPr lang="ru-RU" sz="2300" dirty="0">
                <a:latin typeface="Tahoma"/>
              </a:rPr>
              <a:t>В клинике внедрен комплекс цифровой стоматологии с привлечением искусственного интеллекта, в том числе программа DiagnoСat с нейронной сетью для выявления проблем с зубами или деснами.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b="1" dirty="0">
                <a:latin typeface="Tahoma"/>
              </a:rPr>
              <a:t>• </a:t>
            </a:r>
            <a:r>
              <a:rPr lang="en-US" sz="2300" b="1" dirty="0">
                <a:latin typeface="Tahoma"/>
              </a:rPr>
              <a:t>M23 Clinic.</a:t>
            </a:r>
            <a:r>
              <a:rPr lang="ru-RU" sz="2300" b="1" dirty="0">
                <a:latin typeface="Tahoma"/>
              </a:rPr>
              <a:t> </a:t>
            </a:r>
            <a:r>
              <a:rPr lang="ru-RU" sz="2300" dirty="0">
                <a:latin typeface="Tahoma"/>
              </a:rPr>
              <a:t>Клиника использует систему искусственного интеллекта DiagnoСat для автоматической интерпретации рентгеновских снимков зубов. Система обнаруживает различные патологии и аномалии, которые могут быть не заметны во время рутинного обследования.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b="1" dirty="0">
                <a:latin typeface="Tahoma"/>
              </a:rPr>
              <a:t>• </a:t>
            </a:r>
            <a:r>
              <a:rPr lang="en-US" sz="2300" b="1" dirty="0">
                <a:latin typeface="Tahoma"/>
              </a:rPr>
              <a:t>Belgravia.</a:t>
            </a:r>
            <a:r>
              <a:rPr lang="ru-RU" sz="2300" b="1" dirty="0">
                <a:latin typeface="Tahoma"/>
              </a:rPr>
              <a:t> </a:t>
            </a:r>
            <a:r>
              <a:rPr lang="ru-RU" sz="2300" dirty="0">
                <a:latin typeface="Tahoma"/>
              </a:rPr>
              <a:t>Клиника первой в России применила Ал для безошибочной диагностики. </a:t>
            </a:r>
            <a:r>
              <a:rPr lang="en-US" sz="2300" dirty="0">
                <a:latin typeface="Tahoma"/>
              </a:rPr>
              <a:t>DiagnoCat</a:t>
            </a:r>
            <a:r>
              <a:rPr lang="ru-RU" sz="2300" dirty="0">
                <a:latin typeface="Tahoma"/>
              </a:rPr>
              <a:t> работает со всеми исследованиями: КЛКТ, панорамный снимок, визирные снимки.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b="1" dirty="0">
                <a:latin typeface="Tahoma"/>
              </a:rPr>
              <a:t>• </a:t>
            </a:r>
            <a:r>
              <a:rPr lang="en-US" sz="2300" b="1" dirty="0">
                <a:latin typeface="Tahoma"/>
              </a:rPr>
              <a:t>Atribeaute Dental Boutique. </a:t>
            </a:r>
            <a:r>
              <a:rPr lang="ru-RU" sz="2300" b="1" dirty="0">
                <a:latin typeface="Tahoma"/>
              </a:rPr>
              <a:t>Клиника использует Diagn</a:t>
            </a:r>
            <a:r>
              <a:rPr lang="en-US" sz="2300" b="1" dirty="0">
                <a:latin typeface="Tahoma"/>
              </a:rPr>
              <a:t>o</a:t>
            </a:r>
            <a:r>
              <a:rPr lang="ru-RU" sz="2300" b="1" dirty="0">
                <a:latin typeface="Tahoma"/>
              </a:rPr>
              <a:t>Сat, программу на основе искусственного интеллекта, которая помогает врачам точно анализировать здоровье зубов и выявлять патологии.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b="1" dirty="0">
                <a:latin typeface="Tahoma"/>
              </a:rPr>
              <a:t>• </a:t>
            </a:r>
            <a:r>
              <a:rPr lang="en-US" sz="2300" b="1" dirty="0">
                <a:latin typeface="Tahoma"/>
              </a:rPr>
              <a:t>The Smile Factor.</a:t>
            </a:r>
            <a:r>
              <a:rPr lang="ru-RU" sz="2300" dirty="0">
                <a:latin typeface="Tahoma"/>
              </a:rPr>
              <a:t>Сеть стоматологических клиник предлагает диагностику на основе Al, в том числе технологию DiagnoСat, которая использует рентген для определения состояния зубов пациента и выявления признаков различных патологий.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b="1" dirty="0">
                <a:latin typeface="Tahoma"/>
              </a:rPr>
              <a:t>Стоматологические клиники мира с использованием искусственного интеллекта: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b="1" dirty="0">
                <a:latin typeface="Tahoma"/>
              </a:rPr>
              <a:t>• </a:t>
            </a:r>
            <a:r>
              <a:rPr lang="ru-RU" sz="2300" dirty="0">
                <a:latin typeface="Tahoma"/>
              </a:rPr>
              <a:t>В Гонконге открылась первая в мире стоматологическая клиника, использующая искусственный интеллект для ранней профилактики и диагностики рака полости рта. Клиника расположена на базе стоматологической больницы принца Филиппа и создана в партнерстве с кафедрой челюстно-лицевой хирургии факультета стоматологии Гонконгского университета (HKU) .Ключевым инструментом клиники является веб-сервис </a:t>
            </a:r>
            <a:r>
              <a:rPr lang="ru-RU" sz="2300" b="1" dirty="0">
                <a:latin typeface="Tahoma"/>
              </a:rPr>
              <a:t>OralCancerPredict</a:t>
            </a:r>
            <a:r>
              <a:rPr lang="ru-RU" sz="2300" dirty="0">
                <a:latin typeface="Tahoma"/>
              </a:rPr>
              <a:t>, разработанный в HKU. Система опирается на алгоритмы Al, обученные на данных пациентов с 2003 по 2022 год и проверенные на независимых образцах в Великобритании и Нигерии.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dirty="0">
                <a:latin typeface="Tahoma"/>
              </a:rPr>
              <a:t>• </a:t>
            </a:r>
            <a:r>
              <a:rPr lang="ru-RU" sz="2300" b="1" dirty="0">
                <a:latin typeface="Tahoma"/>
              </a:rPr>
              <a:t>Платформа Overjet</a:t>
            </a:r>
            <a:r>
              <a:rPr lang="ru-RU" sz="2300" dirty="0">
                <a:latin typeface="Tahoma"/>
              </a:rPr>
              <a:t>, которая по состоянию на 2024 год помогает тысячам стоматологических клиник в США и Канаде анализировать заболевания и предлагать лечение. Al используется для анализа рентгеновских снимков, рукописных заметок врачей и даже аудиозаписей.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dirty="0">
                <a:latin typeface="Tahoma"/>
              </a:rPr>
              <a:t>Стоматологические программы с искусственным интеллектом, которые используются в клиниках Европы и других стран: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dirty="0">
                <a:latin typeface="Tahoma"/>
              </a:rPr>
              <a:t>• </a:t>
            </a:r>
            <a:r>
              <a:rPr lang="ru-RU" sz="2300" b="1" dirty="0">
                <a:latin typeface="Tahoma"/>
              </a:rPr>
              <a:t>Al Dental</a:t>
            </a:r>
            <a:r>
              <a:rPr lang="ru-RU" sz="2300" dirty="0">
                <a:latin typeface="Tahoma"/>
              </a:rPr>
              <a:t>. Инструмент предназначен для повышения точности диагностики путем автоматизации анализа рентгеновских снимков, выявления проблемных зубов и других проблем со здоровьем полости рта.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dirty="0">
                <a:latin typeface="Tahoma"/>
              </a:rPr>
              <a:t>• Программное обеспечение </a:t>
            </a:r>
            <a:r>
              <a:rPr lang="ru-RU" sz="2300" b="1" dirty="0">
                <a:latin typeface="Tahoma"/>
              </a:rPr>
              <a:t>DentalXR.AI </a:t>
            </a:r>
            <a:r>
              <a:rPr lang="ru-RU" sz="2300" dirty="0">
                <a:latin typeface="Tahoma"/>
              </a:rPr>
              <a:t>автоматически оценивает оцифрованные рентгеновские снимки зубов за считанные секунды, обеспечивая быстрый и точный диагноз.</a:t>
            </a:r>
          </a:p>
          <a:p>
            <a:pPr marL="0" marR="0" indent="0">
              <a:spcAft>
                <a:spcPts val="1820"/>
              </a:spcAft>
            </a:pPr>
            <a:r>
              <a:rPr lang="ru-RU" sz="2300" dirty="0">
                <a:latin typeface="Tahoma"/>
              </a:rPr>
              <a:t>• </a:t>
            </a:r>
            <a:r>
              <a:rPr lang="ru-RU" sz="2300" b="1" dirty="0">
                <a:latin typeface="Tahoma"/>
              </a:rPr>
              <a:t>Orca Dental Al. </a:t>
            </a:r>
            <a:r>
              <a:rPr lang="ru-RU" sz="2300" dirty="0">
                <a:latin typeface="Tahoma"/>
              </a:rPr>
              <a:t>Платформа предлагает широкий спектр решений для визуализации на основе Al, которые повышают качество рутинной стоматологической помощи, предоставляя подробные диагностические отчеты и предложения по плану лечения.</a:t>
            </a:r>
            <a:endParaRPr lang="en-US" sz="2300" dirty="0">
              <a:latin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320" y="1673352"/>
            <a:ext cx="1691640" cy="2651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4288" y="2651760"/>
            <a:ext cx="21031200" cy="70104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5600" b="1" dirty="0">
                <a:latin typeface="Arial"/>
              </a:rPr>
              <a:t>ДОРОЖНАЯ КАРТА ПРОЕКТА</a:t>
            </a:r>
            <a:endParaRPr lang="en-US" sz="5600" b="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1136" y="7043928"/>
            <a:ext cx="2374392" cy="7955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7700" dirty="0">
                <a:latin typeface="Tahoma"/>
              </a:rPr>
              <a:t>2025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5144" y="9707880"/>
            <a:ext cx="1539240" cy="4145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4400" dirty="0">
                <a:latin typeface="Franklin Gothic Book"/>
              </a:rPr>
              <a:t>	СТАРТ ПРОЕКТА</a:t>
            </a:r>
            <a:endParaRPr lang="en-US" sz="4400" dirty="0">
              <a:latin typeface="Franklin Gothic Boo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7376" y="8796528"/>
            <a:ext cx="9454896" cy="42976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6000"/>
              </a:lnSpc>
            </a:pPr>
            <a:r>
              <a:rPr lang="ru-RU" sz="4400" cap="all" dirty="0">
                <a:latin typeface="Franklin Gothic Book"/>
              </a:rPr>
              <a:t>РАЗРАБОТКА НОВОГО ФУНКЦИОНАЛА</a:t>
            </a:r>
          </a:p>
          <a:p>
            <a:pPr marL="0" marR="0" indent="0" algn="ctr">
              <a:lnSpc>
                <a:spcPct val="96000"/>
              </a:lnSpc>
            </a:pPr>
            <a:r>
              <a:rPr lang="ru-RU" sz="4400" cap="all" dirty="0">
                <a:latin typeface="Franklin Gothic Book"/>
              </a:rPr>
              <a:t>(Оценка качества лечения зубов, жевательной эффективности, косметическая стоматология)</a:t>
            </a:r>
          </a:p>
          <a:p>
            <a:pPr marL="0" marR="0" indent="0" algn="ctr">
              <a:lnSpc>
                <a:spcPct val="96000"/>
              </a:lnSpc>
            </a:pPr>
            <a:r>
              <a:rPr lang="en-US" sz="4400" cap="all" dirty="0">
                <a:latin typeface="Franklin Gothic Book"/>
              </a:rPr>
              <a:t>,</a:t>
            </a:r>
            <a:r>
              <a:rPr lang="ru-RU" sz="4400" cap="all" dirty="0">
                <a:latin typeface="Franklin Gothic Book"/>
              </a:rPr>
              <a:t> ТЕСТИРОВАНИЕ НЕЙРОСЕТИ И ОБОРУДОВАНИЯ</a:t>
            </a:r>
            <a:endParaRPr lang="en-US" sz="4400" cap="all" dirty="0">
              <a:latin typeface="Franklin Gothic Boo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328" y="8595360"/>
            <a:ext cx="7781544" cy="290779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4400" dirty="0">
                <a:latin typeface="Franklin Gothic Book"/>
              </a:rPr>
              <a:t>ТЕСТИРОВАНИЕ ПРОЕКТА</a:t>
            </a:r>
          </a:p>
          <a:p>
            <a:pPr marL="0" marR="0" indent="0"/>
            <a:r>
              <a:rPr lang="ru-RU" sz="4400" dirty="0">
                <a:latin typeface="Franklin Gothic Book"/>
              </a:rPr>
              <a:t>У КЛИЕНТОВ И ПОЛЬЗОВАТЕЛЕЙ</a:t>
            </a:r>
            <a:endParaRPr lang="en-US" sz="4400" dirty="0">
              <a:latin typeface="Franklin Gothic Book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AA1386-48EA-430E-99D3-A71C4DB4FF65}"/>
              </a:ext>
            </a:extLst>
          </p:cNvPr>
          <p:cNvSpPr/>
          <p:nvPr/>
        </p:nvSpPr>
        <p:spPr>
          <a:xfrm>
            <a:off x="10201656" y="6885432"/>
            <a:ext cx="2374392" cy="7955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7700" dirty="0">
                <a:latin typeface="Tahoma"/>
              </a:rPr>
              <a:t>2025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B1DD29-5246-48DF-89A3-171AA8507A26}"/>
              </a:ext>
            </a:extLst>
          </p:cNvPr>
          <p:cNvSpPr/>
          <p:nvPr/>
        </p:nvSpPr>
        <p:spPr>
          <a:xfrm>
            <a:off x="18336768" y="7005828"/>
            <a:ext cx="2374392" cy="7955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7700" dirty="0">
                <a:latin typeface="Tahoma"/>
              </a:rPr>
              <a:t>2025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6088" y="1021080"/>
            <a:ext cx="1691640" cy="2651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2768" y="1407679"/>
            <a:ext cx="9994393" cy="8732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5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</a:t>
            </a:r>
            <a:endParaRPr lang="en-US" sz="5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091" y="2402354"/>
            <a:ext cx="11883009" cy="1111247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3780"/>
              </a:spcAft>
            </a:pPr>
            <a:r>
              <a:rPr lang="ru-RU" sz="2200" dirty="0">
                <a:latin typeface="Tahoma"/>
              </a:rPr>
              <a:t>ЦЕЛЕВАЯ АУДИТОРИЯ</a:t>
            </a:r>
          </a:p>
          <a:p>
            <a:pPr marL="0" marR="0" indent="0">
              <a:spcAft>
                <a:spcPts val="3780"/>
              </a:spcAft>
            </a:pPr>
            <a:r>
              <a:rPr lang="ru-RU" sz="3200" b="1" dirty="0">
                <a:latin typeface="Tahoma"/>
              </a:rPr>
              <a:t>Медицина</a:t>
            </a:r>
          </a:p>
          <a:p>
            <a:pPr marL="0" marR="0" indent="0">
              <a:spcAft>
                <a:spcPts val="3780"/>
              </a:spcAft>
            </a:pPr>
            <a:r>
              <a:rPr lang="ru-RU" sz="2200" dirty="0">
                <a:latin typeface="Tahoma"/>
              </a:rPr>
              <a:t>• Стоматологические поликлиники</a:t>
            </a:r>
          </a:p>
          <a:p>
            <a:pPr marL="0" marR="0" indent="0">
              <a:spcAft>
                <a:spcPts val="3780"/>
              </a:spcAft>
            </a:pPr>
            <a:r>
              <a:rPr lang="ru-RU" sz="2200" dirty="0">
                <a:latin typeface="Tahoma"/>
              </a:rPr>
              <a:t>• Имеет или готов купить видеокамеру и ноутбук</a:t>
            </a:r>
          </a:p>
          <a:p>
            <a:pPr marL="0" marR="0" indent="0">
              <a:spcAft>
                <a:spcPts val="3780"/>
              </a:spcAft>
            </a:pPr>
            <a:r>
              <a:rPr lang="ru-RU" sz="2200" dirty="0">
                <a:latin typeface="Tahoma"/>
              </a:rPr>
              <a:t>• Сфокусирован на разработке нейронных сетей для диагностики стоматологических заболеваний</a:t>
            </a:r>
          </a:p>
          <a:p>
            <a:pPr marL="457200" marR="0" indent="-457200">
              <a:spcAft>
                <a:spcPts val="378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ahoma"/>
              </a:rPr>
              <a:t>Разработка</a:t>
            </a:r>
          </a:p>
          <a:p>
            <a:pPr marL="457200" marR="0" indent="-457200">
              <a:spcAft>
                <a:spcPts val="3780"/>
              </a:spcAft>
              <a:buFont typeface="Arial" panose="020B0604020202020204" pitchFamily="34" charset="0"/>
              <a:buChar char="•"/>
            </a:pPr>
            <a:endParaRPr lang="ru-RU" sz="2200" dirty="0">
              <a:latin typeface="Tahoma"/>
            </a:endParaRPr>
          </a:p>
          <a:p>
            <a:pPr marL="457200" marR="0" indent="-457200">
              <a:spcAft>
                <a:spcPts val="378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ahoma"/>
              </a:rPr>
              <a:t>Приобретение навыков работы с программно-аппаратным комплексом для студентов</a:t>
            </a:r>
          </a:p>
          <a:p>
            <a:pPr marL="457200" marR="0" indent="-457200">
              <a:spcAft>
                <a:spcPts val="378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ahoma"/>
              </a:rPr>
              <a:t>Кафедры стоматологии в университетах</a:t>
            </a:r>
          </a:p>
          <a:p>
            <a:pPr marL="457200" marR="0" indent="-457200">
              <a:spcAft>
                <a:spcPts val="378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ahoma"/>
              </a:rPr>
              <a:t>Колледжи для подготовки зубных техников и медицинских сестер стоматологического профиля</a:t>
            </a:r>
          </a:p>
          <a:p>
            <a:pPr marL="457200" marR="0" indent="-457200">
              <a:spcAft>
                <a:spcPts val="378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ahoma"/>
              </a:rPr>
              <a:t>Система последипломного обучения стоматолога (для подтверждения категории каждые 5 лет)</a:t>
            </a:r>
            <a:endParaRPr lang="en-US" sz="2200" dirty="0">
              <a:latin typeface="Tahom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30100" y="11570208"/>
            <a:ext cx="12021312" cy="8656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2600" b="1" dirty="0">
                <a:latin typeface="Arial"/>
              </a:rPr>
              <a:t>SmartStom </a:t>
            </a:r>
            <a:r>
              <a:rPr lang="ru-RU" sz="2600" b="1" dirty="0">
                <a:latin typeface="Tahoma"/>
              </a:rPr>
              <a:t>функционирует в медицинской и</a:t>
            </a:r>
          </a:p>
          <a:p>
            <a:pPr marL="0" marR="0" indent="0" algn="ctr"/>
            <a:r>
              <a:rPr lang="ru-RU" sz="2600" b="1" dirty="0">
                <a:latin typeface="Tahoma"/>
              </a:rPr>
              <a:t> партнерской экосистеме</a:t>
            </a:r>
            <a:endParaRPr lang="en-US" sz="2600" dirty="0">
              <a:latin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263" y="7886700"/>
            <a:ext cx="5628132" cy="4831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3200" b="1" dirty="0">
                <a:latin typeface="Tahoma"/>
              </a:rPr>
              <a:t>Медицинское образование</a:t>
            </a:r>
            <a:endParaRPr lang="en-US" sz="3200" b="1" dirty="0">
              <a:latin typeface="Tahom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B2635-0A69-4275-B652-F8A0FAFFA54B}"/>
              </a:ext>
            </a:extLst>
          </p:cNvPr>
          <p:cNvSpPr txBox="1"/>
          <p:nvPr/>
        </p:nvSpPr>
        <p:spPr>
          <a:xfrm>
            <a:off x="12816840" y="699576"/>
            <a:ext cx="1084783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Чистый доход</a:t>
            </a:r>
            <a:r>
              <a:rPr lang="en-US" sz="5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 $</a:t>
            </a:r>
            <a:endParaRPr lang="ru-RU" sz="57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0DC486-10D3-4C70-B470-80D7D1E44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259" y="2822448"/>
            <a:ext cx="12058650" cy="83698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320" y="1673352"/>
            <a:ext cx="1691640" cy="2651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9320" y="1950720"/>
            <a:ext cx="2749296" cy="77419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7700" dirty="0">
                <a:latin typeface="Tahoma"/>
              </a:rPr>
              <a:t>КОМАНДА</a:t>
            </a:r>
            <a:endParaRPr lang="en-US" sz="7700" dirty="0">
              <a:latin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7272" y="3268653"/>
            <a:ext cx="7287768" cy="7741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4000"/>
              </a:lnSpc>
            </a:pPr>
            <a:r>
              <a:rPr lang="ru-RU" sz="2800" dirty="0">
                <a:latin typeface="Tahoma"/>
              </a:rPr>
              <a:t>Эксперты в веб-дизайне</a:t>
            </a:r>
            <a:r>
              <a:rPr lang="en-US" sz="2800" dirty="0">
                <a:latin typeface="Tahoma"/>
              </a:rPr>
              <a:t>, </a:t>
            </a:r>
            <a:r>
              <a:rPr lang="ru-RU" sz="2800" dirty="0">
                <a:latin typeface="Tahoma"/>
              </a:rPr>
              <a:t>медицине</a:t>
            </a:r>
            <a:r>
              <a:rPr lang="en-US" sz="2800" dirty="0">
                <a:latin typeface="Tahoma"/>
              </a:rPr>
              <a:t>, </a:t>
            </a:r>
            <a:r>
              <a:rPr lang="ru-RU" sz="2800" dirty="0">
                <a:latin typeface="Tahoma"/>
              </a:rPr>
              <a:t>разработке программного обеспечения и искусственном интеллекте</a:t>
            </a:r>
            <a:endParaRPr lang="en-US" sz="2800" dirty="0">
              <a:latin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7272" y="9232392"/>
            <a:ext cx="6297168" cy="385942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-RU" sz="3700" b="1" dirty="0">
                <a:latin typeface="Tahoma"/>
              </a:rPr>
              <a:t>Андрей Степанов</a:t>
            </a:r>
            <a:endParaRPr lang="en-US" sz="3700" b="1" dirty="0">
              <a:latin typeface="Tahoma"/>
            </a:endParaRPr>
          </a:p>
          <a:p>
            <a:pPr marL="0" marR="0" indent="0">
              <a:spcAft>
                <a:spcPts val="2730"/>
              </a:spcAft>
            </a:pPr>
            <a:r>
              <a:rPr lang="ru-RU" sz="3700" dirty="0">
                <a:solidFill>
                  <a:srgbClr val="0D99FF"/>
                </a:solidFill>
                <a:latin typeface="Tahoma"/>
              </a:rPr>
              <a:t>Основатель проекта</a:t>
            </a:r>
            <a:r>
              <a:rPr lang="en-US" sz="3700" dirty="0">
                <a:solidFill>
                  <a:srgbClr val="0D99FF"/>
                </a:solidFill>
                <a:latin typeface="Tahoma"/>
              </a:rPr>
              <a:t>, </a:t>
            </a:r>
            <a:r>
              <a:rPr lang="ru-RU" sz="3700" dirty="0">
                <a:solidFill>
                  <a:srgbClr val="0D99FF"/>
                </a:solidFill>
                <a:latin typeface="Tahoma"/>
              </a:rPr>
              <a:t>разработчик</a:t>
            </a:r>
            <a:endParaRPr lang="en-US" sz="3700" dirty="0">
              <a:solidFill>
                <a:srgbClr val="0D99FF"/>
              </a:solidFill>
              <a:latin typeface="Tahoma"/>
            </a:endParaRPr>
          </a:p>
          <a:p>
            <a:pPr marL="0" marR="0" indent="0"/>
            <a:r>
              <a:rPr lang="ru-RU" sz="3700" b="1" dirty="0">
                <a:latin typeface="Tahoma"/>
              </a:rPr>
              <a:t>23 года </a:t>
            </a:r>
            <a:r>
              <a:rPr lang="ru-RU" sz="3700" dirty="0">
                <a:latin typeface="Tahoma"/>
              </a:rPr>
              <a:t>в разработке программного обеспечения</a:t>
            </a:r>
            <a:endParaRPr lang="en-US" sz="3700" dirty="0">
              <a:latin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71176" y="9232392"/>
            <a:ext cx="4968240" cy="29108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-RU" sz="3700" b="1" dirty="0">
                <a:latin typeface="Tahoma"/>
              </a:rPr>
              <a:t>Сергей Воробьев</a:t>
            </a:r>
            <a:endParaRPr lang="en-US" sz="3700" b="1" dirty="0">
              <a:latin typeface="Tahoma"/>
            </a:endParaRPr>
          </a:p>
          <a:p>
            <a:pPr marL="0" marR="0" indent="0">
              <a:spcAft>
                <a:spcPts val="2730"/>
              </a:spcAft>
            </a:pPr>
            <a:r>
              <a:rPr lang="ru-RU" sz="3700" dirty="0">
                <a:solidFill>
                  <a:srgbClr val="0D99FF"/>
                </a:solidFill>
                <a:latin typeface="Tahoma"/>
              </a:rPr>
              <a:t>Стоматолог</a:t>
            </a:r>
            <a:endParaRPr lang="en-US" sz="3700" dirty="0">
              <a:solidFill>
                <a:srgbClr val="0D99FF"/>
              </a:solidFill>
              <a:latin typeface="Tahoma"/>
            </a:endParaRPr>
          </a:p>
          <a:p>
            <a:pPr marL="0" marR="0" indent="0"/>
            <a:r>
              <a:rPr lang="ru-RU" sz="3700" dirty="0">
                <a:latin typeface="Tahoma"/>
              </a:rPr>
              <a:t>28 лет в стоматологии</a:t>
            </a:r>
            <a:endParaRPr lang="en-US" sz="3700" dirty="0">
              <a:latin typeface="Tahom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66464" y="9220200"/>
            <a:ext cx="5035296" cy="267004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-RU" sz="3700" b="1" dirty="0">
                <a:latin typeface="Tahoma"/>
              </a:rPr>
              <a:t>Леонид Зуев</a:t>
            </a:r>
            <a:endParaRPr lang="en-US" sz="3700" b="1" dirty="0">
              <a:latin typeface="Tahoma"/>
            </a:endParaRPr>
          </a:p>
          <a:p>
            <a:pPr marL="0" marR="0" indent="0">
              <a:spcAft>
                <a:spcPts val="2660"/>
              </a:spcAft>
            </a:pPr>
            <a:r>
              <a:rPr lang="en-US" sz="3700" dirty="0">
                <a:solidFill>
                  <a:srgbClr val="0D99FF"/>
                </a:solidFill>
                <a:latin typeface="Tahoma"/>
              </a:rPr>
              <a:t>UX/UI </a:t>
            </a:r>
            <a:r>
              <a:rPr lang="ru-RU" sz="3700" dirty="0">
                <a:solidFill>
                  <a:srgbClr val="0D99FF"/>
                </a:solidFill>
                <a:latin typeface="Tahoma"/>
              </a:rPr>
              <a:t>Дизайнер</a:t>
            </a:r>
            <a:endParaRPr lang="en-US" sz="3700" dirty="0">
              <a:solidFill>
                <a:srgbClr val="0D99FF"/>
              </a:solidFill>
              <a:latin typeface="Tahoma"/>
            </a:endParaRPr>
          </a:p>
          <a:p>
            <a:pPr marL="0" marR="0" indent="0"/>
            <a:r>
              <a:rPr lang="en-US" sz="3700" b="1" dirty="0">
                <a:latin typeface="Tahoma"/>
              </a:rPr>
              <a:t>4</a:t>
            </a:r>
            <a:r>
              <a:rPr lang="ru-RU" sz="3700" b="1" dirty="0">
                <a:latin typeface="Tahoma"/>
              </a:rPr>
              <a:t> года </a:t>
            </a:r>
            <a:r>
              <a:rPr lang="ru-RU" sz="3700" dirty="0">
                <a:latin typeface="Tahoma"/>
              </a:rPr>
              <a:t>в веб-дизайне</a:t>
            </a:r>
            <a:endParaRPr lang="en-US" sz="3700" dirty="0">
              <a:latin typeface="Tahom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1DCEFC-6A9E-423D-A39F-4D8E7C340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04" y="4968240"/>
            <a:ext cx="3951224" cy="38594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180F17-C8A7-4F95-91A6-7B9C36D4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992" y="4953000"/>
            <a:ext cx="3810000" cy="381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42441F-9CDE-489C-8A1E-47646D368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0408" y="4968240"/>
            <a:ext cx="3825240" cy="37947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0" y="5468112"/>
            <a:ext cx="2048256" cy="5492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9320" y="1673352"/>
            <a:ext cx="1691640" cy="2651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5792" y="2581656"/>
            <a:ext cx="11241024" cy="119481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ctr">
              <a:spcAft>
                <a:spcPts val="210"/>
              </a:spcAft>
            </a:pPr>
            <a:r>
              <a:rPr lang="ru-RU" sz="4900" b="1" cap="all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Необходимые инвестиции</a:t>
            </a:r>
            <a:endParaRPr lang="en-US" sz="4400" cap="all" dirty="0">
              <a:solidFill>
                <a:schemeClr val="accent5">
                  <a:lumMod val="75000"/>
                </a:schemeClr>
              </a:solidFill>
              <a:latin typeface="Franklin Gothic 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6288" y="10293096"/>
            <a:ext cx="1807464" cy="6675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3700" dirty="0">
                <a:latin typeface="Tahoma"/>
              </a:rPr>
              <a:t>50 000</a:t>
            </a:r>
            <a:r>
              <a:rPr lang="ru-RU" sz="3700" dirty="0">
                <a:latin typeface="Tahoma"/>
              </a:rPr>
              <a:t> </a:t>
            </a:r>
            <a:r>
              <a:rPr lang="en-US" sz="3700" dirty="0">
                <a:latin typeface="Tahoma"/>
              </a:rPr>
              <a:t>$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93168" y="10177272"/>
            <a:ext cx="1734312" cy="3810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3700" dirty="0">
                <a:latin typeface="Tahoma"/>
              </a:rPr>
              <a:t>150 000 $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4296" y="11564112"/>
            <a:ext cx="4029456" cy="4358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2900" b="1" dirty="0">
                <a:latin typeface="Tahoma"/>
              </a:rPr>
              <a:t>Продажи и маркетинг</a:t>
            </a:r>
            <a:endParaRPr lang="en-US" sz="2900" b="1" dirty="0">
              <a:latin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43844" y="11664696"/>
            <a:ext cx="1082040" cy="3352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2900" b="1" dirty="0">
                <a:latin typeface="Tahoma"/>
              </a:rPr>
              <a:t>Команда</a:t>
            </a:r>
            <a:endParaRPr lang="en-US" sz="2900" b="1" dirty="0">
              <a:latin typeface="Tahom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00250" y="11625072"/>
            <a:ext cx="2642616" cy="4145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2900" b="1" dirty="0">
                <a:latin typeface="Tahoma"/>
              </a:rPr>
              <a:t>Разработка</a:t>
            </a:r>
            <a:endParaRPr lang="en-US" sz="2900" b="1" dirty="0">
              <a:latin typeface="Tahom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5BF326-63A1-4A3A-B03D-05C6C4940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808" y="9393936"/>
            <a:ext cx="2048256" cy="15666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AC7464-2423-40AB-B282-1B88D028C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968" y="2581656"/>
            <a:ext cx="2048256" cy="83789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B742F1-338F-4017-885C-478976757125}"/>
              </a:ext>
            </a:extLst>
          </p:cNvPr>
          <p:cNvSpPr/>
          <p:nvPr/>
        </p:nvSpPr>
        <p:spPr>
          <a:xfrm>
            <a:off x="18879312" y="10367772"/>
            <a:ext cx="1734312" cy="3810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3700" dirty="0">
                <a:latin typeface="Tahoma"/>
              </a:rPr>
              <a:t>200 000 $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9408" y="5596128"/>
            <a:ext cx="7772400" cy="1627632"/>
          </a:xfrm>
          <a:prstGeom prst="rect">
            <a:avLst/>
          </a:prstGeom>
          <a:solidFill>
            <a:srgbClr val="141414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6000" b="1" dirty="0">
                <a:solidFill>
                  <a:srgbClr val="FFFFFF"/>
                </a:solidFill>
                <a:latin typeface="Tahoma"/>
              </a:rPr>
              <a:t>СПАСИБО ЗА ВНИМАНИЕ</a:t>
            </a:r>
            <a:r>
              <a:rPr lang="en-US" sz="6000" b="1" dirty="0">
                <a:solidFill>
                  <a:srgbClr val="FFFFFF"/>
                </a:solidFill>
                <a:latin typeface="Tahoma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19104" y="11969496"/>
            <a:ext cx="3474720" cy="649224"/>
          </a:xfrm>
          <a:prstGeom prst="rect">
            <a:avLst/>
          </a:prstGeom>
          <a:solidFill>
            <a:srgbClr val="141414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500" dirty="0">
                <a:solidFill>
                  <a:srgbClr val="646D78"/>
                </a:solidFill>
                <a:latin typeface="Tahoma"/>
              </a:rPr>
              <a:t>С</a:t>
            </a:r>
            <a:r>
              <a:rPr lang="ru" sz="2500" dirty="0">
                <a:solidFill>
                  <a:srgbClr val="FFFFFF"/>
                </a:solidFill>
                <a:latin typeface="Tahoma"/>
              </a:rPr>
              <a:t>айт </a:t>
            </a:r>
            <a:r>
              <a:rPr lang="en-US" sz="2800" dirty="0">
                <a:hlinkClick r:id="rId2"/>
              </a:rPr>
              <a:t>SmartStom</a:t>
            </a:r>
            <a:endParaRPr lang="ru" sz="2500" dirty="0">
              <a:solidFill>
                <a:srgbClr val="FFFFFF"/>
              </a:solidFill>
              <a:latin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72" y="4818888"/>
            <a:ext cx="7790688" cy="5199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6480" y="4818888"/>
            <a:ext cx="8513064" cy="50718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9320" y="1673352"/>
            <a:ext cx="1691640" cy="2651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3704" y="2508504"/>
            <a:ext cx="4669536" cy="7955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7700" dirty="0">
                <a:latin typeface="Tahoma"/>
              </a:rPr>
              <a:t>Проблема</a:t>
            </a:r>
            <a:endParaRPr lang="en-US" sz="7700" dirty="0">
              <a:latin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0968" y="10442448"/>
            <a:ext cx="7784592" cy="104241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-RU" sz="3700" dirty="0">
                <a:latin typeface="Tahoma"/>
              </a:rPr>
              <a:t>Диагностика стоматологических заболеваний без искусственного интеллекта</a:t>
            </a:r>
            <a:endParaRPr lang="en-US" sz="3700" dirty="0">
              <a:latin typeface="Tahom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80264" y="10442448"/>
            <a:ext cx="8903208" cy="150571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-RU" sz="3700" dirty="0">
                <a:latin typeface="Tahoma"/>
              </a:rPr>
              <a:t>Диагностика заболеваний зубов с помощью нейронных сетей с указанием вероятности заболевания зубов</a:t>
            </a:r>
            <a:endParaRPr lang="en-US" sz="3700" dirty="0">
              <a:latin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320" y="1673352"/>
            <a:ext cx="1691640" cy="2651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3504" y="2298192"/>
            <a:ext cx="22329648" cy="23469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-RU" sz="5300" dirty="0">
                <a:latin typeface="Tahoma"/>
              </a:rPr>
              <a:t>Эффективность использования нейронных сетей в диагностике заболеваний зубов</a:t>
            </a:r>
            <a:endParaRPr lang="en-US" sz="5300" dirty="0">
              <a:latin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7504" y="3947160"/>
            <a:ext cx="2734056" cy="53644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endParaRPr lang="en-US" sz="5300" dirty="0">
              <a:latin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0976" y="5327904"/>
            <a:ext cx="13185648" cy="53644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2900" b="1" dirty="0">
                <a:solidFill>
                  <a:srgbClr val="0D99FF"/>
                </a:solidFill>
                <a:latin typeface="Tahoma"/>
              </a:rPr>
              <a:t>Участники</a:t>
            </a:r>
            <a:r>
              <a:rPr lang="en-US" sz="2900" b="1" dirty="0">
                <a:solidFill>
                  <a:srgbClr val="0D99FF"/>
                </a:solidFill>
                <a:latin typeface="Tahoma"/>
              </a:rPr>
              <a:t>: </a:t>
            </a:r>
            <a:r>
              <a:rPr lang="ru-RU" sz="3100" dirty="0">
                <a:latin typeface="Tahoma"/>
              </a:rPr>
              <a:t>Стоматологи</a:t>
            </a:r>
            <a:r>
              <a:rPr lang="en-US" sz="3100" dirty="0">
                <a:latin typeface="Tahoma"/>
              </a:rPr>
              <a:t>, </a:t>
            </a:r>
            <a:r>
              <a:rPr lang="ru-RU" sz="3100" dirty="0">
                <a:latin typeface="Tahoma"/>
              </a:rPr>
              <a:t>пациенты</a:t>
            </a:r>
            <a:r>
              <a:rPr lang="en-US" sz="3100" dirty="0">
                <a:latin typeface="Tahoma"/>
              </a:rPr>
              <a:t>, </a:t>
            </a:r>
            <a:r>
              <a:rPr lang="ru-RU" sz="3100" dirty="0">
                <a:latin typeface="Tahoma"/>
              </a:rPr>
              <a:t>челюстно-лицевые хирурги</a:t>
            </a:r>
            <a:endParaRPr lang="en-US" sz="3100" dirty="0">
              <a:latin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504" y="6797040"/>
            <a:ext cx="7705344" cy="48341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-RU" sz="2700" b="1" dirty="0">
                <a:latin typeface="Arial"/>
              </a:rPr>
              <a:t>Точность диагностики</a:t>
            </a:r>
          </a:p>
          <a:p>
            <a:pPr marL="0" marR="0" indent="0"/>
            <a:r>
              <a:rPr lang="ru-RU" sz="2700" dirty="0">
                <a:latin typeface="Arial"/>
              </a:rPr>
              <a:t>Искусственный интеллект может диагностировать заболевания полости рта с точностью 95%, согласно исследованию</a:t>
            </a:r>
            <a:r>
              <a:rPr lang="ru-RU" sz="2700" b="1" dirty="0">
                <a:latin typeface="Arial"/>
              </a:rPr>
              <a:t> Гарвардской школы стоматологической медицины.</a:t>
            </a:r>
          </a:p>
          <a:p>
            <a:pPr marL="0" marR="0" indent="0"/>
            <a:endParaRPr lang="ru-RU" sz="2700" b="1" dirty="0">
              <a:latin typeface="Arial"/>
            </a:endParaRPr>
          </a:p>
          <a:p>
            <a:pPr marL="0" marR="0" indent="0"/>
            <a:r>
              <a:rPr lang="ru-RU" sz="2700" b="1" dirty="0">
                <a:latin typeface="Arial"/>
              </a:rPr>
              <a:t>Прогнозирование успеха имплантации</a:t>
            </a:r>
          </a:p>
          <a:p>
            <a:pPr marL="0" marR="0" indent="0"/>
            <a:r>
              <a:rPr lang="ru-RU" sz="2700" dirty="0">
                <a:latin typeface="Arial"/>
              </a:rPr>
              <a:t>По данным Американской стоматологической ассоциации, использование искусственного интеллекта при планировании имплантации увеличивает шансы на успешный исход на 30%.</a:t>
            </a:r>
            <a:endParaRPr lang="en-US" sz="2800" dirty="0">
              <a:latin typeface="Tahom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8848" y="6797040"/>
            <a:ext cx="8351520" cy="602284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240"/>
              </a:spcAft>
            </a:pPr>
            <a:r>
              <a:rPr lang="ru-RU" sz="2700" b="1" dirty="0">
                <a:latin typeface="Arial"/>
              </a:rPr>
              <a:t>Анализ риска кариеса и заболеваний десен</a:t>
            </a:r>
          </a:p>
          <a:p>
            <a:pPr marL="0" marR="0" indent="0">
              <a:spcAft>
                <a:spcPts val="2240"/>
              </a:spcAft>
            </a:pPr>
            <a:r>
              <a:rPr lang="ru-RU" sz="2700" dirty="0">
                <a:latin typeface="Arial"/>
              </a:rPr>
              <a:t>Программы, такие как Overjet и Dental Monitoring, оценивают риск кариеса и пародонтита на основе анализа рентгеновских снимков и образа жизни пациента. Эти программы определяют риск развития заболеваний полости рта с точностью до 85%.</a:t>
            </a:r>
          </a:p>
          <a:p>
            <a:pPr marL="0" marR="0" indent="0">
              <a:spcAft>
                <a:spcPts val="2240"/>
              </a:spcAft>
            </a:pPr>
            <a:r>
              <a:rPr lang="ru-RU" sz="2700" b="1" dirty="0">
                <a:latin typeface="Arial"/>
              </a:rPr>
              <a:t>Персонализированные рекомендации по уходу за полостью рта</a:t>
            </a:r>
          </a:p>
          <a:p>
            <a:pPr marL="0" marR="0" indent="0">
              <a:spcAft>
                <a:spcPts val="2240"/>
              </a:spcAft>
            </a:pPr>
            <a:r>
              <a:rPr lang="ru-RU" sz="2700" dirty="0">
                <a:latin typeface="Arial"/>
              </a:rPr>
              <a:t>Ассистенты Al помогают пациентам выработать правильные навыки ухода за зубами, что снижает риск развития кариозной болезни в 2 раза.</a:t>
            </a:r>
            <a:endParaRPr lang="en-US" sz="2800" dirty="0">
              <a:latin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29048" y="6797040"/>
            <a:ext cx="6099048" cy="43647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6000"/>
              </a:lnSpc>
              <a:spcAft>
                <a:spcPts val="2240"/>
              </a:spcAft>
            </a:pPr>
            <a:r>
              <a:rPr lang="ru-RU" sz="2700" b="1" dirty="0">
                <a:latin typeface="Arial"/>
              </a:rPr>
              <a:t>Использование в 3D-моделировании </a:t>
            </a:r>
          </a:p>
          <a:p>
            <a:pPr marL="0" marR="0" indent="0">
              <a:lnSpc>
                <a:spcPct val="96000"/>
              </a:lnSpc>
              <a:spcAft>
                <a:spcPts val="2240"/>
              </a:spcAft>
            </a:pPr>
            <a:r>
              <a:rPr lang="ru-RU" sz="2700" dirty="0">
                <a:latin typeface="Arial"/>
              </a:rPr>
              <a:t>Использование искусственного интеллекта в 3D-моделировании снижает вероятность ошибок при установке имплантатов на 40%.</a:t>
            </a:r>
          </a:p>
          <a:p>
            <a:pPr marL="0" marR="0" indent="0">
              <a:lnSpc>
                <a:spcPct val="96000"/>
              </a:lnSpc>
              <a:spcAft>
                <a:spcPts val="2240"/>
              </a:spcAft>
            </a:pPr>
            <a:r>
              <a:rPr lang="ru-RU" sz="2700" b="1" dirty="0">
                <a:latin typeface="Arial"/>
              </a:rPr>
              <a:t>Скорость обработки снимков</a:t>
            </a:r>
          </a:p>
          <a:p>
            <a:pPr marL="0" marR="0" indent="0">
              <a:lnSpc>
                <a:spcPct val="96000"/>
              </a:lnSpc>
              <a:spcAft>
                <a:spcPts val="2240"/>
              </a:spcAft>
            </a:pPr>
            <a:r>
              <a:rPr lang="ru-RU" sz="2700" dirty="0">
                <a:latin typeface="Arial"/>
              </a:rPr>
              <a:t>Системы искусственного интеллекта могут анализировать рентгеновский снимок в 25 раз быстрее человека</a:t>
            </a:r>
            <a:r>
              <a:rPr lang="ru-RU" sz="2700" b="1" dirty="0">
                <a:latin typeface="Arial"/>
              </a:rPr>
              <a:t>.</a:t>
            </a:r>
            <a:endParaRPr lang="en-US" sz="2800" dirty="0">
              <a:latin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672" y="0"/>
            <a:ext cx="13673328" cy="1371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7636" y="347472"/>
            <a:ext cx="6342888" cy="17495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380"/>
              </a:spcAft>
            </a:pPr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  <a:p>
            <a:pPr marL="0" marR="0" indent="0"/>
            <a:r>
              <a:rPr lang="en-US" sz="7700" dirty="0">
                <a:latin typeface="Tahoma"/>
              </a:rPr>
              <a:t>SmartStom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340864"/>
            <a:ext cx="9198864" cy="1102766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0" indent="-450000" defTabSz="67570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75708" algn="l"/>
              </a:tabLst>
            </a:pPr>
            <a:r>
              <a:rPr lang="ru-RU" sz="3200" dirty="0">
                <a:latin typeface="Tahoma"/>
              </a:rPr>
              <a:t>Ранняя диагностика стоматологических заболеваний без использования рентгеновских снимков</a:t>
            </a:r>
          </a:p>
          <a:p>
            <a:pPr marR="0" indent="-450000" defTabSz="67570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75708" algn="l"/>
              </a:tabLst>
            </a:pPr>
            <a:r>
              <a:rPr lang="ru-RU" sz="3200" dirty="0">
                <a:latin typeface="Tahoma"/>
              </a:rPr>
              <a:t>Повышение качества стоматологического лечения</a:t>
            </a:r>
          </a:p>
          <a:p>
            <a:pPr marR="0" indent="-450000" defTabSz="67570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75708" algn="l"/>
              </a:tabLst>
            </a:pPr>
            <a:r>
              <a:rPr lang="ru-RU" sz="3200" dirty="0">
                <a:latin typeface="Tahoma"/>
              </a:rPr>
              <a:t>Снижение затрат на программно-аппаратный комплекс за счет подключения облачного веб-сервера</a:t>
            </a:r>
          </a:p>
          <a:p>
            <a:pPr marR="0" indent="-450000" defTabSz="67570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75708" algn="l"/>
              </a:tabLst>
            </a:pPr>
            <a:r>
              <a:rPr lang="ru-RU" sz="3200" dirty="0">
                <a:latin typeface="Tahoma"/>
              </a:rPr>
              <a:t>Возможность оценки результата лечения до его завершения (на экране ноутбука)</a:t>
            </a:r>
          </a:p>
          <a:p>
            <a:pPr marR="0" indent="-450000" algn="just" defTabSz="67570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75708" algn="l"/>
              </a:tabLst>
            </a:pPr>
            <a:r>
              <a:rPr lang="ru-RU" sz="3200" dirty="0">
                <a:latin typeface="Tahoma"/>
              </a:rPr>
              <a:t>Оценка состояния ранее пролеченных зубов и искусственных зубных коронок</a:t>
            </a:r>
          </a:p>
          <a:p>
            <a:pPr marL="297756" marR="0" indent="-355600" algn="just" defTabSz="675708">
              <a:lnSpc>
                <a:spcPct val="96000"/>
              </a:lnSpc>
              <a:tabLst>
                <a:tab pos="675708" algn="l"/>
              </a:tabLst>
            </a:pPr>
            <a:endParaRPr lang="ru-RU" sz="3100" dirty="0">
              <a:latin typeface="Tahoma"/>
            </a:endParaRPr>
          </a:p>
          <a:p>
            <a:pPr marL="297756" marR="0" indent="-355600" algn="just" defTabSz="675708">
              <a:lnSpc>
                <a:spcPct val="96000"/>
              </a:lnSpc>
              <a:tabLst>
                <a:tab pos="675708" algn="l"/>
              </a:tabLst>
            </a:pPr>
            <a:endParaRPr lang="en-US" sz="3100" dirty="0">
              <a:latin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52" y="5285232"/>
            <a:ext cx="20577048" cy="5355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9320" y="1673352"/>
            <a:ext cx="1691640" cy="2651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8840" y="2560320"/>
            <a:ext cx="14401800" cy="229209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4000"/>
              </a:lnSpc>
              <a:spcAft>
                <a:spcPts val="2380"/>
              </a:spcAft>
            </a:pPr>
            <a:r>
              <a:rPr lang="ru-RU" sz="5300" dirty="0">
                <a:latin typeface="Tahoma"/>
              </a:rPr>
              <a:t>Минимальный аппаратно-программный комплекс для диагностики состояния зубов</a:t>
            </a:r>
          </a:p>
          <a:p>
            <a:pPr marL="0" marR="0" indent="0">
              <a:lnSpc>
                <a:spcPct val="94000"/>
              </a:lnSpc>
              <a:spcAft>
                <a:spcPts val="2380"/>
              </a:spcAft>
            </a:pPr>
            <a:r>
              <a:rPr lang="ru-RU" sz="3100" dirty="0">
                <a:latin typeface="Tahoma"/>
              </a:rPr>
              <a:t>Цена от </a:t>
            </a:r>
            <a:r>
              <a:rPr lang="en-US" sz="3100" dirty="0">
                <a:solidFill>
                  <a:srgbClr val="0D99FF"/>
                </a:solidFill>
                <a:latin typeface="Tahoma"/>
              </a:rPr>
              <a:t>$ </a:t>
            </a:r>
            <a:r>
              <a:rPr lang="en-US" sz="2900" b="1" dirty="0">
                <a:solidFill>
                  <a:srgbClr val="0D99FF"/>
                </a:solidFill>
                <a:latin typeface="Tahoma"/>
              </a:rPr>
              <a:t>6500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8592" y="11155680"/>
            <a:ext cx="7290816" cy="124053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-RU" sz="3700" dirty="0">
                <a:latin typeface="Tahoma"/>
              </a:rPr>
              <a:t>Стоматологическая </a:t>
            </a:r>
          </a:p>
          <a:p>
            <a:pPr marL="0" marR="0" indent="0" algn="ctr"/>
            <a:r>
              <a:rPr lang="ru-RU" sz="3700" dirty="0">
                <a:latin typeface="Tahoma"/>
              </a:rPr>
              <a:t>видеокамера</a:t>
            </a:r>
            <a:endParaRPr lang="en-US" sz="3700" dirty="0">
              <a:latin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09148" y="11515344"/>
            <a:ext cx="1481328" cy="46329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-RU" sz="3700" dirty="0">
                <a:latin typeface="Tahoma"/>
              </a:rPr>
              <a:t>Ноутбук</a:t>
            </a:r>
            <a:endParaRPr lang="en-US" sz="3700" dirty="0">
              <a:latin typeface="Tahom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39616" y="11143488"/>
            <a:ext cx="5257800" cy="9448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-RU" sz="3700" dirty="0">
                <a:latin typeface="Tahoma"/>
              </a:rPr>
              <a:t>Облачный сервер с обученной нейросетью</a:t>
            </a:r>
            <a:endParaRPr lang="en-US" sz="3700" dirty="0">
              <a:latin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3644" y="1600200"/>
            <a:ext cx="22270212" cy="12344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72000"/>
              </a:lnSpc>
            </a:pPr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 </a:t>
            </a:r>
            <a:endParaRPr lang="ru-RU" sz="2300" b="1" dirty="0">
              <a:solidFill>
                <a:srgbClr val="0D99FF"/>
              </a:solidFill>
              <a:latin typeface="Tahoma"/>
            </a:endParaRPr>
          </a:p>
          <a:p>
            <a:pPr marL="0" marR="0" indent="0">
              <a:lnSpc>
                <a:spcPct val="72000"/>
              </a:lnSpc>
            </a:pPr>
            <a:endParaRPr lang="ru-RU" sz="2300" b="1" dirty="0">
              <a:solidFill>
                <a:srgbClr val="0D99FF"/>
              </a:solidFill>
              <a:latin typeface="Tahoma"/>
            </a:endParaRPr>
          </a:p>
          <a:p>
            <a:pPr marL="0" marR="0" indent="0">
              <a:lnSpc>
                <a:spcPct val="72000"/>
              </a:lnSpc>
            </a:pPr>
            <a:endParaRPr lang="ru-RU" sz="2300" b="1" dirty="0">
              <a:solidFill>
                <a:srgbClr val="0D99FF"/>
              </a:solidFill>
              <a:latin typeface="Tahoma"/>
            </a:endParaRPr>
          </a:p>
          <a:p>
            <a:pPr marL="0" marR="0" indent="0">
              <a:lnSpc>
                <a:spcPct val="72000"/>
              </a:lnSpc>
            </a:pPr>
            <a:r>
              <a:rPr lang="ru-RU" sz="3000" b="1" cap="all" dirty="0">
                <a:latin typeface="Tahoma"/>
              </a:rPr>
              <a:t>Продажи партнерам</a:t>
            </a:r>
            <a:endParaRPr lang="en-US" sz="3000" b="1" cap="all" dirty="0">
              <a:latin typeface="Tahom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8176" y="2962656"/>
            <a:ext cx="22975824" cy="102229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3780"/>
              </a:spcAft>
            </a:pPr>
            <a:r>
              <a:rPr lang="ru-RU" sz="2300" b="1" dirty="0">
                <a:latin typeface="Tahoma"/>
              </a:rPr>
              <a:t>Оборудование			Зуботехническая лаборатория «Анатомия» (г. Москва)</a:t>
            </a:r>
            <a:endParaRPr lang="en-US" sz="2300" b="1" dirty="0">
              <a:latin typeface="Tahoma"/>
            </a:endParaRPr>
          </a:p>
          <a:p>
            <a:pPr>
              <a:spcAft>
                <a:spcPts val="3780"/>
              </a:spcAft>
            </a:pPr>
            <a:endParaRPr lang="ru-RU" sz="2300" b="1" dirty="0">
              <a:latin typeface="Tahoma"/>
            </a:endParaRPr>
          </a:p>
          <a:p>
            <a:pPr>
              <a:spcAft>
                <a:spcPts val="3780"/>
              </a:spcAft>
            </a:pPr>
            <a:endParaRPr lang="ru-RU" sz="2300" b="1" dirty="0">
              <a:latin typeface="Tahoma"/>
            </a:endParaRPr>
          </a:p>
          <a:p>
            <a:pPr>
              <a:spcAft>
                <a:spcPts val="3780"/>
              </a:spcAft>
            </a:pPr>
            <a:endParaRPr lang="ru-RU" sz="2300" b="1" dirty="0">
              <a:latin typeface="Tahoma"/>
            </a:endParaRPr>
          </a:p>
          <a:p>
            <a:pPr>
              <a:spcAft>
                <a:spcPts val="3780"/>
              </a:spcAft>
            </a:pPr>
            <a:endParaRPr lang="ru-RU" sz="2300" b="1" dirty="0">
              <a:latin typeface="Tahoma"/>
            </a:endParaRPr>
          </a:p>
          <a:p>
            <a:pPr>
              <a:spcAft>
                <a:spcPts val="3780"/>
              </a:spcAft>
            </a:pPr>
            <a:r>
              <a:rPr lang="ru-RU" sz="2300" b="1" dirty="0">
                <a:latin typeface="Tahoma"/>
              </a:rPr>
              <a:t>Программное обеспечение	Стоматология «Галерея Улыбки» (г. Тамбов)</a:t>
            </a:r>
            <a:endParaRPr lang="en-US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r>
              <a:rPr lang="ru-RU" sz="2300" b="1" dirty="0">
                <a:latin typeface="Tahoma"/>
              </a:rPr>
              <a:t>Обучение и консультации	Зуботехническая лаборатория «Зебра» (г. Тамбов)</a:t>
            </a:r>
            <a:endParaRPr lang="en-US" sz="2300" b="1" dirty="0">
              <a:latin typeface="Tahoma"/>
            </a:endParaRPr>
          </a:p>
          <a:p>
            <a:pPr marL="0" marR="0" indent="0"/>
            <a:endParaRPr lang="en-US" sz="2300" b="1" dirty="0">
              <a:latin typeface="Tahom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AB2A5D-A2C0-4D9C-9D74-29D84A17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970" y="782259"/>
            <a:ext cx="7274091" cy="4104762"/>
          </a:xfrm>
          <a:prstGeom prst="rect">
            <a:avLst/>
          </a:prstGeom>
        </p:spPr>
      </p:pic>
      <p:pic>
        <p:nvPicPr>
          <p:cNvPr id="1026" name="Picture 2" descr="Фотография">
            <a:extLst>
              <a:ext uri="{FF2B5EF4-FFF2-40B4-BE49-F238E27FC236}">
                <a16:creationId xmlns:a16="http://schemas.microsoft.com/office/drawing/2014/main" id="{16D60DF7-C9FB-4664-BB38-CAF9E655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968" y="5260848"/>
            <a:ext cx="7274093" cy="38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E88CE0-4307-4A66-A0A5-C077E0A8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970" y="9820209"/>
            <a:ext cx="7274094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9CD0F4-E7FF-4A34-A99A-287458CC10CB}"/>
              </a:ext>
            </a:extLst>
          </p:cNvPr>
          <p:cNvSpPr txBox="1"/>
          <p:nvPr/>
        </p:nvSpPr>
        <p:spPr>
          <a:xfrm>
            <a:off x="17696635" y="1033250"/>
            <a:ext cx="4076757" cy="2174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>
              <a:spcAft>
                <a:spcPts val="3780"/>
              </a:spcAft>
            </a:pPr>
            <a:r>
              <a:rPr lang="ru-RU" sz="2400" b="1" dirty="0">
                <a:solidFill>
                  <a:srgbClr val="002060"/>
                </a:solidFill>
                <a:latin typeface="Tahoma"/>
              </a:rPr>
              <a:t>«Анатомия» (г. Москва)</a:t>
            </a:r>
            <a:endParaRPr lang="en-US" sz="2400" b="1" dirty="0">
              <a:solidFill>
                <a:srgbClr val="002060"/>
              </a:solidFill>
              <a:latin typeface="Tahoma"/>
            </a:endParaRPr>
          </a:p>
          <a:p>
            <a:pPr>
              <a:spcAft>
                <a:spcPts val="3780"/>
              </a:spcAft>
            </a:pPr>
            <a:endParaRPr lang="ru-RU" sz="2400" b="1" dirty="0">
              <a:solidFill>
                <a:srgbClr val="002060"/>
              </a:solidFill>
              <a:latin typeface="Tahoma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AC2E4-491C-41DB-BC16-E1DBAF0B079B}"/>
              </a:ext>
            </a:extLst>
          </p:cNvPr>
          <p:cNvSpPr txBox="1"/>
          <p:nvPr/>
        </p:nvSpPr>
        <p:spPr>
          <a:xfrm>
            <a:off x="16642080" y="5599806"/>
            <a:ext cx="5149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ahoma"/>
              </a:rPr>
              <a:t>«Галерея Улыбки» (г. Тамбов)</a:t>
            </a:r>
            <a:endParaRPr lang="en-US" sz="2400" b="1" dirty="0">
              <a:solidFill>
                <a:srgbClr val="002060"/>
              </a:solidFill>
              <a:latin typeface="Tahoma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27241-F1E3-486D-BD84-3F31E6CF7A53}"/>
              </a:ext>
            </a:extLst>
          </p:cNvPr>
          <p:cNvSpPr txBox="1"/>
          <p:nvPr/>
        </p:nvSpPr>
        <p:spPr>
          <a:xfrm>
            <a:off x="17318736" y="10369296"/>
            <a:ext cx="5226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ahoma"/>
              </a:rPr>
              <a:t>Зуботехническая лаборатория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ahoma"/>
              </a:rPr>
              <a:t>«Зебра» (г. Тамбов)</a:t>
            </a:r>
            <a:endParaRPr lang="en-US" sz="2400" b="1" dirty="0">
              <a:solidFill>
                <a:srgbClr val="002060"/>
              </a:solidFill>
              <a:latin typeface="Tahoma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9320" y="1673352"/>
            <a:ext cx="1691640" cy="2651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3048" y="10241280"/>
            <a:ext cx="3977640" cy="61874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 defTabSz="9750552">
              <a:tabLst>
                <a:tab pos="9750552" algn="l"/>
              </a:tabLst>
            </a:pPr>
            <a:r>
              <a:rPr lang="ru-RU" sz="5600" cap="all" dirty="0">
                <a:latin typeface="Arial"/>
              </a:rPr>
              <a:t>Клиентов</a:t>
            </a:r>
            <a:r>
              <a:rPr lang="en-US" sz="5600" dirty="0">
                <a:latin typeface="Arial"/>
              </a:rPr>
              <a:t>	</a:t>
            </a:r>
            <a:endParaRPr lang="en-US" sz="5600" cap="all" dirty="0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6AC1E7-41EB-4BFF-8EB3-44F36152F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2809875"/>
            <a:ext cx="18602325" cy="7431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D3E081-E7AC-48BE-8D15-E514804F1EA0}"/>
              </a:ext>
            </a:extLst>
          </p:cNvPr>
          <p:cNvSpPr txBox="1"/>
          <p:nvPr/>
        </p:nvSpPr>
        <p:spPr>
          <a:xfrm>
            <a:off x="11850624" y="10241280"/>
            <a:ext cx="6433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600" cap="all" dirty="0">
                <a:latin typeface="Arial"/>
              </a:rPr>
              <a:t>Пользователей</a:t>
            </a:r>
            <a:endParaRPr lang="ru-RU" sz="5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656" y="780288"/>
            <a:ext cx="1783080" cy="2895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4BACC6"/>
                </a:solidFill>
                <a:latin typeface="Tahoma"/>
              </a:rPr>
              <a:t>@SmartStom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7680" y="1325342"/>
            <a:ext cx="13575792" cy="16276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153416">
              <a:spcAft>
                <a:spcPts val="2870"/>
              </a:spcAft>
            </a:pPr>
            <a:r>
              <a:rPr lang="ru-RU" sz="5600" cap="all" dirty="0">
                <a:latin typeface="Arial"/>
              </a:rPr>
              <a:t>Кейсы использования продукта</a:t>
            </a:r>
          </a:p>
          <a:p>
            <a:pPr marL="0" marR="0" indent="153416">
              <a:spcAft>
                <a:spcPts val="2870"/>
              </a:spcAft>
            </a:pPr>
            <a:r>
              <a:rPr lang="ru-RU" sz="2300" b="1" dirty="0">
                <a:latin typeface="Tahoma"/>
              </a:rPr>
              <a:t>Галерея улыбки</a:t>
            </a:r>
            <a:endParaRPr lang="en-US" sz="2300" b="1" dirty="0">
              <a:latin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136" y="3208467"/>
            <a:ext cx="14709648" cy="992644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 defTabSz="304800">
              <a:tabLst>
                <a:tab pos="304800" algn="l"/>
              </a:tabLst>
            </a:pPr>
            <a:r>
              <a:rPr lang="en-US" sz="3200" b="1" dirty="0">
                <a:latin typeface="Tahoma"/>
              </a:rPr>
              <a:t>•	</a:t>
            </a:r>
            <a:r>
              <a:rPr lang="ru-RU" sz="3200" b="1" dirty="0">
                <a:latin typeface="Tahoma"/>
              </a:rPr>
              <a:t>Тестирование нейронной сети</a:t>
            </a:r>
          </a:p>
          <a:p>
            <a:pPr marL="0" marR="0" indent="0" defTabSz="304800">
              <a:tabLst>
                <a:tab pos="304800" algn="l"/>
              </a:tabLst>
            </a:pPr>
            <a:endParaRPr lang="ru-RU" sz="3200" dirty="0">
              <a:latin typeface="Tahoma"/>
            </a:endParaRPr>
          </a:p>
          <a:p>
            <a:pPr defTabSz="304800">
              <a:tabLst>
                <a:tab pos="304800" algn="l"/>
              </a:tabLst>
            </a:pPr>
            <a:r>
              <a:rPr lang="ru-RU" sz="3200" dirty="0">
                <a:latin typeface="Tahoma"/>
              </a:rPr>
              <a:t>Стоматология «Галерея Улыбки» (г. Тамбов)</a:t>
            </a:r>
          </a:p>
          <a:p>
            <a:pPr defTabSz="304800">
              <a:tabLst>
                <a:tab pos="304800" algn="l"/>
              </a:tabLst>
            </a:pPr>
            <a:endParaRPr lang="ru-RU" sz="3200" dirty="0">
              <a:latin typeface="Tahoma"/>
            </a:endParaRPr>
          </a:p>
          <a:p>
            <a:pPr defTabSz="304800">
              <a:tabLst>
                <a:tab pos="304800" algn="l"/>
              </a:tabLst>
            </a:pPr>
            <a:endParaRPr lang="ru-RU" sz="3200" b="1" dirty="0">
              <a:latin typeface="Tahoma"/>
            </a:endParaRPr>
          </a:p>
          <a:p>
            <a:pPr defTabSz="304800">
              <a:tabLst>
                <a:tab pos="304800" algn="l"/>
              </a:tabLst>
            </a:pPr>
            <a:endParaRPr lang="en-US" sz="3200" b="1" dirty="0">
              <a:latin typeface="Tahoma"/>
            </a:endParaRPr>
          </a:p>
          <a:p>
            <a:pPr marL="0" marR="0" indent="0" defTabSz="304800">
              <a:tabLst>
                <a:tab pos="304800" algn="l"/>
              </a:tabLst>
            </a:pPr>
            <a:endParaRPr lang="en-US" sz="3200" dirty="0">
              <a:latin typeface="Tahoma"/>
            </a:endParaRPr>
          </a:p>
          <a:p>
            <a:pPr marL="0" marR="0" indent="0" defTabSz="304800">
              <a:lnSpc>
                <a:spcPct val="95000"/>
              </a:lnSpc>
              <a:tabLst>
                <a:tab pos="304800" algn="l"/>
              </a:tabLst>
            </a:pPr>
            <a:r>
              <a:rPr lang="en-US" sz="3200" dirty="0">
                <a:latin typeface="Tahoma"/>
              </a:rPr>
              <a:t>•	</a:t>
            </a:r>
            <a:r>
              <a:rPr lang="ru-RU" sz="3200" b="1" dirty="0">
                <a:latin typeface="Tahoma"/>
              </a:rPr>
              <a:t>Тестирование программного обеспечения</a:t>
            </a:r>
          </a:p>
          <a:p>
            <a:pPr marL="0" marR="0" indent="0" defTabSz="304800">
              <a:lnSpc>
                <a:spcPct val="95000"/>
              </a:lnSpc>
              <a:tabLst>
                <a:tab pos="304800" algn="l"/>
              </a:tabLst>
            </a:pPr>
            <a:endParaRPr lang="ru-RU" sz="3200" dirty="0">
              <a:latin typeface="Tahoma"/>
            </a:endParaRPr>
          </a:p>
          <a:p>
            <a:pPr defTabSz="304800">
              <a:lnSpc>
                <a:spcPct val="95000"/>
              </a:lnSpc>
              <a:tabLst>
                <a:tab pos="304800" algn="l"/>
              </a:tabLst>
            </a:pPr>
            <a:r>
              <a:rPr lang="ru-RU" sz="3200" dirty="0">
                <a:latin typeface="Tahoma"/>
              </a:rPr>
              <a:t>Зуботехническая лаборатория «Анатомия» (г. Москва)</a:t>
            </a:r>
          </a:p>
          <a:p>
            <a:pPr defTabSz="304800">
              <a:lnSpc>
                <a:spcPct val="95000"/>
              </a:lnSpc>
              <a:tabLst>
                <a:tab pos="304800" algn="l"/>
              </a:tabLst>
            </a:pPr>
            <a:endParaRPr lang="ru-RU" sz="3200" b="1" dirty="0">
              <a:latin typeface="Tahoma"/>
            </a:endParaRPr>
          </a:p>
          <a:p>
            <a:pPr defTabSz="304800">
              <a:lnSpc>
                <a:spcPct val="95000"/>
              </a:lnSpc>
              <a:tabLst>
                <a:tab pos="304800" algn="l"/>
              </a:tabLst>
            </a:pPr>
            <a:endParaRPr lang="ru-RU" sz="3200" b="1" dirty="0">
              <a:latin typeface="Tahoma"/>
            </a:endParaRPr>
          </a:p>
          <a:p>
            <a:pPr defTabSz="304800">
              <a:lnSpc>
                <a:spcPct val="95000"/>
              </a:lnSpc>
              <a:tabLst>
                <a:tab pos="304800" algn="l"/>
              </a:tabLst>
            </a:pPr>
            <a:endParaRPr lang="ru-RU" sz="3200" b="1" dirty="0">
              <a:latin typeface="Tahoma"/>
            </a:endParaRPr>
          </a:p>
          <a:p>
            <a:pPr defTabSz="304800">
              <a:lnSpc>
                <a:spcPct val="95000"/>
              </a:lnSpc>
              <a:tabLst>
                <a:tab pos="304800" algn="l"/>
              </a:tabLst>
            </a:pPr>
            <a:endParaRPr lang="ru-RU" sz="3200" b="1" dirty="0">
              <a:latin typeface="Tahoma"/>
            </a:endParaRPr>
          </a:p>
          <a:p>
            <a:pPr defTabSz="304800">
              <a:lnSpc>
                <a:spcPct val="95000"/>
              </a:lnSpc>
              <a:tabLst>
                <a:tab pos="304800" algn="l"/>
              </a:tabLst>
            </a:pPr>
            <a:endParaRPr lang="ru-RU" sz="3200" b="1" dirty="0">
              <a:latin typeface="Tahoma"/>
            </a:endParaRPr>
          </a:p>
          <a:p>
            <a:pPr defTabSz="304800">
              <a:lnSpc>
                <a:spcPct val="95000"/>
              </a:lnSpc>
              <a:tabLst>
                <a:tab pos="304800" algn="l"/>
              </a:tabLst>
            </a:pPr>
            <a:endParaRPr lang="ru-RU" sz="3200" b="1" dirty="0">
              <a:latin typeface="Tahoma"/>
            </a:endParaRPr>
          </a:p>
          <a:p>
            <a:pPr defTabSz="304800">
              <a:lnSpc>
                <a:spcPct val="95000"/>
              </a:lnSpc>
              <a:tabLst>
                <a:tab pos="304800" algn="l"/>
              </a:tabLst>
            </a:pPr>
            <a:endParaRPr lang="en-US" sz="3200" b="1" dirty="0">
              <a:latin typeface="Tahoma"/>
            </a:endParaRPr>
          </a:p>
          <a:p>
            <a:pPr marL="0" marR="0" indent="0" defTabSz="304800">
              <a:lnSpc>
                <a:spcPct val="95000"/>
              </a:lnSpc>
              <a:tabLst>
                <a:tab pos="304800" algn="l"/>
              </a:tabLst>
            </a:pPr>
            <a:endParaRPr lang="en-US" sz="3200" dirty="0">
              <a:latin typeface="Tahoma"/>
            </a:endParaRPr>
          </a:p>
          <a:p>
            <a:pPr marL="0" marR="0" indent="0" defTabSz="304800">
              <a:lnSpc>
                <a:spcPct val="95000"/>
              </a:lnSpc>
              <a:tabLst>
                <a:tab pos="304800" algn="l"/>
              </a:tabLst>
            </a:pPr>
            <a:r>
              <a:rPr lang="en-US" sz="3200" dirty="0">
                <a:latin typeface="Tahoma"/>
              </a:rPr>
              <a:t>•	</a:t>
            </a:r>
            <a:r>
              <a:rPr lang="ru-RU" sz="3200" b="1" dirty="0">
                <a:latin typeface="Tahoma"/>
              </a:rPr>
              <a:t>Тестирование аппаратного обеспечения</a:t>
            </a:r>
          </a:p>
          <a:p>
            <a:pPr marL="0" marR="0" indent="0" defTabSz="304800">
              <a:lnSpc>
                <a:spcPct val="95000"/>
              </a:lnSpc>
              <a:tabLst>
                <a:tab pos="304800" algn="l"/>
              </a:tabLst>
            </a:pPr>
            <a:endParaRPr lang="ru-RU" sz="3200" dirty="0">
              <a:latin typeface="Tahoma"/>
            </a:endParaRPr>
          </a:p>
          <a:p>
            <a:pPr defTabSz="304800">
              <a:lnSpc>
                <a:spcPct val="95000"/>
              </a:lnSpc>
              <a:tabLst>
                <a:tab pos="304800" algn="l"/>
              </a:tabLst>
            </a:pPr>
            <a:r>
              <a:rPr lang="ru-RU" sz="3200" dirty="0">
                <a:latin typeface="Tahoma"/>
              </a:rPr>
              <a:t>Зуботехническая лаборатория «Зебра» (г. Тамбов)</a:t>
            </a:r>
            <a:endParaRPr lang="en-US" sz="3200" dirty="0">
              <a:latin typeface="Tahoma"/>
            </a:endParaRPr>
          </a:p>
          <a:p>
            <a:pPr marL="0" marR="0" indent="0" defTabSz="304800">
              <a:lnSpc>
                <a:spcPct val="95000"/>
              </a:lnSpc>
              <a:tabLst>
                <a:tab pos="304800" algn="l"/>
              </a:tabLst>
            </a:pPr>
            <a:endParaRPr lang="en-US" sz="2500" dirty="0">
              <a:latin typeface="Tahom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E30B1F-C77F-483B-AA00-90B32F579B59}"/>
              </a:ext>
            </a:extLst>
          </p:cNvPr>
          <p:cNvSpPr/>
          <p:nvPr/>
        </p:nvSpPr>
        <p:spPr>
          <a:xfrm>
            <a:off x="707136" y="5260848"/>
            <a:ext cx="22975824" cy="645566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spcAft>
                <a:spcPts val="3780"/>
              </a:spcAft>
            </a:pPr>
            <a:endParaRPr lang="ru-RU" sz="2300" b="1" dirty="0">
              <a:latin typeface="Tahoma"/>
            </a:endParaRPr>
          </a:p>
          <a:p>
            <a:pPr>
              <a:spcAft>
                <a:spcPts val="3780"/>
              </a:spcAft>
            </a:pPr>
            <a:endParaRPr lang="ru-RU" sz="2300" b="1" dirty="0">
              <a:latin typeface="Tahoma"/>
            </a:endParaRPr>
          </a:p>
          <a:p>
            <a:pPr>
              <a:spcAft>
                <a:spcPts val="3780"/>
              </a:spcAft>
            </a:pPr>
            <a:endParaRPr lang="ru-RU" sz="2300" b="1" dirty="0">
              <a:latin typeface="Tahoma"/>
            </a:endParaRPr>
          </a:p>
          <a:p>
            <a:pPr>
              <a:spcAft>
                <a:spcPts val="3780"/>
              </a:spcAft>
            </a:pPr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endParaRPr lang="ru-RU" sz="2300" b="1" dirty="0">
              <a:latin typeface="Tahoma"/>
            </a:endParaRPr>
          </a:p>
          <a:p>
            <a:r>
              <a:rPr lang="ru-RU" sz="2300" b="1" dirty="0">
                <a:latin typeface="Tahoma"/>
              </a:rPr>
              <a:t>	</a:t>
            </a:r>
            <a:endParaRPr lang="en-US" sz="2300" b="1" dirty="0">
              <a:latin typeface="Tahom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F5970D-C2A4-4F33-AFFA-D3A40E8D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512" y="5025075"/>
            <a:ext cx="7274091" cy="4104762"/>
          </a:xfrm>
          <a:prstGeom prst="rect">
            <a:avLst/>
          </a:prstGeom>
        </p:spPr>
      </p:pic>
      <p:pic>
        <p:nvPicPr>
          <p:cNvPr id="7" name="Picture 2" descr="Фотография">
            <a:extLst>
              <a:ext uri="{FF2B5EF4-FFF2-40B4-BE49-F238E27FC236}">
                <a16:creationId xmlns:a16="http://schemas.microsoft.com/office/drawing/2014/main" id="{6F5EB7F3-3518-43B9-99B9-0A17EEF20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512" y="903194"/>
            <a:ext cx="7274093" cy="38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7E5CEB5-C831-4FB5-8BBC-91A1ED07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512" y="9820209"/>
            <a:ext cx="7274091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0552" y="812292"/>
            <a:ext cx="1691640" cy="2651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 b="1" dirty="0">
                <a:solidFill>
                  <a:srgbClr val="0D99FF"/>
                </a:solidFill>
                <a:latin typeface="Tahoma"/>
              </a:rPr>
              <a:t>SmartStom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240" y="1790700"/>
            <a:ext cx="23591520" cy="116326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820"/>
              </a:spcAft>
            </a:pPr>
            <a:r>
              <a:rPr lang="ru-RU" sz="4900" b="1" dirty="0">
                <a:latin typeface="Arial"/>
              </a:rPr>
              <a:t>СТОМАТОЛОГИЧЕСКИЙ РЫНОК В МЕДИЦИНЕ</a:t>
            </a:r>
          </a:p>
          <a:p>
            <a:pPr marL="0" marR="0" indent="0">
              <a:spcAft>
                <a:spcPts val="182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Прогнозируется, что стоматологический рынок вырастет с 472,25 млрд долларов до 733,39 млрд долларов в период с 2025 по 2034 год, при этом CAGR превысит 4,5%. Ожидается, что в 2025 году выручка отрасли составит 491,38 млрд долларов.</a:t>
            </a:r>
          </a:p>
          <a:p>
            <a:pPr marL="0" marR="0" indent="0">
              <a:spcAft>
                <a:spcPts val="182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Факторы, стимулирующие рост рынка:</a:t>
            </a:r>
          </a:p>
          <a:p>
            <a:pPr marL="0" marR="0" indent="0">
              <a:spcAft>
                <a:spcPts val="182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Растущий спрос на стоматологические услуги. Осведомленность общественности о здоровье полости рта и важности регулярных стоматологических осмотров является движущей силой спроса.</a:t>
            </a:r>
          </a:p>
          <a:p>
            <a:pPr marL="0" marR="0" indent="0">
              <a:spcAft>
                <a:spcPts val="182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Развитие инновационных технологий. Например, использование цифровой стоматологии и 3D-печати, которые повышают эффективность и качество лечения.</a:t>
            </a:r>
          </a:p>
          <a:p>
            <a:pPr marL="0" marR="0" indent="0">
              <a:spcAft>
                <a:spcPts val="182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Популяризация стоматологического туризма. Жители развитых стран ищут стоматологические процедуры из-за рубежа, где цены ниже.</a:t>
            </a:r>
          </a:p>
          <a:p>
            <a:pPr marL="0" marR="0" indent="0">
              <a:spcAft>
                <a:spcPts val="182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Однако существуют также проблемы, которые могут препятствовать росту рынка, такие как высокая стоимость стоматологических процедур и отсутствие доступа к услугам в некоторых регионах.</a:t>
            </a:r>
          </a:p>
          <a:p>
            <a:pPr marL="0" marR="0" indent="0">
              <a:spcAft>
                <a:spcPts val="182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Прогнозы развития рынков стоматологических услуг в странах мира:</a:t>
            </a:r>
          </a:p>
          <a:p>
            <a:pPr marL="0" marR="0" indent="0">
              <a:spcAft>
                <a:spcPts val="182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США.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Ожидается, что стоматологический рынок США будет расти с CAGR 16,7% с 2024 по 2032 год. Этому способствует распространенность стоматологических расстройств, доступ к передовым технологиям управления запасами и рост расходов на стоматологическую помощь.</a:t>
            </a:r>
          </a:p>
          <a:p>
            <a:pPr marL="0" marR="0" indent="0">
              <a:spcAft>
                <a:spcPts val="182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Китай.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стоматологических устройств в Китае переживает быстрый рост. Этому способствуют старение населения, повышение осведомленности о здоровье полости рта и достижения в области стоматологических технологий. Потребители все чаще предпочитают профилактическую гигиену полости рта.</a:t>
            </a:r>
          </a:p>
          <a:p>
            <a:pPr marL="0" marR="0" indent="0">
              <a:spcAft>
                <a:spcPts val="182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Германия.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стоматологических устройств в Германии переживает значительный рост. Этому способствуют достижения в области технологий, повышение осведомленности о здоровье зубов и спрос на инновационные варианты лечения. Потребители все чаще предпочитают эстетическую стоматологию и профилактический уход.</a:t>
            </a:r>
          </a:p>
          <a:p>
            <a:pPr marL="0" marR="0" indent="0">
              <a:spcAft>
                <a:spcPts val="182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Европа.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организации стоматологических услуг в Европе хорошо развит. Такие страны, как Великобритания, Германия и Франция, лидируют в предоставлении комплексной стоматологической помощи пациентам. Ожидается, что рынки будут расти из-за растущей распространенности стоматологических заболеваний и увеличения расходов на здравоохранение со стороны правительства и частного сектора.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1610</Words>
  <Application>Microsoft Office PowerPoint</Application>
  <PresentationFormat>Произвольный</PresentationFormat>
  <Paragraphs>194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Andrey</dc:creator>
  <cp:lastModifiedBy>Andrey Andrey</cp:lastModifiedBy>
  <cp:revision>66</cp:revision>
  <dcterms:modified xsi:type="dcterms:W3CDTF">2026-04-21T18:43:30Z</dcterms:modified>
</cp:coreProperties>
</file>