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60" r:id="rId4"/>
    <p:sldId id="262" r:id="rId5"/>
    <p:sldId id="475" r:id="rId6"/>
    <p:sldId id="263" r:id="rId7"/>
    <p:sldId id="264" r:id="rId8"/>
    <p:sldId id="266" r:id="rId9"/>
    <p:sldId id="474" r:id="rId10"/>
    <p:sldId id="47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53"/>
    <p:restoredTop sz="95859"/>
  </p:normalViewPr>
  <p:slideViewPr>
    <p:cSldViewPr snapToGrid="0">
      <p:cViewPr varScale="1">
        <p:scale>
          <a:sx n="115" d="100"/>
          <a:sy n="115" d="100"/>
        </p:scale>
        <p:origin x="156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16F78B-D05B-1944-9F2D-51C7AF3A1D5F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EB6B61-3783-A941-AC9C-84F9EFAD2B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17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0" name="Google Shape;20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 нас есть план развития до 2023 года. Так или иначе мы его выполним.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5AA4B2-57AE-B741-B44C-ECAAE8562C5E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39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70F694-7D74-8DB5-60F3-9F1D6544AB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0804D3C-6F5D-3D6C-0CE9-249E9C5BBD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4A2869-B9DF-46F0-1A05-434AEE54F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9220-334C-A544-89F3-2326DFB31041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8A312A-C4FC-D1DA-E564-54F6FBC7F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9A3AAE-D7EB-4B59-BE23-D969A4CBF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3127-B7F6-6B4C-966B-44F1B2EF36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135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C4CC8D-02D9-9A11-1AF1-BFDEA3803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182618-9195-F6A6-1912-FAD6CC2116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ABBE1F-3D57-992A-5FD6-51EA78670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9220-334C-A544-89F3-2326DFB31041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3E6F5E-420F-89E1-24D0-10A2FE051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4A0A6C-AB38-8D58-1A2A-86CB048D7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3127-B7F6-6B4C-966B-44F1B2EF36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755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13BF6C-105B-3505-F1C6-444007699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F652ED-5C7D-89FB-8434-69AAAEC83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7F8FC9-1A18-9997-EC94-81528D8B6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9220-334C-A544-89F3-2326DFB31041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B863F8-65E3-6305-19E0-EB9BA6CF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BA81FC-5F10-8603-2D25-51D284904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3127-B7F6-6B4C-966B-44F1B2EF36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97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E053B1-F8DA-A63F-4BA5-006D939F0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4A861C-B342-8E07-8CD3-C3B15F7B1D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0A48B32-73FC-2DEA-E808-FF0E4C4D78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A72EA0C-AEA6-F61A-1DEB-1C71BE2E8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9220-334C-A544-89F3-2326DFB31041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D92043-E7AA-1756-3366-79516826C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16B412-BEEF-0705-71A8-61D9FE95B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3127-B7F6-6B4C-966B-44F1B2EF36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65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5D6569-BFB8-2660-5826-BAF71976E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A3E385-45D2-EBDA-C6E9-8E95A8B20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2104C9B-9837-167C-CBF9-4DBB6D0FD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20A8BFC-B9FC-6C29-FCED-7634A0FA18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0C7866F-ECA2-1867-2083-6726AE910E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D12BFEF-ED25-3213-2B24-9D89CE357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9220-334C-A544-89F3-2326DFB31041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FC561ED-8D16-7A3E-E5DD-2BCC39B2A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5E1F8C5-9C96-B5AE-957E-291092A05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3127-B7F6-6B4C-966B-44F1B2EF36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539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1C8B7F-0DF5-FA80-480F-D6AABF601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2FA50E7-DC11-7DB4-EDB8-00411719C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9220-334C-A544-89F3-2326DFB31041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38819CD-4177-316B-AACC-AC94E5863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4080F06-B9C9-BF33-F758-F64F12D71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3127-B7F6-6B4C-966B-44F1B2EF36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98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23D24F9-CE4E-EF96-F6C5-496E2C823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9220-334C-A544-89F3-2326DFB31041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2A540F9-5F9E-3643-9880-C9390D598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0E0420-23D3-DE6E-C09B-04E8B25B4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3127-B7F6-6B4C-966B-44F1B2EF36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442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160530-8D90-0E00-8136-536AB73E9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521F32-98E6-3369-9BC6-A2555DA59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7EBCD98-5FA8-4F72-3EB4-17F517690A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66B9B3-54FE-33D4-51DB-7B550D882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9220-334C-A544-89F3-2326DFB31041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83F495-2960-474D-20D7-34F1FE5D0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6691DDC-E2D6-9625-1F92-7B95BCF06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3127-B7F6-6B4C-966B-44F1B2EF36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768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7ECFD5-8E38-19DB-1ACF-DE1670B0C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50CCE29-33C4-4BA3-2065-2D6131F0DE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7279872-6484-F23F-0E44-BE6D82FB2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0A5578-6BDF-C241-00F8-7C0566F5A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9220-334C-A544-89F3-2326DFB31041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9B7DF3-CBA8-569E-91DB-453A9FB05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9F915D-EC51-8489-8C6D-71ACB0F17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3127-B7F6-6B4C-966B-44F1B2EF36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102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77424F-A6B8-CAAC-0597-5B24AF3F4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9F3CF60-0FDF-1CE6-F117-4CDA89AFB3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471346-69D6-B5D9-1C12-E260297A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9220-334C-A544-89F3-2326DFB31041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F9674D-97D6-4251-2538-418738CE4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01AD29-37B0-E1B7-3B88-FBC6B5BE7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3127-B7F6-6B4C-966B-44F1B2EF36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738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F1A5B35-6445-E542-ADAA-01DF1C8A5E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203FF4C-2C33-F368-080A-5A2507BED3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2479CE-A3D9-A298-7741-3C64656CA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9220-334C-A544-89F3-2326DFB31041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593292-D8B2-FDA7-730E-36E478C6F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87A2A3-971F-7345-E8F0-91DB06BEB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3127-B7F6-6B4C-966B-44F1B2EF36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7758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320549"/>
            <a:ext cx="10363200" cy="1304896"/>
          </a:xfrm>
        </p:spPr>
        <p:txBody>
          <a:bodyPr anchor="b">
            <a:normAutofit/>
          </a:bodyPr>
          <a:lstStyle>
            <a:lvl1pPr>
              <a:defRPr sz="240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25451"/>
            <a:ext cx="10363200" cy="739679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baseline="0">
                <a:solidFill>
                  <a:srgbClr val="595959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825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C38914-DAD1-D72D-412C-1AE8F38FB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2747CE-7CBC-DF0A-88FE-3D21E2BED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0F8B61-D501-1D36-9F74-51D832C347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79220-334C-A544-89F3-2326DFB31041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FEAE48-13C1-310F-1FA1-CB682F977D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C97976-D336-F511-87D7-E40A1F44CF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43127-B7F6-6B4C-966B-44F1B2EF36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820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595" y="1083115"/>
            <a:ext cx="8967206" cy="491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6065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95;gf0e9a0948b_0_1">
            <a:extLst>
              <a:ext uri="{FF2B5EF4-FFF2-40B4-BE49-F238E27FC236}">
                <a16:creationId xmlns:a16="http://schemas.microsoft.com/office/drawing/2014/main" id="{B4CF41C1-2C1A-73C5-4514-00B59C1BB118}"/>
              </a:ext>
            </a:extLst>
          </p:cNvPr>
          <p:cNvSpPr/>
          <p:nvPr/>
        </p:nvSpPr>
        <p:spPr>
          <a:xfrm>
            <a:off x="492370" y="283796"/>
            <a:ext cx="11123368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76200" lvl="0" algn="ctr">
              <a:lnSpc>
                <a:spcPct val="90000"/>
              </a:lnSpc>
              <a:spcBef>
                <a:spcPct val="0"/>
              </a:spcBef>
              <a:buSzPts val="2000"/>
            </a:pPr>
            <a:r>
              <a:rPr lang="ru-RU" sz="5400" b="1" dirty="0" smtClean="0">
                <a:latin typeface="+mj-lt"/>
                <a:ea typeface="+mj-ea"/>
                <a:cs typeface="+mj-cs"/>
              </a:rPr>
              <a:t>Проблема</a:t>
            </a:r>
            <a:endParaRPr sz="5400" b="1" dirty="0">
              <a:latin typeface="+mj-lt"/>
              <a:ea typeface="+mj-ea"/>
              <a:cs typeface="+mj-cs"/>
            </a:endParaRPr>
          </a:p>
        </p:txBody>
      </p:sp>
      <p:sp>
        <p:nvSpPr>
          <p:cNvPr id="4" name="Google Shape;197;gf0e9a0948b_0_1">
            <a:extLst>
              <a:ext uri="{FF2B5EF4-FFF2-40B4-BE49-F238E27FC236}">
                <a16:creationId xmlns:a16="http://schemas.microsoft.com/office/drawing/2014/main" id="{0AAEA190-B025-1C5D-4628-9C6D5FF508DD}"/>
              </a:ext>
            </a:extLst>
          </p:cNvPr>
          <p:cNvSpPr/>
          <p:nvPr/>
        </p:nvSpPr>
        <p:spPr>
          <a:xfrm>
            <a:off x="968995" y="1104721"/>
            <a:ext cx="10387012" cy="1403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buSzPts val="1800"/>
            </a:pPr>
            <a:r>
              <a:rPr lang="ru-RU" b="1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Отсутствие поддержки:</a:t>
            </a:r>
            <a:r>
              <a:rPr lang="ru-RU" b="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Некоторые </a:t>
            </a:r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потенциально </a:t>
            </a:r>
            <a:r>
              <a:rPr lang="ru-RU" b="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интересные </a:t>
            </a:r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проекты могут оставаться нереализованными из-за отсутствия поддержки со стороны традиционных финансовых источников</a:t>
            </a:r>
            <a:r>
              <a:rPr lang="ru-RU" b="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  <a:buSzPts val="1800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SzPts val="1800"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SzPts val="1800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SzPts val="1800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аудитория: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Люди, ищущие финансирование для своих идей.</a:t>
            </a:r>
          </a:p>
          <a:p>
            <a:pPr>
              <a:spcBef>
                <a:spcPts val="1200"/>
              </a:spcBef>
              <a:buSzPts val="1800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Инвесторы, которые желают иметь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доступ к разнообразным инвестиционным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возможностям.</a:t>
            </a:r>
            <a:r>
              <a:rPr lang="ru-RU" sz="1800" dirty="0"/>
              <a:t>						</a:t>
            </a:r>
            <a:r>
              <a:rPr lang="ru-RU" sz="1100" dirty="0"/>
              <a:t>						 					</a:t>
            </a:r>
            <a:endParaRPr sz="11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/>
              <a:t>				</a:t>
            </a:r>
            <a:endParaRPr sz="11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/>
              <a:t>			</a:t>
            </a:r>
            <a:endParaRPr sz="11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92% </a:t>
            </a:r>
            <a:r>
              <a:rPr lang="ru-RU" sz="1600" dirty="0" smtClean="0">
                <a:latin typeface="Hiragino Kaku Gothic StdN W8" panose="020B0800000000000000" pitchFamily="34" charset="-128"/>
                <a:ea typeface="Hiragino Kaku Gothic StdN W8" panose="020B0800000000000000" pitchFamily="34" charset="-128"/>
                <a:cs typeface="Dubai" panose="020B0503030403030204" pitchFamily="34" charset="-78"/>
              </a:rPr>
              <a:t>УНИКАЛЬНЫХ ПРОЕКТОВ ОСТАЕТСЯ </a:t>
            </a:r>
            <a:r>
              <a:rPr lang="ru-RU" sz="1600" dirty="0">
                <a:latin typeface="Hiragino Kaku Gothic StdN W8" panose="020B0800000000000000" pitchFamily="34" charset="-128"/>
                <a:ea typeface="Hiragino Kaku Gothic StdN W8" panose="020B0800000000000000" pitchFamily="34" charset="-128"/>
                <a:cs typeface="Dubai" panose="020B0503030403030204" pitchFamily="34" charset="-78"/>
              </a:rPr>
              <a:t>БЕЗ </a:t>
            </a:r>
            <a:r>
              <a:rPr lang="ru-RU" sz="1600" dirty="0" smtClean="0">
                <a:latin typeface="Hiragino Kaku Gothic StdN W8" panose="020B0800000000000000" pitchFamily="34" charset="-128"/>
                <a:ea typeface="Hiragino Kaku Gothic StdN W8" panose="020B0800000000000000" pitchFamily="34" charset="-128"/>
                <a:cs typeface="Dubai" panose="020B0503030403030204" pitchFamily="34" charset="-78"/>
              </a:rPr>
              <a:t>ИНВЕСТИЦИЙ </a:t>
            </a:r>
            <a:endParaRPr sz="1600" dirty="0">
              <a:latin typeface="Hiragino Kaku Gothic StdN W8" panose="020B0800000000000000" pitchFamily="34" charset="-128"/>
              <a:ea typeface="Hiragino Kaku Gothic StdN W8" panose="020B0800000000000000" pitchFamily="34" charset="-128"/>
              <a:cs typeface="Dubai" panose="020B0503030403030204" pitchFamily="34" charset="-78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/>
              <a:t>					</a:t>
            </a:r>
            <a:endParaRPr sz="11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/>
              <a:t>				</a:t>
            </a:r>
            <a:endParaRPr sz="11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/>
              <a:t>			</a:t>
            </a:r>
            <a:endParaRPr sz="11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/>
              <a:t>		</a:t>
            </a:r>
            <a:endParaRPr sz="11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332150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"/>
          <p:cNvSpPr/>
          <p:nvPr/>
        </p:nvSpPr>
        <p:spPr>
          <a:xfrm>
            <a:off x="1229550" y="262915"/>
            <a:ext cx="97329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76200" indent="-114300" algn="ctr">
              <a:lnSpc>
                <a:spcPct val="90000"/>
              </a:lnSpc>
              <a:spcBef>
                <a:spcPct val="0"/>
              </a:spcBef>
              <a:buSzPts val="2000"/>
            </a:pPr>
            <a:r>
              <a:rPr lang="ru-RU" sz="5400" b="1" dirty="0">
                <a:latin typeface="+mj-lt"/>
                <a:ea typeface="+mj-ea"/>
                <a:cs typeface="+mj-cs"/>
              </a:rPr>
              <a:t>Решение</a:t>
            </a:r>
            <a:endParaRPr lang="ru-RU" sz="4800" b="1" dirty="0">
              <a:latin typeface="+mj-lt"/>
              <a:ea typeface="+mj-ea"/>
              <a:cs typeface="+mj-cs"/>
            </a:endParaRPr>
          </a:p>
        </p:txBody>
      </p:sp>
      <p:sp>
        <p:nvSpPr>
          <p:cNvPr id="203" name="Google Shape;203;p19"/>
          <p:cNvSpPr txBox="1">
            <a:spLocks noGrp="1"/>
          </p:cNvSpPr>
          <p:nvPr>
            <p:ph type="sldNum" idx="12"/>
          </p:nvPr>
        </p:nvSpPr>
        <p:spPr>
          <a:xfrm>
            <a:off x="11417225" y="6318250"/>
            <a:ext cx="366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3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144F69-CDF7-7BCF-8B67-CC1DFF7DB2F1}"/>
              </a:ext>
            </a:extLst>
          </p:cNvPr>
          <p:cNvSpPr txBox="1"/>
          <p:nvPr/>
        </p:nvSpPr>
        <p:spPr>
          <a:xfrm>
            <a:off x="575657" y="1341017"/>
            <a:ext cx="114412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Концепция нашего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стартапа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Онлайн-платформа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привлечения денежных средств на реализацию творческих, научных и социальных проектов по схеме улучшенного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краудфандинга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2;p19">
            <a:extLst>
              <a:ext uri="{FF2B5EF4-FFF2-40B4-BE49-F238E27FC236}">
                <a16:creationId xmlns:a16="http://schemas.microsoft.com/office/drawing/2014/main" id="{92D2539D-A317-9EFF-B8EC-71F50D907448}"/>
              </a:ext>
            </a:extLst>
          </p:cNvPr>
          <p:cNvSpPr/>
          <p:nvPr/>
        </p:nvSpPr>
        <p:spPr>
          <a:xfrm>
            <a:off x="1115250" y="548665"/>
            <a:ext cx="97329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76200" indent="-114300" algn="ctr">
              <a:lnSpc>
                <a:spcPct val="90000"/>
              </a:lnSpc>
              <a:spcBef>
                <a:spcPct val="0"/>
              </a:spcBef>
              <a:buSzPts val="2000"/>
            </a:pPr>
            <a:r>
              <a:rPr lang="ru-RU" sz="3200" b="1" dirty="0" smtClean="0">
                <a:latin typeface="+mj-lt"/>
                <a:ea typeface="+mj-ea"/>
                <a:cs typeface="+mj-cs"/>
              </a:rPr>
              <a:t>В чём же наша особенность?</a:t>
            </a:r>
            <a:endParaRPr lang="ru-RU" sz="3200" b="1" dirty="0"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9709" y="1429789"/>
            <a:ext cx="967601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1</a:t>
            </a:r>
            <a:r>
              <a:rPr lang="ru-RU" sz="2000" dirty="0"/>
              <a:t>. </a:t>
            </a:r>
            <a:r>
              <a:rPr lang="ru-RU" sz="2000" b="1" dirty="0" smtClean="0"/>
              <a:t>Разнообразие </a:t>
            </a:r>
            <a:r>
              <a:rPr lang="ru-RU" sz="2000" b="1" dirty="0"/>
              <a:t>проектов</a:t>
            </a:r>
            <a:r>
              <a:rPr lang="ru-RU" sz="2000" dirty="0" smtClean="0"/>
              <a:t>: Платформа </a:t>
            </a:r>
            <a:r>
              <a:rPr lang="ru-RU" sz="2000" dirty="0"/>
              <a:t>предлагает инвестирование не только в коммерческие, но и в некоммерческие проекты. </a:t>
            </a:r>
          </a:p>
          <a:p>
            <a:r>
              <a:rPr lang="ru-RU" sz="2000" dirty="0"/>
              <a:t>2. </a:t>
            </a:r>
            <a:r>
              <a:rPr lang="ru-RU" sz="2000" b="1" dirty="0" smtClean="0"/>
              <a:t>Доли </a:t>
            </a:r>
            <a:r>
              <a:rPr lang="ru-RU" sz="2000" b="1" dirty="0"/>
              <a:t>в проектах</a:t>
            </a:r>
            <a:r>
              <a:rPr lang="ru-RU" sz="2000" dirty="0" smtClean="0"/>
              <a:t>: </a:t>
            </a:r>
            <a:r>
              <a:rPr lang="ru-RU" sz="2000" dirty="0"/>
              <a:t>Предоставление инвесторам долей в коммерческих проектах делает их буквально владельцами акций. Это </a:t>
            </a:r>
            <a:r>
              <a:rPr lang="ru-RU" sz="2000" dirty="0" smtClean="0"/>
              <a:t>является </a:t>
            </a:r>
            <a:r>
              <a:rPr lang="ru-RU" sz="2000" dirty="0"/>
              <a:t>уникальным преимуществом, </a:t>
            </a:r>
            <a:r>
              <a:rPr lang="ru-RU" sz="2000" dirty="0" smtClean="0"/>
              <a:t>подчеркивающим отличия </a:t>
            </a:r>
            <a:r>
              <a:rPr lang="ru-RU" sz="2000" dirty="0"/>
              <a:t>от платформ, которые предлагают только кредитование или </a:t>
            </a:r>
            <a:r>
              <a:rPr lang="ru-RU" sz="2000" dirty="0" err="1"/>
              <a:t>донаты</a:t>
            </a:r>
            <a:r>
              <a:rPr lang="ru-RU" sz="2000" dirty="0" smtClean="0"/>
              <a:t>.</a:t>
            </a:r>
            <a:endParaRPr lang="ru-RU" sz="2000" dirty="0"/>
          </a:p>
          <a:p>
            <a:r>
              <a:rPr lang="ru-RU" sz="2000" dirty="0"/>
              <a:t>3. </a:t>
            </a:r>
            <a:r>
              <a:rPr lang="ru-RU" sz="2000" b="1" dirty="0" smtClean="0"/>
              <a:t>Искусственный </a:t>
            </a:r>
            <a:r>
              <a:rPr lang="ru-RU" sz="2000" b="1" dirty="0"/>
              <a:t>интеллект</a:t>
            </a:r>
            <a:r>
              <a:rPr lang="ru-RU" sz="2000" dirty="0" smtClean="0"/>
              <a:t>: </a:t>
            </a:r>
            <a:r>
              <a:rPr lang="ru-RU" sz="2000" dirty="0"/>
              <a:t>Встроенный искусственный интеллект, оценивающий потенциал идеи, </a:t>
            </a:r>
            <a:r>
              <a:rPr lang="ru-RU" sz="2000" dirty="0" smtClean="0"/>
              <a:t>является </a:t>
            </a:r>
            <a:r>
              <a:rPr lang="ru-RU" sz="2000" dirty="0"/>
              <a:t>значительным отличием, так как предоставит инвесторам дополнительный уровень информированности и уверенности при принятии решений</a:t>
            </a:r>
            <a:r>
              <a:rPr lang="ru-RU" sz="2000" dirty="0" smtClean="0"/>
              <a:t>.</a:t>
            </a:r>
            <a:endParaRPr lang="ru-RU" sz="2000" dirty="0"/>
          </a:p>
          <a:p>
            <a:r>
              <a:rPr lang="ru-RU" sz="2000" dirty="0"/>
              <a:t>4. </a:t>
            </a:r>
            <a:r>
              <a:rPr lang="ru-RU" sz="2000" b="1" dirty="0" smtClean="0"/>
              <a:t>Безопасность </a:t>
            </a:r>
            <a:r>
              <a:rPr lang="ru-RU" sz="2000" b="1" dirty="0"/>
              <a:t>и прозрачность</a:t>
            </a:r>
            <a:r>
              <a:rPr lang="ru-RU" sz="2000" dirty="0" smtClean="0"/>
              <a:t>: </a:t>
            </a:r>
            <a:r>
              <a:rPr lang="ru-RU" sz="2000" dirty="0"/>
              <a:t>Фокус на безопасности и прозрачности всех сделок, а также предоставление юридической поддержки как инвесторам, так и </a:t>
            </a:r>
            <a:r>
              <a:rPr lang="ru-RU" sz="2000" dirty="0" smtClean="0"/>
              <a:t>авторам.</a:t>
            </a:r>
            <a:endParaRPr lang="ru-RU" sz="2000" dirty="0"/>
          </a:p>
          <a:p>
            <a:r>
              <a:rPr lang="ru-RU" sz="2000" dirty="0" smtClean="0"/>
              <a:t>5</a:t>
            </a:r>
            <a:r>
              <a:rPr lang="ru-RU" sz="2000" dirty="0"/>
              <a:t>. </a:t>
            </a:r>
            <a:r>
              <a:rPr lang="ru-RU" sz="2000" b="1" dirty="0" smtClean="0"/>
              <a:t>Участие </a:t>
            </a:r>
            <a:r>
              <a:rPr lang="ru-RU" sz="2000" b="1" dirty="0"/>
              <a:t>в жизни проекта</a:t>
            </a:r>
            <a:r>
              <a:rPr lang="ru-RU" sz="2000" dirty="0" smtClean="0"/>
              <a:t>: </a:t>
            </a:r>
            <a:r>
              <a:rPr lang="ru-RU" sz="2000" dirty="0"/>
              <a:t>Возможность инвесторам участвовать в жизни проектов через голосования и обсуждения дает им большую активную роль, что </a:t>
            </a:r>
            <a:r>
              <a:rPr lang="ru-RU" sz="2000" dirty="0" smtClean="0"/>
              <a:t>является также уникальным аспектом.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086379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893724" cy="39400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597" y="0"/>
            <a:ext cx="6370412" cy="358278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79390"/>
            <a:ext cx="6296484" cy="35786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539" y="3521073"/>
            <a:ext cx="5810595" cy="324548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947651" y="5436524"/>
            <a:ext cx="565265" cy="1330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794865" y="0"/>
            <a:ext cx="631768" cy="1745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56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5;p28">
            <a:extLst>
              <a:ext uri="{FF2B5EF4-FFF2-40B4-BE49-F238E27FC236}">
                <a16:creationId xmlns:a16="http://schemas.microsoft.com/office/drawing/2014/main" id="{21CFB4D8-2104-749F-20EF-A54B9475A0E5}"/>
              </a:ext>
            </a:extLst>
          </p:cNvPr>
          <p:cNvSpPr/>
          <p:nvPr/>
        </p:nvSpPr>
        <p:spPr>
          <a:xfrm>
            <a:off x="1063870" y="548664"/>
            <a:ext cx="97329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76200" indent="-114300" algn="ctr">
              <a:lnSpc>
                <a:spcPct val="90000"/>
              </a:lnSpc>
              <a:spcBef>
                <a:spcPct val="0"/>
              </a:spcBef>
              <a:buClr>
                <a:schemeClr val="dk1"/>
              </a:buClr>
              <a:buSzPts val="2000"/>
            </a:pPr>
            <a:r>
              <a:rPr lang="ru-RU" sz="5400" b="1" dirty="0">
                <a:latin typeface="+mj-lt"/>
                <a:ea typeface="+mj-ea"/>
                <a:cs typeface="+mj-cs"/>
              </a:rPr>
              <a:t>Бизнес—модель</a:t>
            </a:r>
          </a:p>
        </p:txBody>
      </p:sp>
      <p:sp>
        <p:nvSpPr>
          <p:cNvPr id="4" name="Shape 191">
            <a:extLst>
              <a:ext uri="{FF2B5EF4-FFF2-40B4-BE49-F238E27FC236}">
                <a16:creationId xmlns:a16="http://schemas.microsoft.com/office/drawing/2014/main" id="{132EE0E8-C63E-73B7-0378-9EA2C7FA95A3}"/>
              </a:ext>
            </a:extLst>
          </p:cNvPr>
          <p:cNvSpPr/>
          <p:nvPr/>
        </p:nvSpPr>
        <p:spPr>
          <a:xfrm>
            <a:off x="1097019" y="4862149"/>
            <a:ext cx="4833301" cy="8322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 defTabSz="1828800">
              <a:lnSpc>
                <a:spcPct val="110000"/>
              </a:lnSpc>
              <a:defRPr sz="4000">
                <a:solidFill>
                  <a:srgbClr val="412DA0"/>
                </a:solidFill>
                <a:latin typeface="Lato Medium"/>
                <a:ea typeface="Lato Medium"/>
                <a:cs typeface="Lato Medium"/>
                <a:sym typeface="Lato Medium"/>
              </a:defRPr>
            </a:lvl1pPr>
          </a:lstStyle>
          <a:p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Монетизация:</a:t>
            </a:r>
          </a:p>
          <a:p>
            <a:pPr marL="285750" indent="-285750">
              <a:buClr>
                <a:schemeClr val="accent2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Комиссия от сделок</a:t>
            </a:r>
          </a:p>
        </p:txBody>
      </p:sp>
      <p:sp>
        <p:nvSpPr>
          <p:cNvPr id="5" name="Shape 194">
            <a:extLst>
              <a:ext uri="{FF2B5EF4-FFF2-40B4-BE49-F238E27FC236}">
                <a16:creationId xmlns:a16="http://schemas.microsoft.com/office/drawing/2014/main" id="{C220FF77-2681-ADC6-D13C-D52F07A182FD}"/>
              </a:ext>
            </a:extLst>
          </p:cNvPr>
          <p:cNvSpPr/>
          <p:nvPr/>
        </p:nvSpPr>
        <p:spPr>
          <a:xfrm>
            <a:off x="5715000" y="3217340"/>
            <a:ext cx="6477000" cy="1644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 defTabSz="1828800">
              <a:lnSpc>
                <a:spcPct val="110000"/>
              </a:lnSpc>
              <a:defRPr sz="4000">
                <a:solidFill>
                  <a:srgbClr val="412DA0"/>
                </a:solidFill>
                <a:latin typeface="Lato Medium"/>
                <a:ea typeface="Lato Medium"/>
                <a:cs typeface="Lato Medium"/>
                <a:sym typeface="Lato Medium"/>
              </a:defRPr>
            </a:lvl1pPr>
          </a:lstStyle>
          <a:p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Каналы продаж:</a:t>
            </a:r>
          </a:p>
          <a:p>
            <a:pPr marL="285750" indent="-285750">
              <a:buClr>
                <a:schemeClr val="accent2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Цифровой маркетинг и социальные сети</a:t>
            </a:r>
          </a:p>
          <a:p>
            <a:pPr marL="285750" indent="-285750">
              <a:buClr>
                <a:schemeClr val="accent2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Контент-маркетинг и блоги</a:t>
            </a:r>
          </a:p>
          <a:p>
            <a:pPr marL="285750" indent="-285750">
              <a:buClr>
                <a:schemeClr val="accent2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Участие в событиях и конференциях</a:t>
            </a:r>
          </a:p>
        </p:txBody>
      </p:sp>
      <p:sp>
        <p:nvSpPr>
          <p:cNvPr id="8" name="Shape 190">
            <a:extLst>
              <a:ext uri="{FF2B5EF4-FFF2-40B4-BE49-F238E27FC236}">
                <a16:creationId xmlns:a16="http://schemas.microsoft.com/office/drawing/2014/main" id="{C9C96111-DE64-C4D9-65B8-52EF545BF9C7}"/>
              </a:ext>
            </a:extLst>
          </p:cNvPr>
          <p:cNvSpPr/>
          <p:nvPr/>
        </p:nvSpPr>
        <p:spPr>
          <a:xfrm>
            <a:off x="999345" y="2181929"/>
            <a:ext cx="5309793" cy="8322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 defTabSz="1828800">
              <a:lnSpc>
                <a:spcPct val="110000"/>
              </a:lnSpc>
              <a:defRPr sz="4000">
                <a:solidFill>
                  <a:srgbClr val="412DA0"/>
                </a:solidFill>
                <a:latin typeface="Lato Medium"/>
                <a:ea typeface="Lato Medium"/>
                <a:cs typeface="Lato Medium"/>
                <a:sym typeface="Lato Medium"/>
              </a:defRPr>
            </a:lvl1pPr>
          </a:lstStyle>
          <a:p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Формат использования продукта:</a:t>
            </a:r>
          </a:p>
          <a:p>
            <a:pPr marL="228600" indent="-228600">
              <a:buClr>
                <a:schemeClr val="accent2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SaaS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сервис</a:t>
            </a:r>
          </a:p>
        </p:txBody>
      </p:sp>
    </p:spTree>
    <p:extLst>
      <p:ext uri="{BB962C8B-B14F-4D97-AF65-F5344CB8AC3E}">
        <p14:creationId xmlns:p14="http://schemas.microsoft.com/office/powerpoint/2010/main" val="3413493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17">
            <a:extLst>
              <a:ext uri="{FF2B5EF4-FFF2-40B4-BE49-F238E27FC236}">
                <a16:creationId xmlns:a16="http://schemas.microsoft.com/office/drawing/2014/main" id="{6AACD7A2-9F5A-12E3-5B77-180CEB2EB947}"/>
              </a:ext>
            </a:extLst>
          </p:cNvPr>
          <p:cNvSpPr/>
          <p:nvPr/>
        </p:nvSpPr>
        <p:spPr>
          <a:xfrm>
            <a:off x="1444178" y="1985542"/>
            <a:ext cx="3381822" cy="33818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71500" dist="38100" dir="5400000" algn="t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3" name="Google Shape;85;p17">
            <a:extLst>
              <a:ext uri="{FF2B5EF4-FFF2-40B4-BE49-F238E27FC236}">
                <a16:creationId xmlns:a16="http://schemas.microsoft.com/office/drawing/2014/main" id="{A58076B4-D806-5E2A-2E56-75D8B303BA52}"/>
              </a:ext>
            </a:extLst>
          </p:cNvPr>
          <p:cNvSpPr/>
          <p:nvPr/>
        </p:nvSpPr>
        <p:spPr>
          <a:xfrm>
            <a:off x="1789421" y="2740397"/>
            <a:ext cx="2626968" cy="262696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srgbClr val="FF0000"/>
              </a:solidFill>
            </a:endParaRPr>
          </a:p>
        </p:txBody>
      </p:sp>
      <p:sp>
        <p:nvSpPr>
          <p:cNvPr id="4" name="Google Shape;86;p17">
            <a:extLst>
              <a:ext uri="{FF2B5EF4-FFF2-40B4-BE49-F238E27FC236}">
                <a16:creationId xmlns:a16="http://schemas.microsoft.com/office/drawing/2014/main" id="{37C4C26C-DB74-E801-3FBF-00CAFCDEA327}"/>
              </a:ext>
            </a:extLst>
          </p:cNvPr>
          <p:cNvSpPr/>
          <p:nvPr/>
        </p:nvSpPr>
        <p:spPr>
          <a:xfrm>
            <a:off x="2222431" y="3542050"/>
            <a:ext cx="1825426" cy="1825427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dirty="0"/>
          </a:p>
        </p:txBody>
      </p:sp>
      <p:cxnSp>
        <p:nvCxnSpPr>
          <p:cNvPr id="5" name="Google Shape;92;p17">
            <a:extLst>
              <a:ext uri="{FF2B5EF4-FFF2-40B4-BE49-F238E27FC236}">
                <a16:creationId xmlns:a16="http://schemas.microsoft.com/office/drawing/2014/main" id="{F636750F-DD90-99D8-F4AF-F20A1231FF68}"/>
              </a:ext>
            </a:extLst>
          </p:cNvPr>
          <p:cNvCxnSpPr>
            <a:cxnSpLocks/>
          </p:cNvCxnSpPr>
          <p:nvPr/>
        </p:nvCxnSpPr>
        <p:spPr>
          <a:xfrm>
            <a:off x="3102905" y="2333322"/>
            <a:ext cx="2675595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Rectangle 66">
            <a:extLst>
              <a:ext uri="{FF2B5EF4-FFF2-40B4-BE49-F238E27FC236}">
                <a16:creationId xmlns:a16="http://schemas.microsoft.com/office/drawing/2014/main" id="{3E81EE0B-458A-D6EB-BD88-F8386AF93950}"/>
              </a:ext>
            </a:extLst>
          </p:cNvPr>
          <p:cNvSpPr/>
          <p:nvPr/>
        </p:nvSpPr>
        <p:spPr>
          <a:xfrm>
            <a:off x="7245632" y="2164045"/>
            <a:ext cx="19880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Raleway" pitchFamily="2" charset="-52"/>
                <a:cs typeface="Segoe UI" panose="020B0502040204020203" pitchFamily="34" charset="0"/>
              </a:rPr>
              <a:t>230 млн. рублей</a:t>
            </a:r>
            <a:endParaRPr lang="en-US" sz="1600" dirty="0">
              <a:latin typeface="Raleway" pitchFamily="2" charset="-52"/>
              <a:cs typeface="Segoe UI" panose="020B0502040204020203" pitchFamily="34" charset="0"/>
            </a:endParaRPr>
          </a:p>
        </p:txBody>
      </p:sp>
      <p:sp>
        <p:nvSpPr>
          <p:cNvPr id="7" name="Rectangle 66">
            <a:extLst>
              <a:ext uri="{FF2B5EF4-FFF2-40B4-BE49-F238E27FC236}">
                <a16:creationId xmlns:a16="http://schemas.microsoft.com/office/drawing/2014/main" id="{10340B22-51F9-B890-BB97-B495C4B82485}"/>
              </a:ext>
            </a:extLst>
          </p:cNvPr>
          <p:cNvSpPr/>
          <p:nvPr/>
        </p:nvSpPr>
        <p:spPr>
          <a:xfrm>
            <a:off x="6474584" y="2164045"/>
            <a:ext cx="6270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Raleway ExtraBold" pitchFamily="2" charset="-52"/>
                <a:cs typeface="Segoe UI" panose="020B0502040204020203" pitchFamily="34" charset="0"/>
              </a:rPr>
              <a:t>TAM</a:t>
            </a:r>
          </a:p>
        </p:txBody>
      </p:sp>
      <p:cxnSp>
        <p:nvCxnSpPr>
          <p:cNvPr id="8" name="Google Shape;91;p17">
            <a:extLst>
              <a:ext uri="{FF2B5EF4-FFF2-40B4-BE49-F238E27FC236}">
                <a16:creationId xmlns:a16="http://schemas.microsoft.com/office/drawing/2014/main" id="{CC018EE9-F055-59DF-D238-0C5D2F5B8EC9}"/>
              </a:ext>
            </a:extLst>
          </p:cNvPr>
          <p:cNvCxnSpPr>
            <a:cxnSpLocks/>
          </p:cNvCxnSpPr>
          <p:nvPr/>
        </p:nvCxnSpPr>
        <p:spPr>
          <a:xfrm>
            <a:off x="3103700" y="3199106"/>
            <a:ext cx="2674800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Rectangle 72">
            <a:extLst>
              <a:ext uri="{FF2B5EF4-FFF2-40B4-BE49-F238E27FC236}">
                <a16:creationId xmlns:a16="http://schemas.microsoft.com/office/drawing/2014/main" id="{D598FF02-8526-C2BE-D847-BFFACEF55DCD}"/>
              </a:ext>
            </a:extLst>
          </p:cNvPr>
          <p:cNvSpPr/>
          <p:nvPr/>
        </p:nvSpPr>
        <p:spPr>
          <a:xfrm>
            <a:off x="7245632" y="3043946"/>
            <a:ext cx="20585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Raleway" pitchFamily="2" charset="-52"/>
                <a:cs typeface="Segoe UI" panose="020B0502040204020203" pitchFamily="34" charset="0"/>
              </a:rPr>
              <a:t>69</a:t>
            </a:r>
            <a:r>
              <a:rPr lang="en-US" sz="1600" dirty="0" smtClean="0">
                <a:latin typeface="Raleway" pitchFamily="2" charset="-52"/>
                <a:cs typeface="Segoe UI" panose="020B0502040204020203" pitchFamily="34" charset="0"/>
              </a:rPr>
              <a:t>,5 </a:t>
            </a:r>
            <a:r>
              <a:rPr lang="ru-RU" sz="1600" dirty="0" smtClean="0">
                <a:latin typeface="Raleway" pitchFamily="2" charset="-52"/>
                <a:cs typeface="Segoe UI" panose="020B0502040204020203" pitchFamily="34" charset="0"/>
              </a:rPr>
              <a:t>млн. рублей</a:t>
            </a:r>
            <a:endParaRPr lang="en-US" sz="1600" dirty="0">
              <a:latin typeface="Raleway" pitchFamily="2" charset="-52"/>
              <a:cs typeface="Segoe UI" panose="020B0502040204020203" pitchFamily="34" charset="0"/>
            </a:endParaRPr>
          </a:p>
        </p:txBody>
      </p:sp>
      <p:sp>
        <p:nvSpPr>
          <p:cNvPr id="10" name="Rectangle 72">
            <a:extLst>
              <a:ext uri="{FF2B5EF4-FFF2-40B4-BE49-F238E27FC236}">
                <a16:creationId xmlns:a16="http://schemas.microsoft.com/office/drawing/2014/main" id="{4D5A8956-FB08-8018-97EF-D68498A702D3}"/>
              </a:ext>
            </a:extLst>
          </p:cNvPr>
          <p:cNvSpPr/>
          <p:nvPr/>
        </p:nvSpPr>
        <p:spPr>
          <a:xfrm>
            <a:off x="6474584" y="3043946"/>
            <a:ext cx="6254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Raleway ExtraBold" pitchFamily="2" charset="-52"/>
                <a:cs typeface="Segoe UI" panose="020B0502040204020203" pitchFamily="34" charset="0"/>
              </a:rPr>
              <a:t>SAM</a:t>
            </a:r>
          </a:p>
        </p:txBody>
      </p:sp>
      <p:cxnSp>
        <p:nvCxnSpPr>
          <p:cNvPr id="11" name="Google Shape;90;p17">
            <a:extLst>
              <a:ext uri="{FF2B5EF4-FFF2-40B4-BE49-F238E27FC236}">
                <a16:creationId xmlns:a16="http://schemas.microsoft.com/office/drawing/2014/main" id="{47689EB7-A49D-FCE3-1B84-69703F2AF040}"/>
              </a:ext>
            </a:extLst>
          </p:cNvPr>
          <p:cNvCxnSpPr>
            <a:cxnSpLocks/>
          </p:cNvCxnSpPr>
          <p:nvPr/>
        </p:nvCxnSpPr>
        <p:spPr>
          <a:xfrm>
            <a:off x="3103700" y="4093124"/>
            <a:ext cx="2674800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Rectangle 78">
            <a:extLst>
              <a:ext uri="{FF2B5EF4-FFF2-40B4-BE49-F238E27FC236}">
                <a16:creationId xmlns:a16="http://schemas.microsoft.com/office/drawing/2014/main" id="{DCE96AD0-D48C-2582-1724-507AC1488A80}"/>
              </a:ext>
            </a:extLst>
          </p:cNvPr>
          <p:cNvSpPr/>
          <p:nvPr/>
        </p:nvSpPr>
        <p:spPr>
          <a:xfrm>
            <a:off x="7245632" y="3923847"/>
            <a:ext cx="19191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Raleway" pitchFamily="2" charset="-52"/>
                <a:ea typeface="Segoe UI" panose="020B0502040204020203" pitchFamily="34" charset="0"/>
                <a:cs typeface="Segoe UI" panose="020B0502040204020203" pitchFamily="34" charset="0"/>
              </a:rPr>
              <a:t>20 млн. </a:t>
            </a:r>
            <a:r>
              <a:rPr lang="ru-RU" sz="1600" dirty="0" smtClean="0">
                <a:latin typeface="Raleway" pitchFamily="2" charset="-52"/>
                <a:ea typeface="Segoe UI" panose="020B0502040204020203" pitchFamily="34" charset="0"/>
                <a:cs typeface="Segoe UI" panose="020B0502040204020203" pitchFamily="34" charset="0"/>
              </a:rPr>
              <a:t>рублей</a:t>
            </a:r>
            <a:r>
              <a:rPr lang="en-US" sz="1600" b="1" dirty="0" smtClean="0">
                <a:solidFill>
                  <a:srgbClr val="FF0000"/>
                </a:solidFill>
                <a:latin typeface="Raleway" pitchFamily="2" charset="-52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sz="1600" b="1" dirty="0">
              <a:solidFill>
                <a:srgbClr val="FF0000"/>
              </a:solidFill>
              <a:latin typeface="Raleway" pitchFamily="2" charset="-52"/>
              <a:cs typeface="Segoe UI" panose="020B0502040204020203" pitchFamily="34" charset="0"/>
            </a:endParaRPr>
          </a:p>
        </p:txBody>
      </p:sp>
      <p:sp>
        <p:nvSpPr>
          <p:cNvPr id="13" name="Rectangle 78">
            <a:extLst>
              <a:ext uri="{FF2B5EF4-FFF2-40B4-BE49-F238E27FC236}">
                <a16:creationId xmlns:a16="http://schemas.microsoft.com/office/drawing/2014/main" id="{6116BF50-5A93-62BE-7E8A-CD0B8A51F6EF}"/>
              </a:ext>
            </a:extLst>
          </p:cNvPr>
          <p:cNvSpPr/>
          <p:nvPr/>
        </p:nvSpPr>
        <p:spPr>
          <a:xfrm>
            <a:off x="6474584" y="3923847"/>
            <a:ext cx="6431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Raleway ExtraBold" pitchFamily="2" charset="-52"/>
                <a:ea typeface="Segoe UI" panose="020B0502040204020203" pitchFamily="34" charset="0"/>
                <a:cs typeface="Segoe UI" panose="020B0502040204020203" pitchFamily="34" charset="0"/>
              </a:rPr>
              <a:t>SOM</a:t>
            </a:r>
            <a:endParaRPr lang="en-US" sz="1600" dirty="0">
              <a:latin typeface="Raleway ExtraBold" pitchFamily="2" charset="-52"/>
              <a:cs typeface="Segoe UI" panose="020B0502040204020203" pitchFamily="34" charset="0"/>
            </a:endParaRPr>
          </a:p>
        </p:txBody>
      </p:sp>
      <p:sp>
        <p:nvSpPr>
          <p:cNvPr id="15" name="Google Shape;245;p28">
            <a:extLst>
              <a:ext uri="{FF2B5EF4-FFF2-40B4-BE49-F238E27FC236}">
                <a16:creationId xmlns:a16="http://schemas.microsoft.com/office/drawing/2014/main" id="{D316CF11-547E-7FC5-1363-17D12850F469}"/>
              </a:ext>
            </a:extLst>
          </p:cNvPr>
          <p:cNvSpPr/>
          <p:nvPr/>
        </p:nvSpPr>
        <p:spPr>
          <a:xfrm>
            <a:off x="1035295" y="234339"/>
            <a:ext cx="97329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76200" indent="-114300" algn="ctr">
              <a:lnSpc>
                <a:spcPct val="90000"/>
              </a:lnSpc>
              <a:spcBef>
                <a:spcPct val="0"/>
              </a:spcBef>
              <a:buClr>
                <a:schemeClr val="dk1"/>
              </a:buClr>
              <a:buSzPts val="2000"/>
            </a:pPr>
            <a:r>
              <a:rPr lang="ru-RU" sz="5400" b="1" dirty="0">
                <a:latin typeface="+mj-lt"/>
                <a:ea typeface="+mj-ea"/>
                <a:cs typeface="+mj-cs"/>
              </a:rPr>
              <a:t>Анализ рынка </a:t>
            </a:r>
          </a:p>
        </p:txBody>
      </p:sp>
    </p:spTree>
    <p:extLst>
      <p:ext uri="{BB962C8B-B14F-4D97-AF65-F5344CB8AC3E}">
        <p14:creationId xmlns:p14="http://schemas.microsoft.com/office/powerpoint/2010/main" val="25266309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1"/>
          <p:cNvSpPr/>
          <p:nvPr/>
        </p:nvSpPr>
        <p:spPr>
          <a:xfrm>
            <a:off x="1063870" y="222338"/>
            <a:ext cx="97329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76200" lvl="0" indent="-114300" algn="ctr">
              <a:lnSpc>
                <a:spcPct val="90000"/>
              </a:lnSpc>
              <a:spcBef>
                <a:spcPct val="0"/>
              </a:spcBef>
              <a:buClr>
                <a:schemeClr val="dk1"/>
              </a:buClr>
              <a:buSzPts val="2000"/>
              <a:buFont typeface="Arial"/>
              <a:buNone/>
            </a:pPr>
            <a:r>
              <a:rPr lang="ru-RU" sz="5400" b="1" dirty="0">
                <a:latin typeface="+mj-lt"/>
                <a:ea typeface="+mj-ea"/>
                <a:cs typeface="+mj-cs"/>
              </a:rPr>
              <a:t>Команда</a:t>
            </a:r>
            <a:endParaRPr sz="3200" b="1" dirty="0">
              <a:latin typeface="+mj-lt"/>
              <a:ea typeface="+mj-ea"/>
              <a:cs typeface="+mj-cs"/>
            </a:endParaRPr>
          </a:p>
        </p:txBody>
      </p:sp>
      <p:sp>
        <p:nvSpPr>
          <p:cNvPr id="253" name="Google Shape;253;p31"/>
          <p:cNvSpPr txBox="1">
            <a:spLocks noGrp="1"/>
          </p:cNvSpPr>
          <p:nvPr>
            <p:ph type="sldNum" idx="12"/>
          </p:nvPr>
        </p:nvSpPr>
        <p:spPr>
          <a:xfrm>
            <a:off x="11417225" y="6318250"/>
            <a:ext cx="366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8</a:t>
            </a:fld>
            <a:endParaRPr/>
          </a:p>
        </p:txBody>
      </p:sp>
      <p:sp>
        <p:nvSpPr>
          <p:cNvPr id="256" name="Google Shape;256;p31"/>
          <p:cNvSpPr txBox="1"/>
          <p:nvPr/>
        </p:nvSpPr>
        <p:spPr>
          <a:xfrm>
            <a:off x="2576877" y="2282875"/>
            <a:ext cx="3195274" cy="2154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/>
              <a:t>Павлов Даниил, CTO</a:t>
            </a:r>
            <a:endParaRPr sz="1600" b="1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Обучается по специальности информатизации бизнеса в </a:t>
            </a:r>
            <a:r>
              <a:rPr lang="ru-RU" sz="1600" dirty="0" err="1"/>
              <a:t>ЮУрГУ</a:t>
            </a:r>
            <a:r>
              <a:rPr lang="ru-RU" sz="1600" dirty="0"/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6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Имеет опыт в разработке приложений и серверов на </a:t>
            </a:r>
            <a:r>
              <a:rPr lang="en-US" sz="1600" dirty="0"/>
              <a:t>Python.</a:t>
            </a:r>
            <a:r>
              <a:rPr lang="ru-RU" sz="1600" dirty="0"/>
              <a:t> </a:t>
            </a:r>
            <a:endParaRPr sz="1600" dirty="0"/>
          </a:p>
        </p:txBody>
      </p:sp>
      <p:sp>
        <p:nvSpPr>
          <p:cNvPr id="258" name="Google Shape;258;p31"/>
          <p:cNvSpPr/>
          <p:nvPr/>
        </p:nvSpPr>
        <p:spPr>
          <a:xfrm>
            <a:off x="365175" y="2021275"/>
            <a:ext cx="5549850" cy="26503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258;p31">
            <a:extLst>
              <a:ext uri="{FF2B5EF4-FFF2-40B4-BE49-F238E27FC236}">
                <a16:creationId xmlns:a16="http://schemas.microsoft.com/office/drawing/2014/main" id="{99EE73C4-BBDD-C97F-CB9E-F89C79E37C54}"/>
              </a:ext>
            </a:extLst>
          </p:cNvPr>
          <p:cNvSpPr/>
          <p:nvPr/>
        </p:nvSpPr>
        <p:spPr>
          <a:xfrm>
            <a:off x="6230612" y="2021275"/>
            <a:ext cx="5549850" cy="26503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EEA8ED1-9DDB-C0DE-2006-F692578A7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38" y="2076850"/>
            <a:ext cx="2118975" cy="2118975"/>
          </a:xfrm>
          <a:prstGeom prst="ellipse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1B06B2-0407-D2AC-D59E-0263F39DE0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925" t="16184" r="23680" b="42270"/>
          <a:stretch/>
        </p:blipFill>
        <p:spPr>
          <a:xfrm>
            <a:off x="6276977" y="2076850"/>
            <a:ext cx="2251900" cy="2251900"/>
          </a:xfrm>
          <a:prstGeom prst="ellipse">
            <a:avLst/>
          </a:prstGeom>
        </p:spPr>
      </p:pic>
      <p:sp>
        <p:nvSpPr>
          <p:cNvPr id="7" name="Google Shape;256;p31">
            <a:extLst>
              <a:ext uri="{FF2B5EF4-FFF2-40B4-BE49-F238E27FC236}">
                <a16:creationId xmlns:a16="http://schemas.microsoft.com/office/drawing/2014/main" id="{4C0829DE-53BB-52B2-9C94-EB2E60AD3A99}"/>
              </a:ext>
            </a:extLst>
          </p:cNvPr>
          <p:cNvSpPr txBox="1"/>
          <p:nvPr/>
        </p:nvSpPr>
        <p:spPr>
          <a:xfrm>
            <a:off x="8557032" y="2282875"/>
            <a:ext cx="3195274" cy="1908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err="1"/>
              <a:t>Чернобоков</a:t>
            </a:r>
            <a:r>
              <a:rPr lang="ru-RU" sz="1600" b="1" dirty="0"/>
              <a:t> Николай, CTO</a:t>
            </a:r>
            <a:endParaRPr sz="1600" b="1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Обучается по специальности информатизации бизнеса в </a:t>
            </a:r>
            <a:r>
              <a:rPr lang="ru-RU" sz="1600" dirty="0" err="1"/>
              <a:t>ЮУрГУ</a:t>
            </a:r>
            <a:r>
              <a:rPr lang="ru-RU" sz="1600" dirty="0"/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6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Дважды призер конкурса по бизнес проектированию </a:t>
            </a:r>
            <a:r>
              <a:rPr lang="ru-RU" sz="1600" dirty="0" err="1"/>
              <a:t>ЮУрГУ</a:t>
            </a:r>
            <a:r>
              <a:rPr lang="ru-RU" sz="1600" dirty="0"/>
              <a:t>. </a:t>
            </a:r>
            <a:endParaRPr sz="16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922D9F8-82C8-7D43-BC76-1908E16C311B}"/>
              </a:ext>
            </a:extLst>
          </p:cNvPr>
          <p:cNvSpPr/>
          <p:nvPr/>
        </p:nvSpPr>
        <p:spPr>
          <a:xfrm>
            <a:off x="3239288" y="561275"/>
            <a:ext cx="60324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cap="all" spc="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Планы на 2023-2025 гг. 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122CADEF-D01F-8140-81D3-AC1FBF395AD3}"/>
              </a:ext>
            </a:extLst>
          </p:cNvPr>
          <p:cNvSpPr/>
          <p:nvPr/>
        </p:nvSpPr>
        <p:spPr>
          <a:xfrm>
            <a:off x="896317" y="2296584"/>
            <a:ext cx="3502343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Работа над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стартапом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и его презентацией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Получение обратной связи от потенциальных пользователей и инвесторов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Доработка на основе полученных рекомендаций и отзывов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8" name="Пятиугольник 27">
            <a:extLst>
              <a:ext uri="{FF2B5EF4-FFF2-40B4-BE49-F238E27FC236}">
                <a16:creationId xmlns:a16="http://schemas.microsoft.com/office/drawing/2014/main" id="{87563F3E-C409-2E49-A97B-B3E718C84475}"/>
              </a:ext>
            </a:extLst>
          </p:cNvPr>
          <p:cNvSpPr/>
          <p:nvPr/>
        </p:nvSpPr>
        <p:spPr>
          <a:xfrm>
            <a:off x="896317" y="1576434"/>
            <a:ext cx="3502343" cy="461665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IV </a:t>
            </a:r>
            <a:r>
              <a:rPr lang="ru-RU" sz="2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кв 2023</a:t>
            </a:r>
          </a:p>
        </p:txBody>
      </p:sp>
      <p:sp>
        <p:nvSpPr>
          <p:cNvPr id="29" name="Нашивка 28">
            <a:extLst>
              <a:ext uri="{FF2B5EF4-FFF2-40B4-BE49-F238E27FC236}">
                <a16:creationId xmlns:a16="http://schemas.microsoft.com/office/drawing/2014/main" id="{91487EE3-0607-E040-94C0-B5C76DD49C83}"/>
              </a:ext>
            </a:extLst>
          </p:cNvPr>
          <p:cNvSpPr/>
          <p:nvPr/>
        </p:nvSpPr>
        <p:spPr>
          <a:xfrm>
            <a:off x="4525193" y="1552496"/>
            <a:ext cx="3502343" cy="461665"/>
          </a:xfrm>
          <a:prstGeom prst="chevr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</a:t>
            </a:r>
            <a:r>
              <a:rPr lang="en-US" sz="2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endParaRPr lang="ru-RU" sz="2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18FAE01C-F0BC-5244-A5BC-A6F91BF5FA24}"/>
              </a:ext>
            </a:extLst>
          </p:cNvPr>
          <p:cNvSpPr/>
          <p:nvPr/>
        </p:nvSpPr>
        <p:spPr>
          <a:xfrm>
            <a:off x="4525193" y="2296584"/>
            <a:ext cx="3326315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Создание рабочего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демо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-концепта нашей платформы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Участие в различных программах по поддержке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стартапов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Привлечение инвестиций для возможности полностью реализовать идею в таком виде, в каком она была задумана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A43304A6-EE19-F54B-B3AC-BC23208CECB8}"/>
              </a:ext>
            </a:extLst>
          </p:cNvPr>
          <p:cNvSpPr/>
          <p:nvPr/>
        </p:nvSpPr>
        <p:spPr>
          <a:xfrm>
            <a:off x="8154070" y="2296583"/>
            <a:ext cx="2948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Вход на рынок с готовым продуктом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3" name="Нашивка 32">
            <a:extLst>
              <a:ext uri="{FF2B5EF4-FFF2-40B4-BE49-F238E27FC236}">
                <a16:creationId xmlns:a16="http://schemas.microsoft.com/office/drawing/2014/main" id="{45E0974D-C6B6-9244-A3F5-A701AA8FD5E3}"/>
              </a:ext>
            </a:extLst>
          </p:cNvPr>
          <p:cNvSpPr/>
          <p:nvPr/>
        </p:nvSpPr>
        <p:spPr>
          <a:xfrm>
            <a:off x="8154070" y="1543222"/>
            <a:ext cx="2948640" cy="461665"/>
          </a:xfrm>
          <a:prstGeom prst="chevr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</a:t>
            </a:r>
            <a:r>
              <a:rPr lang="en-US" sz="2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</a:t>
            </a:r>
            <a:endParaRPr lang="ru-RU" sz="2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1812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E4C5742-0019-468B-ABCB-0527855FA74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7200" y="7831138"/>
            <a:ext cx="2844800" cy="365125"/>
          </a:xfrm>
        </p:spPr>
        <p:txBody>
          <a:bodyPr/>
          <a:lstStyle/>
          <a:p>
            <a:pPr>
              <a:defRPr/>
            </a:pPr>
            <a:fld id="{14B1C954-A326-E546-8807-016A53BD73C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67" y="187191"/>
            <a:ext cx="4201064" cy="64402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6649416" y="2492896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rtlCol="0">
            <a:normAutofit/>
          </a:bodyPr>
          <a:lstStyle/>
          <a:p>
            <a:pPr marL="0" indent="0">
              <a:spcBef>
                <a:spcPts val="500"/>
              </a:spcBef>
              <a:buNone/>
            </a:pPr>
            <a:endParaRPr lang="ru-RU" dirty="0" err="1">
              <a:solidFill>
                <a:srgbClr val="595959"/>
              </a:solidFill>
              <a:latin typeface="Arial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7756" y="307966"/>
            <a:ext cx="10181312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indent="-114300" algn="ctr">
              <a:lnSpc>
                <a:spcPct val="90000"/>
              </a:lnSpc>
              <a:spcBef>
                <a:spcPct val="0"/>
              </a:spcBef>
              <a:buClr>
                <a:schemeClr val="dk1"/>
              </a:buClr>
              <a:buSzPts val="2000"/>
            </a:pPr>
            <a:r>
              <a:rPr lang="ru-RU" sz="3200" dirty="0" smtClean="0">
                <a:latin typeface="+mj-lt"/>
                <a:ea typeface="+mj-ea"/>
                <a:cs typeface="+mj-cs"/>
              </a:rPr>
              <a:t>Запросом к нашим потенциальным инвесторам является оценка перспективы нашего проекта.</a:t>
            </a:r>
          </a:p>
          <a:p>
            <a:pPr marL="76200" indent="-114300" algn="ctr">
              <a:lnSpc>
                <a:spcPct val="90000"/>
              </a:lnSpc>
              <a:spcBef>
                <a:spcPct val="0"/>
              </a:spcBef>
              <a:buClr>
                <a:schemeClr val="dk1"/>
              </a:buClr>
              <a:buSzPts val="2000"/>
            </a:pPr>
            <a:r>
              <a:rPr lang="ru-RU" sz="3200" dirty="0" smtClean="0">
                <a:latin typeface="+mj-lt"/>
                <a:ea typeface="+mj-ea"/>
                <a:cs typeface="+mj-cs"/>
              </a:rPr>
              <a:t>Спасибо за внимание и обратную связь</a:t>
            </a:r>
            <a:r>
              <a:rPr lang="ru-RU" sz="3200" dirty="0" smtClean="0">
                <a:latin typeface="+mj-lt"/>
                <a:ea typeface="+mj-ea"/>
                <a:cs typeface="+mj-cs"/>
              </a:rPr>
              <a:t>.</a:t>
            </a:r>
          </a:p>
          <a:p>
            <a:pPr marL="76200" indent="-114300" algn="ctr">
              <a:lnSpc>
                <a:spcPct val="90000"/>
              </a:lnSpc>
              <a:spcBef>
                <a:spcPct val="0"/>
              </a:spcBef>
              <a:buClr>
                <a:schemeClr val="dk1"/>
              </a:buClr>
              <a:buSzPts val="2000"/>
            </a:pPr>
            <a:endParaRPr lang="ru-RU" sz="3200" dirty="0">
              <a:latin typeface="+mj-lt"/>
              <a:ea typeface="+mj-ea"/>
              <a:cs typeface="+mj-cs"/>
            </a:endParaRPr>
          </a:p>
          <a:p>
            <a:pPr marL="76200" indent="-114300" algn="ctr">
              <a:lnSpc>
                <a:spcPct val="90000"/>
              </a:lnSpc>
              <a:spcBef>
                <a:spcPct val="0"/>
              </a:spcBef>
              <a:buClr>
                <a:schemeClr val="dk1"/>
              </a:buClr>
              <a:buSzPts val="2000"/>
            </a:pPr>
            <a:endParaRPr lang="ru-RU" sz="3200" dirty="0" smtClean="0">
              <a:latin typeface="+mj-lt"/>
              <a:ea typeface="+mj-ea"/>
              <a:cs typeface="+mj-cs"/>
            </a:endParaRPr>
          </a:p>
          <a:p>
            <a:pPr marL="76200" indent="-114300" algn="ctr">
              <a:lnSpc>
                <a:spcPct val="90000"/>
              </a:lnSpc>
              <a:spcBef>
                <a:spcPct val="0"/>
              </a:spcBef>
              <a:buClr>
                <a:schemeClr val="dk1"/>
              </a:buClr>
              <a:buSzPts val="2000"/>
            </a:pPr>
            <a:endParaRPr lang="ru-RU" sz="3200" dirty="0">
              <a:latin typeface="+mj-lt"/>
              <a:ea typeface="+mj-ea"/>
              <a:cs typeface="+mj-cs"/>
            </a:endParaRPr>
          </a:p>
          <a:p>
            <a:pPr marL="76200" indent="-114300" algn="ctr">
              <a:lnSpc>
                <a:spcPct val="90000"/>
              </a:lnSpc>
              <a:spcBef>
                <a:spcPct val="0"/>
              </a:spcBef>
              <a:buClr>
                <a:schemeClr val="dk1"/>
              </a:buClr>
              <a:buSzPts val="2000"/>
            </a:pPr>
            <a:endParaRPr lang="ru-RU" sz="3200" dirty="0" smtClean="0">
              <a:latin typeface="+mj-lt"/>
              <a:ea typeface="+mj-ea"/>
              <a:cs typeface="+mj-cs"/>
            </a:endParaRPr>
          </a:p>
          <a:p>
            <a:pPr marL="76200" indent="-114300" algn="ctr">
              <a:lnSpc>
                <a:spcPct val="90000"/>
              </a:lnSpc>
              <a:spcBef>
                <a:spcPct val="0"/>
              </a:spcBef>
              <a:buClr>
                <a:schemeClr val="dk1"/>
              </a:buClr>
              <a:buSzPts val="2000"/>
            </a:pPr>
            <a:r>
              <a:rPr lang="ru-RU" sz="3200" dirty="0" smtClean="0">
                <a:latin typeface="+mj-lt"/>
                <a:ea typeface="+mj-ea"/>
                <a:cs typeface="+mj-cs"/>
              </a:rPr>
              <a:t>                         +79000297833 Даниил</a:t>
            </a:r>
            <a:endParaRPr lang="ru-RU" sz="3200" dirty="0">
              <a:latin typeface="+mj-lt"/>
              <a:ea typeface="+mj-ea"/>
              <a:cs typeface="+mj-cs"/>
            </a:endParaRPr>
          </a:p>
          <a:p>
            <a:pPr marL="76200" indent="-114300" algn="ctr">
              <a:lnSpc>
                <a:spcPct val="90000"/>
              </a:lnSpc>
              <a:spcBef>
                <a:spcPct val="0"/>
              </a:spcBef>
              <a:buClr>
                <a:schemeClr val="dk1"/>
              </a:buClr>
              <a:buSzPts val="2000"/>
            </a:pPr>
            <a:endParaRPr lang="ru-RU" sz="32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616011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408</Words>
  <Application>Microsoft Office PowerPoint</Application>
  <PresentationFormat>Широкоэкранный</PresentationFormat>
  <Paragraphs>70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Arial</vt:lpstr>
      <vt:lpstr>Calibri</vt:lpstr>
      <vt:lpstr>Calibri Light</vt:lpstr>
      <vt:lpstr>Dubai</vt:lpstr>
      <vt:lpstr>Hiragino Kaku Gothic StdN W8</vt:lpstr>
      <vt:lpstr>Lato Medium</vt:lpstr>
      <vt:lpstr>Raleway</vt:lpstr>
      <vt:lpstr>Raleway ExtraBold</vt:lpstr>
      <vt:lpstr>Segoe UI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Меркулова</dc:creator>
  <cp:lastModifiedBy>danyapavlove</cp:lastModifiedBy>
  <cp:revision>27</cp:revision>
  <dcterms:created xsi:type="dcterms:W3CDTF">2023-01-18T08:25:38Z</dcterms:created>
  <dcterms:modified xsi:type="dcterms:W3CDTF">2023-12-03T11:04:39Z</dcterms:modified>
</cp:coreProperties>
</file>